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324"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57"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9" r:id="rId33"/>
    <p:sldId id="356" r:id="rId34"/>
    <p:sldId id="358" r:id="rId35"/>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F8F"/>
    <a:srgbClr val="677228"/>
    <a:srgbClr val="6E792B"/>
    <a:srgbClr val="76822E"/>
    <a:srgbClr val="4F571F"/>
    <a:srgbClr val="6F6A07"/>
    <a:srgbClr val="827C08"/>
    <a:srgbClr val="A29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50" d="100"/>
          <a:sy n="50" d="100"/>
        </p:scale>
        <p:origin x="-1836" y="-408"/>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6549"/>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6E9C8BBD-C920-4C3C-B397-A2F3CBFAD3FA}" type="slidenum">
              <a:rPr lang="en-CA"/>
              <a:pPr>
                <a:defRPr/>
              </a:pPr>
              <a:t>‹#›</a:t>
            </a:fld>
            <a:endParaRPr lang="en-CA"/>
          </a:p>
        </p:txBody>
      </p:sp>
    </p:spTree>
    <p:extLst>
      <p:ext uri="{BB962C8B-B14F-4D97-AF65-F5344CB8AC3E}">
        <p14:creationId xmlns:p14="http://schemas.microsoft.com/office/powerpoint/2010/main" val="246870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CA"/>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1A5F6A25-DF32-473F-B2D9-9FF8BA9EBEC3}" type="slidenum">
              <a:rPr lang="en-CA"/>
              <a:pPr>
                <a:defRPr/>
              </a:pPr>
              <a:t>‹#›</a:t>
            </a:fld>
            <a:endParaRPr lang="en-CA"/>
          </a:p>
        </p:txBody>
      </p:sp>
    </p:spTree>
    <p:extLst>
      <p:ext uri="{BB962C8B-B14F-4D97-AF65-F5344CB8AC3E}">
        <p14:creationId xmlns:p14="http://schemas.microsoft.com/office/powerpoint/2010/main" val="3451533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19FB231-1730-4510-9CE1-5D87762D5341}" type="slidenum">
              <a:rPr lang="en-CA" altLang="en-US" sz="1200" smtClean="0">
                <a:latin typeface="Tahoma" pitchFamily="34" charset="0"/>
              </a:rPr>
              <a:pPr eaLnBrk="1" hangingPunct="1"/>
              <a:t>1</a:t>
            </a:fld>
            <a:endParaRPr lang="en-CA" altLang="en-US" sz="1200" smtClean="0">
              <a:latin typeface="Tahoma"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FBF80D6-198C-4DAE-862D-FC4E1B479AA2}" type="slidenum">
              <a:rPr lang="en-CA" altLang="en-US" sz="1200" smtClean="0">
                <a:latin typeface="Tahoma" pitchFamily="34" charset="0"/>
              </a:rPr>
              <a:pPr eaLnBrk="1" hangingPunct="1"/>
              <a:t>10</a:t>
            </a:fld>
            <a:endParaRPr lang="en-CA" altLang="en-US" sz="1200" smtClean="0">
              <a:latin typeface="Tahom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37A568B-15D4-40FB-8D1F-6CF356A87C8D}" type="slidenum">
              <a:rPr lang="en-CA" altLang="en-US" sz="1200" smtClean="0">
                <a:latin typeface="Tahoma" pitchFamily="34" charset="0"/>
              </a:rPr>
              <a:pPr eaLnBrk="1" hangingPunct="1"/>
              <a:t>11</a:t>
            </a:fld>
            <a:endParaRPr lang="en-CA" altLang="en-US" sz="1200" smtClean="0">
              <a:latin typeface="Tahoma"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BFEB768-AF33-4555-A4DE-A34A436EF27E}" type="slidenum">
              <a:rPr lang="en-CA" altLang="en-US" sz="1200" smtClean="0">
                <a:latin typeface="Tahoma" pitchFamily="34" charset="0"/>
              </a:rPr>
              <a:pPr eaLnBrk="1" hangingPunct="1"/>
              <a:t>12</a:t>
            </a:fld>
            <a:endParaRPr lang="en-CA" altLang="en-US" sz="1200" smtClean="0">
              <a:latin typeface="Tahoma"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2C0F93B-8317-4421-A6A9-68D53AD475B7}" type="slidenum">
              <a:rPr lang="en-CA" altLang="en-US" sz="1200" smtClean="0">
                <a:latin typeface="Tahoma" pitchFamily="34" charset="0"/>
              </a:rPr>
              <a:pPr eaLnBrk="1" hangingPunct="1"/>
              <a:t>13</a:t>
            </a:fld>
            <a:endParaRPr lang="en-CA" altLang="en-US" sz="1200" smtClean="0">
              <a:latin typeface="Tahoma"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7E574E4-D9C6-43AF-9BBD-D6805D342D95}" type="slidenum">
              <a:rPr lang="en-CA" altLang="en-US" sz="1200" smtClean="0">
                <a:latin typeface="Tahoma" pitchFamily="34" charset="0"/>
              </a:rPr>
              <a:pPr eaLnBrk="1" hangingPunct="1"/>
              <a:t>14</a:t>
            </a:fld>
            <a:endParaRPr lang="en-CA" altLang="en-US" sz="1200" smtClean="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F93098-C12A-4043-A411-9540954E3CD0}" type="slidenum">
              <a:rPr lang="en-CA" altLang="en-US" sz="1200" smtClean="0">
                <a:latin typeface="Tahoma" pitchFamily="34" charset="0"/>
              </a:rPr>
              <a:pPr eaLnBrk="1" hangingPunct="1"/>
              <a:t>15</a:t>
            </a:fld>
            <a:endParaRPr lang="en-CA" altLang="en-US" sz="1200" smtClean="0">
              <a:latin typeface="Tahoma"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A41FCE0-F25B-4C34-8867-E71F76A54EC0}" type="slidenum">
              <a:rPr lang="en-CA" altLang="en-US" sz="1200" smtClean="0">
                <a:latin typeface="Tahoma" pitchFamily="34" charset="0"/>
              </a:rPr>
              <a:pPr eaLnBrk="1" hangingPunct="1"/>
              <a:t>16</a:t>
            </a:fld>
            <a:endParaRPr lang="en-CA" altLang="en-US" sz="1200" smtClean="0">
              <a:latin typeface="Tahoma"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848DFB3-5682-494D-BBB1-C6ECDA09DEB9}" type="slidenum">
              <a:rPr lang="en-CA" altLang="en-US" sz="1200" smtClean="0">
                <a:latin typeface="Tahoma" pitchFamily="34" charset="0"/>
              </a:rPr>
              <a:pPr eaLnBrk="1" hangingPunct="1"/>
              <a:t>17</a:t>
            </a:fld>
            <a:endParaRPr lang="en-CA" altLang="en-US" sz="1200" smtClean="0">
              <a:latin typeface="Tahoma"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B33C90B-0D1B-4EEC-A73A-C1F970D498AA}" type="slidenum">
              <a:rPr lang="en-CA" altLang="en-US" sz="1200" smtClean="0">
                <a:latin typeface="Tahoma" pitchFamily="34" charset="0"/>
              </a:rPr>
              <a:pPr eaLnBrk="1" hangingPunct="1"/>
              <a:t>18</a:t>
            </a:fld>
            <a:endParaRPr lang="en-CA" altLang="en-US" sz="1200" smtClean="0">
              <a:latin typeface="Tahoma"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F684F29-3515-49FF-8CCF-D20C32369194}" type="slidenum">
              <a:rPr lang="en-CA" altLang="en-US" sz="1200" smtClean="0">
                <a:latin typeface="Tahoma" pitchFamily="34" charset="0"/>
              </a:rPr>
              <a:pPr eaLnBrk="1" hangingPunct="1"/>
              <a:t>19</a:t>
            </a:fld>
            <a:endParaRPr lang="en-CA" altLang="en-US" sz="1200" smtClean="0">
              <a:latin typeface="Tahoma"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BB38B75-624E-470C-8692-A5E784865057}" type="slidenum">
              <a:rPr lang="en-CA" altLang="en-US" sz="1200" smtClean="0">
                <a:latin typeface="Tahoma" pitchFamily="34" charset="0"/>
              </a:rPr>
              <a:pPr eaLnBrk="1" hangingPunct="1"/>
              <a:t>2</a:t>
            </a:fld>
            <a:endParaRPr lang="en-CA" altLang="en-US" sz="1200" smtClean="0">
              <a:latin typeface="Tahoma"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4380ABB-EFB8-4C2D-B3ED-FAEAB64AD04A}" type="slidenum">
              <a:rPr lang="en-CA" altLang="en-US" sz="1200" smtClean="0">
                <a:latin typeface="Tahoma" pitchFamily="34" charset="0"/>
              </a:rPr>
              <a:pPr eaLnBrk="1" hangingPunct="1"/>
              <a:t>20</a:t>
            </a:fld>
            <a:endParaRPr lang="en-CA" altLang="en-US" sz="1200" smtClean="0">
              <a:latin typeface="Tahoma"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F4FD5BD-F13B-4A25-A609-B41ABC30E59A}" type="slidenum">
              <a:rPr lang="en-CA" altLang="en-US" sz="1200" smtClean="0">
                <a:latin typeface="Tahoma" pitchFamily="34" charset="0"/>
              </a:rPr>
              <a:pPr eaLnBrk="1" hangingPunct="1"/>
              <a:t>21</a:t>
            </a:fld>
            <a:endParaRPr lang="en-CA" altLang="en-US" sz="1200" smtClean="0">
              <a:latin typeface="Tahoma"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1D780F-C937-4104-8166-A2F4B7393E64}" type="slidenum">
              <a:rPr lang="en-CA" altLang="en-US" sz="1200" smtClean="0">
                <a:latin typeface="Tahoma" pitchFamily="34" charset="0"/>
              </a:rPr>
              <a:pPr eaLnBrk="1" hangingPunct="1"/>
              <a:t>22</a:t>
            </a:fld>
            <a:endParaRPr lang="en-CA" altLang="en-US" sz="1200" smtClean="0">
              <a:latin typeface="Tahoma"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C1120B6-10E1-48A6-9FC1-666C9AAD168C}" type="slidenum">
              <a:rPr lang="en-CA" altLang="en-US" sz="1200" smtClean="0">
                <a:latin typeface="Tahoma" pitchFamily="34" charset="0"/>
              </a:rPr>
              <a:pPr eaLnBrk="1" hangingPunct="1"/>
              <a:t>23</a:t>
            </a:fld>
            <a:endParaRPr lang="en-CA" altLang="en-US" sz="1200" smtClean="0">
              <a:latin typeface="Tahoma"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C7940F9-7022-4B4D-A6E0-09AD473984FF}" type="slidenum">
              <a:rPr lang="en-CA" altLang="en-US" sz="1200" smtClean="0">
                <a:latin typeface="Tahoma" pitchFamily="34" charset="0"/>
              </a:rPr>
              <a:pPr eaLnBrk="1" hangingPunct="1"/>
              <a:t>24</a:t>
            </a:fld>
            <a:endParaRPr lang="en-CA" altLang="en-US" sz="1200" smtClean="0">
              <a:latin typeface="Tahoma"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6987D0B-E604-4F98-AC10-2BBF34D3B9A0}" type="slidenum">
              <a:rPr lang="en-CA" altLang="en-US" sz="1200" smtClean="0">
                <a:latin typeface="Tahoma" pitchFamily="34" charset="0"/>
              </a:rPr>
              <a:pPr eaLnBrk="1" hangingPunct="1"/>
              <a:t>25</a:t>
            </a:fld>
            <a:endParaRPr lang="en-CA" altLang="en-US" sz="1200" smtClean="0">
              <a:latin typeface="Tahoma"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495A394-7E55-4F4B-9F35-D2816CC0979F}" type="slidenum">
              <a:rPr lang="en-CA" altLang="en-US" sz="1200" smtClean="0">
                <a:latin typeface="Tahoma" pitchFamily="34" charset="0"/>
              </a:rPr>
              <a:pPr eaLnBrk="1" hangingPunct="1"/>
              <a:t>26</a:t>
            </a:fld>
            <a:endParaRPr lang="en-CA" altLang="en-US" sz="1200" smtClean="0">
              <a:latin typeface="Tahoma"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2609AEB-5101-47B2-9D58-E07BF3F0023A}" type="slidenum">
              <a:rPr lang="en-CA" altLang="en-US" sz="1200" smtClean="0">
                <a:latin typeface="Tahoma" pitchFamily="34" charset="0"/>
              </a:rPr>
              <a:pPr eaLnBrk="1" hangingPunct="1"/>
              <a:t>27</a:t>
            </a:fld>
            <a:endParaRPr lang="en-CA" altLang="en-US" sz="1200" smtClean="0">
              <a:latin typeface="Tahoma"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677D4B4-0D11-4947-9721-0BD1D3103116}" type="slidenum">
              <a:rPr lang="en-CA" altLang="en-US" sz="1200" smtClean="0">
                <a:latin typeface="Tahoma" pitchFamily="34" charset="0"/>
              </a:rPr>
              <a:pPr eaLnBrk="1" hangingPunct="1"/>
              <a:t>28</a:t>
            </a:fld>
            <a:endParaRPr lang="en-CA" altLang="en-US" sz="1200" smtClean="0">
              <a:latin typeface="Tahoma"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EB8F8BF-CF3E-436E-A1C1-C00D766B73DA}" type="slidenum">
              <a:rPr lang="en-CA" altLang="en-US" sz="1200" smtClean="0">
                <a:latin typeface="Tahoma" pitchFamily="34" charset="0"/>
              </a:rPr>
              <a:pPr eaLnBrk="1" hangingPunct="1"/>
              <a:t>29</a:t>
            </a:fld>
            <a:endParaRPr lang="en-CA" altLang="en-US" sz="1200" smtClean="0">
              <a:latin typeface="Tahoma"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DF7E400-EE0A-4EEF-A799-B67656DB1F46}" type="slidenum">
              <a:rPr lang="en-CA" altLang="en-US" sz="1200" smtClean="0">
                <a:latin typeface="Tahoma" pitchFamily="34" charset="0"/>
              </a:rPr>
              <a:pPr eaLnBrk="1" hangingPunct="1"/>
              <a:t>3</a:t>
            </a:fld>
            <a:endParaRPr lang="en-CA" altLang="en-US" sz="1200" smtClean="0">
              <a:latin typeface="Tahoma"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135E389-E892-46C9-B1E2-DC873A739C4C}" type="slidenum">
              <a:rPr lang="en-CA" altLang="en-US" sz="1200" smtClean="0">
                <a:latin typeface="Tahoma" pitchFamily="34" charset="0"/>
              </a:rPr>
              <a:pPr eaLnBrk="1" hangingPunct="1"/>
              <a:t>30</a:t>
            </a:fld>
            <a:endParaRPr lang="en-CA" altLang="en-US" sz="1200" smtClean="0">
              <a:latin typeface="Tahoma"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6740DF0-0AB9-4F4B-87DB-E3D385601057}" type="slidenum">
              <a:rPr lang="en-CA" altLang="en-US" sz="1200" smtClean="0">
                <a:latin typeface="Tahoma" pitchFamily="34" charset="0"/>
              </a:rPr>
              <a:pPr eaLnBrk="1" hangingPunct="1"/>
              <a:t>31</a:t>
            </a:fld>
            <a:endParaRPr lang="en-CA" altLang="en-US" sz="1200" smtClean="0">
              <a:latin typeface="Tahoma"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0C4A5D3-528B-4823-811D-6E91F7AC8BDC}" type="slidenum">
              <a:rPr lang="en-CA" altLang="en-US" sz="1200" smtClean="0">
                <a:latin typeface="Tahoma" pitchFamily="34" charset="0"/>
              </a:rPr>
              <a:pPr eaLnBrk="1" hangingPunct="1"/>
              <a:t>33</a:t>
            </a:fld>
            <a:endParaRPr lang="en-CA" altLang="en-US" sz="1200" smtClean="0">
              <a:latin typeface="Tahoma"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960DAE2-833A-449D-B557-62B446414456}" type="slidenum">
              <a:rPr lang="en-CA" altLang="en-US" sz="1200" smtClean="0">
                <a:latin typeface="Tahoma" pitchFamily="34" charset="0"/>
              </a:rPr>
              <a:pPr eaLnBrk="1" hangingPunct="1"/>
              <a:t>34</a:t>
            </a:fld>
            <a:endParaRPr lang="en-CA" altLang="en-US" sz="1200" smtClean="0">
              <a:latin typeface="Tahoma"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B165A30-A849-4C81-A99A-5B5ECB433234}" type="slidenum">
              <a:rPr lang="en-CA" altLang="en-US" sz="1200" smtClean="0">
                <a:latin typeface="Tahoma" pitchFamily="34" charset="0"/>
              </a:rPr>
              <a:pPr eaLnBrk="1" hangingPunct="1"/>
              <a:t>4</a:t>
            </a:fld>
            <a:endParaRPr lang="en-CA" altLang="en-US" sz="1200" smtClean="0">
              <a:latin typeface="Tahoma"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999A8BB-0534-480F-9945-7B4959FD7BBF}" type="slidenum">
              <a:rPr lang="en-CA" altLang="en-US" sz="1200" smtClean="0">
                <a:latin typeface="Tahoma" pitchFamily="34" charset="0"/>
              </a:rPr>
              <a:pPr eaLnBrk="1" hangingPunct="1"/>
              <a:t>5</a:t>
            </a:fld>
            <a:endParaRPr lang="en-CA" altLang="en-US" sz="1200" smtClean="0">
              <a:latin typeface="Tahoma"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1470318-3BD8-4AFA-AEB0-19760B416CD4}" type="slidenum">
              <a:rPr lang="en-CA" altLang="en-US" sz="1200" smtClean="0">
                <a:latin typeface="Tahoma" pitchFamily="34" charset="0"/>
              </a:rPr>
              <a:pPr eaLnBrk="1" hangingPunct="1"/>
              <a:t>6</a:t>
            </a:fld>
            <a:endParaRPr lang="en-CA" altLang="en-US" sz="1200" smtClean="0">
              <a:latin typeface="Tahoma"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37467D-0593-4766-B15A-1531E2A0B475}" type="slidenum">
              <a:rPr lang="en-CA" altLang="en-US" sz="1200" smtClean="0">
                <a:latin typeface="Tahoma" pitchFamily="34" charset="0"/>
              </a:rPr>
              <a:pPr eaLnBrk="1" hangingPunct="1"/>
              <a:t>7</a:t>
            </a:fld>
            <a:endParaRPr lang="en-CA" altLang="en-US" sz="1200" smtClean="0">
              <a:latin typeface="Tahoma"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CB1B93F-F592-4296-9570-316FA411408E}" type="slidenum">
              <a:rPr lang="en-CA" altLang="en-US" sz="1200" smtClean="0">
                <a:latin typeface="Tahoma" pitchFamily="34" charset="0"/>
              </a:rPr>
              <a:pPr eaLnBrk="1" hangingPunct="1"/>
              <a:t>8</a:t>
            </a:fld>
            <a:endParaRPr lang="en-CA" altLang="en-US" sz="1200" smtClean="0">
              <a:latin typeface="Tahom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823B450-0FCE-446F-AF7D-5F680AEA4CE2}" type="slidenum">
              <a:rPr lang="en-CA" altLang="en-US" sz="1200" smtClean="0">
                <a:latin typeface="Tahoma" pitchFamily="34" charset="0"/>
              </a:rPr>
              <a:pPr eaLnBrk="1" hangingPunct="1"/>
              <a:t>9</a:t>
            </a:fld>
            <a:endParaRPr lang="en-CA" altLang="en-US" sz="1200" smtClean="0">
              <a:latin typeface="Tahom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44"/>
          <p:cNvSpPr>
            <a:spLocks noChangeArrowheads="1"/>
          </p:cNvSpPr>
          <p:nvPr/>
        </p:nvSpPr>
        <p:spPr bwMode="auto">
          <a:xfrm>
            <a:off x="8305800" y="0"/>
            <a:ext cx="609600" cy="6858000"/>
          </a:xfrm>
          <a:prstGeom prst="rect">
            <a:avLst/>
          </a:prstGeom>
          <a:gradFill rotWithShape="1">
            <a:gsLst>
              <a:gs pos="0">
                <a:srgbClr val="677228">
                  <a:alpha val="43999"/>
                </a:srgbClr>
              </a:gs>
              <a:gs pos="100000">
                <a:srgbClr val="5A642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5" name="Rectangle 47"/>
          <p:cNvSpPr>
            <a:spLocks noChangeArrowheads="1"/>
          </p:cNvSpPr>
          <p:nvPr/>
        </p:nvSpPr>
        <p:spPr bwMode="auto">
          <a:xfrm rot="16200000">
            <a:off x="3500437" y="-985837"/>
            <a:ext cx="2143125" cy="9144000"/>
          </a:xfrm>
          <a:prstGeom prst="rect">
            <a:avLst/>
          </a:prstGeom>
          <a:solidFill>
            <a:srgbClr val="677228">
              <a:alpha val="4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 name="Rectangle 48"/>
          <p:cNvSpPr>
            <a:spLocks noChangeArrowheads="1"/>
          </p:cNvSpPr>
          <p:nvPr/>
        </p:nvSpPr>
        <p:spPr bwMode="auto">
          <a:xfrm>
            <a:off x="7315200" y="2438400"/>
            <a:ext cx="1828800" cy="2290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7" name="Picture 35" descr="awtri_4c UPDATE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949950"/>
            <a:ext cx="684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6" descr="elmasri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2514600"/>
            <a:ext cx="17240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 name="Rectangle 30" descr="Pink tissue paper"/>
          <p:cNvSpPr>
            <a:spLocks noGrp="1" noChangeArrowheads="1"/>
          </p:cNvSpPr>
          <p:nvPr>
            <p:ph type="ctrTitle" sz="quarter"/>
          </p:nvPr>
        </p:nvSpPr>
        <p:spPr>
          <a:xfrm>
            <a:off x="228600" y="152400"/>
            <a:ext cx="7086600" cy="22860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wrap="none" anchor="ctr"/>
          <a:lstStyle>
            <a:lvl1pPr>
              <a:defRPr sz="6600">
                <a:solidFill>
                  <a:srgbClr val="990033"/>
                </a:solidFill>
              </a:defRPr>
            </a:lvl1pPr>
          </a:lstStyle>
          <a:p>
            <a:pPr lvl="0"/>
            <a:r>
              <a:rPr lang="en-US" noProof="0" smtClean="0"/>
              <a:t>Click to edit Master title style</a:t>
            </a:r>
          </a:p>
        </p:txBody>
      </p:sp>
      <p:sp>
        <p:nvSpPr>
          <p:cNvPr id="4134" name="Rectangle 38" descr="Pink tissue paper"/>
          <p:cNvSpPr>
            <a:spLocks noGrp="1" noChangeArrowheads="1"/>
          </p:cNvSpPr>
          <p:nvPr>
            <p:ph type="subTitle" sz="quarter" idx="1"/>
          </p:nvPr>
        </p:nvSpPr>
        <p:spPr>
          <a:xfrm>
            <a:off x="304800" y="2590800"/>
            <a:ext cx="6629400" cy="1905000"/>
          </a:xfrm>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 typeface="Wingdings" pitchFamily="2" charset="2"/>
              <a:buNone/>
              <a:defRPr sz="3200"/>
            </a:lvl1pPr>
          </a:lstStyle>
          <a:p>
            <a:pPr lvl="0"/>
            <a:r>
              <a:rPr lang="en-US" noProof="0" smtClean="0"/>
              <a:t>Click to edit Master subtitle style</a:t>
            </a:r>
          </a:p>
        </p:txBody>
      </p:sp>
      <p:sp>
        <p:nvSpPr>
          <p:cNvPr id="9" name="Rectangle 29"/>
          <p:cNvSpPr>
            <a:spLocks noGrp="1" noChangeArrowheads="1"/>
          </p:cNvSpPr>
          <p:nvPr>
            <p:ph type="ftr" sz="quarter" idx="10"/>
          </p:nvPr>
        </p:nvSpPr>
        <p:spPr bwMode="auto">
          <a:xfrm>
            <a:off x="838200" y="6397625"/>
            <a:ext cx="4495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vl1pPr>
          </a:lstStyle>
          <a:p>
            <a:pPr>
              <a:defRPr/>
            </a:pPr>
            <a:r>
              <a:rPr lang="en-US"/>
              <a:t>Copyright © 2007 </a:t>
            </a:r>
            <a:r>
              <a:rPr lang="en-US">
                <a:solidFill>
                  <a:srgbClr val="000000"/>
                </a:solidFill>
              </a:rPr>
              <a:t>Ramez Elmasri and Shamkant B. Navathe</a:t>
            </a:r>
          </a:p>
        </p:txBody>
      </p:sp>
    </p:spTree>
    <p:extLst>
      <p:ext uri="{BB962C8B-B14F-4D97-AF65-F5344CB8AC3E}">
        <p14:creationId xmlns:p14="http://schemas.microsoft.com/office/powerpoint/2010/main" val="3440576641"/>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r>
              <a:rPr lang="en-US"/>
              <a:t>Slide 7- </a:t>
            </a:r>
            <a:fld id="{975F46B3-4659-45B3-9402-2EC9A5837F79}" type="slidenum">
              <a:rPr lang="en-US"/>
              <a:pPr>
                <a:defRPr/>
              </a:pPr>
              <a:t>‹#›</a:t>
            </a:fld>
            <a:endParaRPr lang="en-CA"/>
          </a:p>
        </p:txBody>
      </p:sp>
    </p:spTree>
    <p:extLst>
      <p:ext uri="{BB962C8B-B14F-4D97-AF65-F5344CB8AC3E}">
        <p14:creationId xmlns:p14="http://schemas.microsoft.com/office/powerpoint/2010/main" val="99309166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r>
              <a:rPr lang="en-US"/>
              <a:t>Slide 7- </a:t>
            </a:r>
            <a:fld id="{48F76409-E722-4C1E-A2D7-32551AB8B26E}" type="slidenum">
              <a:rPr lang="en-US"/>
              <a:pPr>
                <a:defRPr/>
              </a:pPr>
              <a:t>‹#›</a:t>
            </a:fld>
            <a:endParaRPr lang="en-CA"/>
          </a:p>
        </p:txBody>
      </p:sp>
    </p:spTree>
    <p:extLst>
      <p:ext uri="{BB962C8B-B14F-4D97-AF65-F5344CB8AC3E}">
        <p14:creationId xmlns:p14="http://schemas.microsoft.com/office/powerpoint/2010/main" val="16873269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r>
              <a:rPr lang="en-US"/>
              <a:t>Slide 7- </a:t>
            </a:r>
            <a:fld id="{61EF877A-4FF3-4B9E-8FBD-2F90391EB197}" type="slidenum">
              <a:rPr lang="en-US"/>
              <a:pPr>
                <a:defRPr/>
              </a:pPr>
              <a:t>‹#›</a:t>
            </a:fld>
            <a:endParaRPr lang="en-CA"/>
          </a:p>
        </p:txBody>
      </p:sp>
    </p:spTree>
    <p:extLst>
      <p:ext uri="{BB962C8B-B14F-4D97-AF65-F5344CB8AC3E}">
        <p14:creationId xmlns:p14="http://schemas.microsoft.com/office/powerpoint/2010/main" val="837633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r>
              <a:rPr lang="en-US"/>
              <a:t>Slide 7- </a:t>
            </a:r>
            <a:fld id="{5A35787A-9FD1-494A-80D9-F5988922CB43}" type="slidenum">
              <a:rPr lang="en-US"/>
              <a:pPr>
                <a:defRPr/>
              </a:pPr>
              <a:t>‹#›</a:t>
            </a:fld>
            <a:endParaRPr lang="en-CA"/>
          </a:p>
        </p:txBody>
      </p:sp>
    </p:spTree>
    <p:extLst>
      <p:ext uri="{BB962C8B-B14F-4D97-AF65-F5344CB8AC3E}">
        <p14:creationId xmlns:p14="http://schemas.microsoft.com/office/powerpoint/2010/main" val="35459264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9713" y="16002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463" y="1600200"/>
            <a:ext cx="407193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r>
              <a:rPr lang="en-US"/>
              <a:t>Slide 7- </a:t>
            </a:r>
            <a:fld id="{A07A0556-B343-4F86-9343-9458D715FE6B}" type="slidenum">
              <a:rPr lang="en-US"/>
              <a:pPr>
                <a:defRPr/>
              </a:pPr>
              <a:t>‹#›</a:t>
            </a:fld>
            <a:endParaRPr lang="en-CA"/>
          </a:p>
        </p:txBody>
      </p:sp>
    </p:spTree>
    <p:extLst>
      <p:ext uri="{BB962C8B-B14F-4D97-AF65-F5344CB8AC3E}">
        <p14:creationId xmlns:p14="http://schemas.microsoft.com/office/powerpoint/2010/main" val="24702249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r>
              <a:rPr lang="en-US"/>
              <a:t>Slide 7- </a:t>
            </a:r>
            <a:fld id="{627BD02E-EB4E-4C5A-A6DE-0BA65AAE6EDF}" type="slidenum">
              <a:rPr lang="en-US"/>
              <a:pPr>
                <a:defRPr/>
              </a:pPr>
              <a:t>‹#›</a:t>
            </a:fld>
            <a:endParaRPr lang="en-CA"/>
          </a:p>
        </p:txBody>
      </p:sp>
    </p:spTree>
    <p:extLst>
      <p:ext uri="{BB962C8B-B14F-4D97-AF65-F5344CB8AC3E}">
        <p14:creationId xmlns:p14="http://schemas.microsoft.com/office/powerpoint/2010/main" val="279194576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r>
              <a:rPr lang="en-US"/>
              <a:t>Slide 7- </a:t>
            </a:r>
            <a:fld id="{5E184850-CA94-48A7-BC21-56C7009E100A}" type="slidenum">
              <a:rPr lang="en-US"/>
              <a:pPr>
                <a:defRPr/>
              </a:pPr>
              <a:t>‹#›</a:t>
            </a:fld>
            <a:endParaRPr lang="en-CA"/>
          </a:p>
        </p:txBody>
      </p:sp>
    </p:spTree>
    <p:extLst>
      <p:ext uri="{BB962C8B-B14F-4D97-AF65-F5344CB8AC3E}">
        <p14:creationId xmlns:p14="http://schemas.microsoft.com/office/powerpoint/2010/main" val="1098974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r>
              <a:rPr lang="en-US"/>
              <a:t>Slide 7- </a:t>
            </a:r>
            <a:fld id="{57125608-195A-4246-B7CE-16D42EB580A4}" type="slidenum">
              <a:rPr lang="en-US"/>
              <a:pPr>
                <a:defRPr/>
              </a:pPr>
              <a:t>‹#›</a:t>
            </a:fld>
            <a:endParaRPr lang="en-CA"/>
          </a:p>
        </p:txBody>
      </p:sp>
    </p:spTree>
    <p:extLst>
      <p:ext uri="{BB962C8B-B14F-4D97-AF65-F5344CB8AC3E}">
        <p14:creationId xmlns:p14="http://schemas.microsoft.com/office/powerpoint/2010/main" val="322922438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r>
              <a:rPr lang="en-US"/>
              <a:t>Slide 7- </a:t>
            </a:r>
            <a:fld id="{4D270193-4010-41C5-8380-470847F6B603}" type="slidenum">
              <a:rPr lang="en-US"/>
              <a:pPr>
                <a:defRPr/>
              </a:pPr>
              <a:t>‹#›</a:t>
            </a:fld>
            <a:endParaRPr lang="en-CA"/>
          </a:p>
        </p:txBody>
      </p:sp>
    </p:spTree>
    <p:extLst>
      <p:ext uri="{BB962C8B-B14F-4D97-AF65-F5344CB8AC3E}">
        <p14:creationId xmlns:p14="http://schemas.microsoft.com/office/powerpoint/2010/main" val="21966988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r>
              <a:rPr lang="en-US"/>
              <a:t>Slide 7- </a:t>
            </a:r>
            <a:fld id="{55508171-0DC8-4E22-8033-FCABD414303E}" type="slidenum">
              <a:rPr lang="en-US"/>
              <a:pPr>
                <a:defRPr/>
              </a:pPr>
              <a:t>‹#›</a:t>
            </a:fld>
            <a:endParaRPr lang="en-CA"/>
          </a:p>
        </p:txBody>
      </p:sp>
    </p:spTree>
    <p:extLst>
      <p:ext uri="{BB962C8B-B14F-4D97-AF65-F5344CB8AC3E}">
        <p14:creationId xmlns:p14="http://schemas.microsoft.com/office/powerpoint/2010/main" val="14303397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5"/>
          <p:cNvGrpSpPr>
            <a:grpSpLocks/>
          </p:cNvGrpSpPr>
          <p:nvPr/>
        </p:nvGrpSpPr>
        <p:grpSpPr bwMode="auto">
          <a:xfrm>
            <a:off x="8936038" y="1449388"/>
            <a:ext cx="207962" cy="5408612"/>
            <a:chOff x="5606" y="889"/>
            <a:chExt cx="154" cy="3431"/>
          </a:xfrm>
        </p:grpSpPr>
        <p:sp>
          <p:nvSpPr>
            <p:cNvPr id="1032" name="Rectangle 38"/>
            <p:cNvSpPr>
              <a:spLocks noChangeArrowheads="1"/>
            </p:cNvSpPr>
            <p:nvPr userDrawn="1"/>
          </p:nvSpPr>
          <p:spPr bwMode="gray">
            <a:xfrm flipH="1">
              <a:off x="5685" y="889"/>
              <a:ext cx="75" cy="3431"/>
            </a:xfrm>
            <a:prstGeom prst="rect">
              <a:avLst/>
            </a:prstGeom>
            <a:solidFill>
              <a:srgbClr val="677228"/>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kumimoji="1" lang="en-US" altLang="en-US" sz="3200">
                <a:latin typeface="Tahoma" pitchFamily="34" charset="0"/>
              </a:endParaRPr>
            </a:p>
          </p:txBody>
        </p:sp>
        <p:grpSp>
          <p:nvGrpSpPr>
            <p:cNvPr id="1033" name="Group 44"/>
            <p:cNvGrpSpPr>
              <a:grpSpLocks/>
            </p:cNvGrpSpPr>
            <p:nvPr userDrawn="1"/>
          </p:nvGrpSpPr>
          <p:grpSpPr bwMode="auto">
            <a:xfrm>
              <a:off x="5606" y="889"/>
              <a:ext cx="106" cy="3431"/>
              <a:chOff x="5606" y="889"/>
              <a:chExt cx="106" cy="3431"/>
            </a:xfrm>
          </p:grpSpPr>
          <p:sp>
            <p:nvSpPr>
              <p:cNvPr id="1034" name="Rectangle 43"/>
              <p:cNvSpPr>
                <a:spLocks noChangeArrowheads="1"/>
              </p:cNvSpPr>
              <p:nvPr userDrawn="1"/>
            </p:nvSpPr>
            <p:spPr bwMode="gray">
              <a:xfrm rot="10800000" flipH="1">
                <a:off x="5606" y="889"/>
                <a:ext cx="58" cy="3431"/>
              </a:xfrm>
              <a:prstGeom prst="rect">
                <a:avLst/>
              </a:prstGeom>
              <a:solidFill>
                <a:schemeClr val="tx2"/>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kumimoji="1" lang="en-US" altLang="en-US" sz="3200">
                  <a:latin typeface="Tahoma" pitchFamily="34" charset="0"/>
                </a:endParaRPr>
              </a:p>
            </p:txBody>
          </p:sp>
          <p:sp>
            <p:nvSpPr>
              <p:cNvPr id="1035" name="Rectangle 32"/>
              <p:cNvSpPr>
                <a:spLocks noChangeArrowheads="1"/>
              </p:cNvSpPr>
              <p:nvPr userDrawn="1"/>
            </p:nvSpPr>
            <p:spPr bwMode="gray">
              <a:xfrm rot="10800000" flipH="1">
                <a:off x="5654" y="889"/>
                <a:ext cx="58" cy="3431"/>
              </a:xfrm>
              <a:prstGeom prst="rect">
                <a:avLst/>
              </a:prstGeom>
              <a:solidFill>
                <a:srgbClr val="990033"/>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kumimoji="1" lang="en-US" altLang="en-US" sz="3200">
                  <a:latin typeface="Tahoma" pitchFamily="34" charset="0"/>
                </a:endParaRPr>
              </a:p>
            </p:txBody>
          </p:sp>
        </p:grpSp>
      </p:grpSp>
      <p:sp>
        <p:nvSpPr>
          <p:cNvPr id="1027" name="Rectangle 37"/>
          <p:cNvSpPr>
            <a:spLocks noChangeArrowheads="1"/>
          </p:cNvSpPr>
          <p:nvPr/>
        </p:nvSpPr>
        <p:spPr bwMode="gray">
          <a:xfrm rot="-5400000">
            <a:off x="3845719" y="-3845719"/>
            <a:ext cx="1449388" cy="9140825"/>
          </a:xfrm>
          <a:prstGeom prst="rect">
            <a:avLst/>
          </a:prstGeom>
          <a:solidFill>
            <a:srgbClr val="677228">
              <a:alpha val="36078"/>
            </a:srgbClr>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kumimoji="1" lang="en-US" altLang="en-US" sz="3200">
              <a:latin typeface="Tahoma" pitchFamily="34" charset="0"/>
            </a:endParaRPr>
          </a:p>
        </p:txBody>
      </p:sp>
      <p:sp>
        <p:nvSpPr>
          <p:cNvPr id="1028" name="Rectangle 9"/>
          <p:cNvSpPr>
            <a:spLocks noGrp="1" noChangeArrowheads="1"/>
          </p:cNvSpPr>
          <p:nvPr>
            <p:ph type="title"/>
          </p:nvPr>
        </p:nvSpPr>
        <p:spPr bwMode="auto">
          <a:xfrm>
            <a:off x="228600" y="303213"/>
            <a:ext cx="779621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990033"/>
                </a:solidFill>
              </a:defRPr>
            </a:lvl1pPr>
          </a:lstStyle>
          <a:p>
            <a:pPr>
              <a:defRPr/>
            </a:pPr>
            <a:r>
              <a:rPr lang="en-US"/>
              <a:t>Slide 7- </a:t>
            </a:r>
            <a:fld id="{94CE9506-3599-49A0-A68E-A54A6E7B0851}" type="slidenum">
              <a:rPr lang="en-US"/>
              <a:pPr>
                <a:defRPr/>
              </a:pPr>
              <a:t>‹#›</a:t>
            </a:fld>
            <a:endParaRPr lang="en-CA"/>
          </a:p>
        </p:txBody>
      </p:sp>
      <p:sp>
        <p:nvSpPr>
          <p:cNvPr id="1030" name="Rectangle 21"/>
          <p:cNvSpPr>
            <a:spLocks noGrp="1" noChangeArrowheads="1"/>
          </p:cNvSpPr>
          <p:nvPr>
            <p:ph type="body" idx="1"/>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30"/>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a:t>Copyright © 2007 </a:t>
            </a:r>
            <a:r>
              <a:rPr lang="en-US" altLang="en-US" sz="900">
                <a:solidFill>
                  <a:srgbClr val="000000"/>
                </a:solidFill>
              </a:rPr>
              <a:t>Ramez Elmasri and Shamkant B. Navathe</a:t>
            </a: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hf hdr="0" ftr="0" dt="0"/>
  <p:txStyles>
    <p:titleStyle>
      <a:lvl1pPr algn="l" rtl="0" eaLnBrk="0" fontAlgn="base" hangingPunct="0">
        <a:spcBef>
          <a:spcPct val="0"/>
        </a:spcBef>
        <a:spcAft>
          <a:spcPct val="0"/>
        </a:spcAft>
        <a:defRPr sz="3600">
          <a:solidFill>
            <a:srgbClr val="800000"/>
          </a:solidFill>
          <a:latin typeface="+mj-lt"/>
          <a:ea typeface="+mj-ea"/>
          <a:cs typeface="+mj-cs"/>
        </a:defRPr>
      </a:lvl1pPr>
      <a:lvl2pPr algn="l" rtl="0" eaLnBrk="0" fontAlgn="base" hangingPunct="0">
        <a:spcBef>
          <a:spcPct val="0"/>
        </a:spcBef>
        <a:spcAft>
          <a:spcPct val="0"/>
        </a:spcAft>
        <a:defRPr sz="3600">
          <a:solidFill>
            <a:srgbClr val="800000"/>
          </a:solidFill>
          <a:latin typeface="Arial" charset="0"/>
        </a:defRPr>
      </a:lvl2pPr>
      <a:lvl3pPr algn="l" rtl="0" eaLnBrk="0" fontAlgn="base" hangingPunct="0">
        <a:spcBef>
          <a:spcPct val="0"/>
        </a:spcBef>
        <a:spcAft>
          <a:spcPct val="0"/>
        </a:spcAft>
        <a:defRPr sz="3600">
          <a:solidFill>
            <a:srgbClr val="800000"/>
          </a:solidFill>
          <a:latin typeface="Arial" charset="0"/>
        </a:defRPr>
      </a:lvl3pPr>
      <a:lvl4pPr algn="l" rtl="0" eaLnBrk="0" fontAlgn="base" hangingPunct="0">
        <a:spcBef>
          <a:spcPct val="0"/>
        </a:spcBef>
        <a:spcAft>
          <a:spcPct val="0"/>
        </a:spcAft>
        <a:defRPr sz="3600">
          <a:solidFill>
            <a:srgbClr val="800000"/>
          </a:solidFill>
          <a:latin typeface="Arial" charset="0"/>
        </a:defRPr>
      </a:lvl4pPr>
      <a:lvl5pPr algn="l" rtl="0" eaLnBrk="0" fontAlgn="base" hangingPunct="0">
        <a:spcBef>
          <a:spcPct val="0"/>
        </a:spcBef>
        <a:spcAft>
          <a:spcPct val="0"/>
        </a:spcAft>
        <a:defRPr sz="3600">
          <a:solidFill>
            <a:srgbClr val="800000"/>
          </a:solidFill>
          <a:latin typeface="Arial" charset="0"/>
        </a:defRPr>
      </a:lvl5pPr>
      <a:lvl6pPr marL="457200" algn="l" rtl="0" fontAlgn="base">
        <a:spcBef>
          <a:spcPct val="0"/>
        </a:spcBef>
        <a:spcAft>
          <a:spcPct val="0"/>
        </a:spcAft>
        <a:defRPr sz="3600">
          <a:solidFill>
            <a:srgbClr val="800000"/>
          </a:solidFill>
          <a:latin typeface="Arial" charset="0"/>
        </a:defRPr>
      </a:lvl6pPr>
      <a:lvl7pPr marL="914400" algn="l" rtl="0" fontAlgn="base">
        <a:spcBef>
          <a:spcPct val="0"/>
        </a:spcBef>
        <a:spcAft>
          <a:spcPct val="0"/>
        </a:spcAft>
        <a:defRPr sz="3600">
          <a:solidFill>
            <a:srgbClr val="800000"/>
          </a:solidFill>
          <a:latin typeface="Arial" charset="0"/>
        </a:defRPr>
      </a:lvl7pPr>
      <a:lvl8pPr marL="1371600" algn="l" rtl="0" fontAlgn="base">
        <a:spcBef>
          <a:spcPct val="0"/>
        </a:spcBef>
        <a:spcAft>
          <a:spcPct val="0"/>
        </a:spcAft>
        <a:defRPr sz="3600">
          <a:solidFill>
            <a:srgbClr val="800000"/>
          </a:solidFill>
          <a:latin typeface="Arial" charset="0"/>
        </a:defRPr>
      </a:lvl8pPr>
      <a:lvl9pPr marL="1828800" algn="l" rtl="0" fontAlgn="base">
        <a:spcBef>
          <a:spcPct val="0"/>
        </a:spcBef>
        <a:spcAft>
          <a:spcPct val="0"/>
        </a:spcAft>
        <a:defRPr sz="3600">
          <a:solidFill>
            <a:srgbClr val="800000"/>
          </a:solidFill>
          <a:latin typeface="Arial" charset="0"/>
        </a:defRPr>
      </a:lvl9pPr>
    </p:titleStyle>
    <p:bodyStyle>
      <a:lvl1pPr marL="342900" indent="-342900" algn="l" rtl="0" eaLnBrk="0" fontAlgn="base" hangingPunct="0">
        <a:spcBef>
          <a:spcPct val="20000"/>
        </a:spcBef>
        <a:spcAft>
          <a:spcPct val="0"/>
        </a:spcAft>
        <a:buClr>
          <a:srgbClr val="990033"/>
        </a:buClr>
        <a:buSzPct val="60000"/>
        <a:buFont typeface="Wingdings" pitchFamily="2" charset="2"/>
        <a:buChar char="n"/>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SzPct val="55000"/>
        <a:buFont typeface="Wingdings" pitchFamily="2" charset="2"/>
        <a:buChar char="n"/>
        <a:defRPr sz="2600">
          <a:solidFill>
            <a:srgbClr val="800000"/>
          </a:solidFill>
          <a:latin typeface="+mn-lt"/>
        </a:defRPr>
      </a:lvl2pPr>
      <a:lvl3pPr marL="1143000" indent="-228600" algn="l" rtl="0" eaLnBrk="0" fontAlgn="base" hangingPunct="0">
        <a:spcBef>
          <a:spcPct val="20000"/>
        </a:spcBef>
        <a:spcAft>
          <a:spcPct val="0"/>
        </a:spcAft>
        <a:buClr>
          <a:srgbClr val="990033"/>
        </a:buClr>
        <a:buSzPct val="50000"/>
        <a:buFont typeface="Wingdings" pitchFamily="2" charset="2"/>
        <a:buChar char="n"/>
        <a:defRPr sz="2400">
          <a:solidFill>
            <a:schemeClr val="tx2"/>
          </a:solidFill>
          <a:latin typeface="+mn-lt"/>
        </a:defRPr>
      </a:lvl3pPr>
      <a:lvl4pPr marL="1600200" indent="-228600" algn="l" rtl="0" eaLnBrk="0" fontAlgn="base" hangingPunct="0">
        <a:spcBef>
          <a:spcPct val="20000"/>
        </a:spcBef>
        <a:spcAft>
          <a:spcPct val="0"/>
        </a:spcAft>
        <a:buClr>
          <a:schemeClr val="tx2"/>
        </a:buClr>
        <a:buSzPct val="55000"/>
        <a:buFont typeface="Wingdings" pitchFamily="2" charset="2"/>
        <a:buChar char="n"/>
        <a:defRPr sz="2000">
          <a:solidFill>
            <a:srgbClr val="800000"/>
          </a:solidFill>
          <a:latin typeface="+mn-lt"/>
        </a:defRPr>
      </a:lvl4pPr>
      <a:lvl5pPr marL="2057400" indent="-228600" algn="l" rtl="0" eaLnBrk="0" fontAlgn="base" hangingPunct="0">
        <a:spcBef>
          <a:spcPct val="20000"/>
        </a:spcBef>
        <a:spcAft>
          <a:spcPct val="0"/>
        </a:spcAft>
        <a:buClr>
          <a:srgbClr val="990033"/>
        </a:buClr>
        <a:buSzPct val="50000"/>
        <a:buFont typeface="Wingdings" pitchFamily="2" charset="2"/>
        <a:buChar char="n"/>
        <a:defRPr sz="2000">
          <a:solidFill>
            <a:schemeClr val="tx2"/>
          </a:solidFill>
          <a:latin typeface="+mn-lt"/>
        </a:defRPr>
      </a:lvl5pPr>
      <a:lvl6pPr marL="2514600" indent="-228600" algn="l" rtl="0" fontAlgn="base">
        <a:spcBef>
          <a:spcPct val="20000"/>
        </a:spcBef>
        <a:spcAft>
          <a:spcPct val="0"/>
        </a:spcAft>
        <a:buClr>
          <a:srgbClr val="990033"/>
        </a:buClr>
        <a:buSzPct val="50000"/>
        <a:buFont typeface="Wingdings" pitchFamily="2" charset="2"/>
        <a:buChar char="n"/>
        <a:defRPr sz="2000">
          <a:solidFill>
            <a:schemeClr val="tx2"/>
          </a:solidFill>
          <a:latin typeface="+mn-lt"/>
        </a:defRPr>
      </a:lvl6pPr>
      <a:lvl7pPr marL="2971800" indent="-228600" algn="l" rtl="0" fontAlgn="base">
        <a:spcBef>
          <a:spcPct val="20000"/>
        </a:spcBef>
        <a:spcAft>
          <a:spcPct val="0"/>
        </a:spcAft>
        <a:buClr>
          <a:srgbClr val="990033"/>
        </a:buClr>
        <a:buSzPct val="50000"/>
        <a:buFont typeface="Wingdings" pitchFamily="2" charset="2"/>
        <a:buChar char="n"/>
        <a:defRPr sz="2000">
          <a:solidFill>
            <a:schemeClr val="tx2"/>
          </a:solidFill>
          <a:latin typeface="+mn-lt"/>
        </a:defRPr>
      </a:lvl7pPr>
      <a:lvl8pPr marL="3429000" indent="-228600" algn="l" rtl="0" fontAlgn="base">
        <a:spcBef>
          <a:spcPct val="20000"/>
        </a:spcBef>
        <a:spcAft>
          <a:spcPct val="0"/>
        </a:spcAft>
        <a:buClr>
          <a:srgbClr val="990033"/>
        </a:buClr>
        <a:buSzPct val="50000"/>
        <a:buFont typeface="Wingdings" pitchFamily="2" charset="2"/>
        <a:buChar char="n"/>
        <a:defRPr sz="2000">
          <a:solidFill>
            <a:schemeClr val="tx2"/>
          </a:solidFill>
          <a:latin typeface="+mn-lt"/>
        </a:defRPr>
      </a:lvl8pPr>
      <a:lvl9pPr marL="3886200" indent="-228600" algn="l" rtl="0" fontAlgn="base">
        <a:spcBef>
          <a:spcPct val="20000"/>
        </a:spcBef>
        <a:spcAft>
          <a:spcPct val="0"/>
        </a:spcAft>
        <a:buClr>
          <a:srgbClr val="990033"/>
        </a:buClr>
        <a:buSzPct val="50000"/>
        <a:buFont typeface="Wingdings" pitchFamily="2" charset="2"/>
        <a:buChar char="n"/>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9"/>
          <p:cNvSpPr>
            <a:spLocks noGrp="1" noChangeArrowheads="1"/>
          </p:cNvSpPr>
          <p:nvPr>
            <p:ph type="ftr"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smtClean="0"/>
              <a:t>Copyright © 2007 </a:t>
            </a:r>
            <a:r>
              <a:rPr lang="en-US" altLang="en-US" sz="900" smtClean="0">
                <a:solidFill>
                  <a:srgbClr val="000000"/>
                </a:solidFill>
              </a:rPr>
              <a:t>Ramez Elmasri and Shamkant B. Navathe</a:t>
            </a:r>
          </a:p>
        </p:txBody>
      </p:sp>
      <p:sp>
        <p:nvSpPr>
          <p:cNvPr id="4099" name="Rectangle 2" descr="Pink tissue paper"/>
          <p:cNvSpPr>
            <a:spLocks noGrp="1" noChangeArrowheads="1"/>
          </p:cNvSpPr>
          <p:nvPr>
            <p:ph type="ctrTitle"/>
          </p:nvPr>
        </p:nvSpPr>
        <p:spPr/>
        <p:txBody>
          <a:bodyPr/>
          <a:lstStyle/>
          <a:p>
            <a:pPr eaLnBrk="1" hangingPunct="1"/>
            <a:r>
              <a:rPr lang="en-US" altLang="en-US" smtClean="0"/>
              <a:t>Chapter 7</a:t>
            </a:r>
          </a:p>
        </p:txBody>
      </p:sp>
      <p:sp>
        <p:nvSpPr>
          <p:cNvPr id="4100" name="Rectangle 3" descr="Pink tissue paper"/>
          <p:cNvSpPr>
            <a:spLocks noGrp="1" noChangeArrowheads="1"/>
          </p:cNvSpPr>
          <p:nvPr>
            <p:ph type="subTitle" idx="1"/>
          </p:nvPr>
        </p:nvSpPr>
        <p:spPr/>
        <p:txBody>
          <a:bodyPr/>
          <a:lstStyle/>
          <a:p>
            <a:pPr eaLnBrk="1" hangingPunct="1"/>
            <a:r>
              <a:rPr lang="en-US" altLang="en-US" smtClean="0"/>
              <a:t>Relational Database Design by ER- and EERR-to-Relational Mapping</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7732715B-EE6C-4412-A9B7-5FBFAC92F3A1}" type="slidenum">
              <a:rPr lang="en-US" altLang="en-US" sz="1400" smtClean="0">
                <a:solidFill>
                  <a:srgbClr val="990033"/>
                </a:solidFill>
              </a:rPr>
              <a:pPr eaLnBrk="1" hangingPunct="1"/>
              <a:t>10</a:t>
            </a:fld>
            <a:endParaRPr lang="en-CA" altLang="en-US" sz="1400" smtClean="0">
              <a:solidFill>
                <a:srgbClr val="990033"/>
              </a:solidFill>
            </a:endParaRPr>
          </a:p>
        </p:txBody>
      </p:sp>
      <p:sp>
        <p:nvSpPr>
          <p:cNvPr id="13315" name="Rectangle 2"/>
          <p:cNvSpPr>
            <a:spLocks noGrp="1" noChangeArrowheads="1"/>
          </p:cNvSpPr>
          <p:nvPr>
            <p:ph type="title"/>
          </p:nvPr>
        </p:nvSpPr>
        <p:spPr>
          <a:xfrm>
            <a:off x="685800" y="258763"/>
            <a:ext cx="7772400" cy="766762"/>
          </a:xfrm>
        </p:spPr>
        <p:txBody>
          <a:bodyPr/>
          <a:lstStyle/>
          <a:p>
            <a:pPr eaLnBrk="1" hangingPunct="1"/>
            <a:r>
              <a:rPr lang="en-US" altLang="en-US" sz="2800" b="1" smtClean="0"/>
              <a:t/>
            </a:r>
            <a:br>
              <a:rPr lang="en-US" altLang="en-US" sz="2800" b="1" smtClean="0"/>
            </a:br>
            <a:r>
              <a:rPr lang="en-US" altLang="en-US" sz="2800" b="1" smtClean="0"/>
              <a:t>ER-to-Relational Mapping Algorithm (contd.)</a:t>
            </a:r>
            <a:endParaRPr lang="en-US" altLang="en-US" sz="2800" smtClean="0"/>
          </a:p>
        </p:txBody>
      </p:sp>
      <p:sp>
        <p:nvSpPr>
          <p:cNvPr id="13316" name="Rectangle 3"/>
          <p:cNvSpPr>
            <a:spLocks noGrp="1" noChangeArrowheads="1"/>
          </p:cNvSpPr>
          <p:nvPr>
            <p:ph type="body" idx="1"/>
          </p:nvPr>
        </p:nvSpPr>
        <p:spPr>
          <a:xfrm>
            <a:off x="323850" y="1533525"/>
            <a:ext cx="8562975" cy="4857750"/>
          </a:xfrm>
        </p:spPr>
        <p:txBody>
          <a:bodyPr/>
          <a:lstStyle/>
          <a:p>
            <a:pPr eaLnBrk="1" hangingPunct="1">
              <a:lnSpc>
                <a:spcPct val="90000"/>
              </a:lnSpc>
            </a:pPr>
            <a:r>
              <a:rPr lang="en-US" altLang="en-US" sz="2400" b="1" smtClean="0"/>
              <a:t>Step 6: Mapping of Multivalued attributes.</a:t>
            </a:r>
          </a:p>
          <a:p>
            <a:pPr lvl="1" eaLnBrk="1" hangingPunct="1">
              <a:lnSpc>
                <a:spcPct val="90000"/>
              </a:lnSpc>
            </a:pPr>
            <a:r>
              <a:rPr lang="en-US" altLang="en-US" sz="2000" smtClean="0"/>
              <a:t>For each multivalued attribute A, create a new relation R. </a:t>
            </a:r>
          </a:p>
          <a:p>
            <a:pPr lvl="1" eaLnBrk="1" hangingPunct="1">
              <a:lnSpc>
                <a:spcPct val="90000"/>
              </a:lnSpc>
            </a:pPr>
            <a:r>
              <a:rPr lang="en-US" altLang="en-US" sz="2000" smtClean="0"/>
              <a:t>This relation R will include an attribute corresponding to A, plus the primary key attribute K-as a foreign key in R-of the relation that represents the entity type of relationship type that has A as an attribute. </a:t>
            </a:r>
          </a:p>
          <a:p>
            <a:pPr lvl="1" eaLnBrk="1" hangingPunct="1">
              <a:lnSpc>
                <a:spcPct val="90000"/>
              </a:lnSpc>
            </a:pPr>
            <a:r>
              <a:rPr lang="en-US" altLang="en-US" sz="2000" smtClean="0"/>
              <a:t>The primary key of R is the combination of A and K. If the multivalued attribute is composite, we include its simple components.</a:t>
            </a:r>
          </a:p>
          <a:p>
            <a:pPr eaLnBrk="1" hangingPunct="1">
              <a:lnSpc>
                <a:spcPct val="90000"/>
              </a:lnSpc>
            </a:pPr>
            <a:r>
              <a:rPr lang="en-US" altLang="en-US" sz="2400" b="1" smtClean="0"/>
              <a:t>Example:</a:t>
            </a:r>
            <a:r>
              <a:rPr lang="en-US" altLang="en-US" sz="2400" smtClean="0"/>
              <a:t> The relation DEPT_LOCATIONS is created. </a:t>
            </a:r>
          </a:p>
          <a:p>
            <a:pPr lvl="1" eaLnBrk="1" hangingPunct="1">
              <a:lnSpc>
                <a:spcPct val="90000"/>
              </a:lnSpc>
            </a:pPr>
            <a:r>
              <a:rPr lang="en-US" altLang="en-US" sz="2000" smtClean="0"/>
              <a:t>The attribute DLOCATION represents the multivalued attribute LOCATIONS of DEPARTMENT, while DNUMBER-as foreign key-represents the primary key of the DEPARTMENT relation.</a:t>
            </a:r>
          </a:p>
          <a:p>
            <a:pPr lvl="1" eaLnBrk="1" hangingPunct="1">
              <a:lnSpc>
                <a:spcPct val="90000"/>
              </a:lnSpc>
            </a:pPr>
            <a:r>
              <a:rPr lang="en-US" altLang="en-US" sz="2000" smtClean="0"/>
              <a:t>The primary key of R is the combination of {DNUMBER, DLOCATION}.</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E437A0A2-30AE-49E4-BAAD-3CD9FEF79A4C}" type="slidenum">
              <a:rPr lang="en-US" altLang="en-US" sz="1400" smtClean="0">
                <a:solidFill>
                  <a:srgbClr val="990033"/>
                </a:solidFill>
              </a:rPr>
              <a:pPr eaLnBrk="1" hangingPunct="1"/>
              <a:t>11</a:t>
            </a:fld>
            <a:endParaRPr lang="en-CA" altLang="en-US" sz="1400" smtClean="0">
              <a:solidFill>
                <a:srgbClr val="990033"/>
              </a:solidFill>
            </a:endParaRPr>
          </a:p>
        </p:txBody>
      </p:sp>
      <p:sp>
        <p:nvSpPr>
          <p:cNvPr id="14339" name="Rectangle 2"/>
          <p:cNvSpPr>
            <a:spLocks noGrp="1" noChangeArrowheads="1"/>
          </p:cNvSpPr>
          <p:nvPr>
            <p:ph type="title"/>
          </p:nvPr>
        </p:nvSpPr>
        <p:spPr>
          <a:xfrm>
            <a:off x="685800" y="258763"/>
            <a:ext cx="7772400" cy="766762"/>
          </a:xfrm>
        </p:spPr>
        <p:txBody>
          <a:bodyPr/>
          <a:lstStyle/>
          <a:p>
            <a:pPr eaLnBrk="1" hangingPunct="1"/>
            <a:r>
              <a:rPr lang="en-US" altLang="en-US" sz="2800" b="1" smtClean="0"/>
              <a:t/>
            </a:r>
            <a:br>
              <a:rPr lang="en-US" altLang="en-US" sz="2800" b="1" smtClean="0"/>
            </a:br>
            <a:r>
              <a:rPr lang="en-US" altLang="en-US" sz="2800" b="1" smtClean="0"/>
              <a:t>ER-to-Relational Mapping Algorithm (contd.)</a:t>
            </a:r>
            <a:endParaRPr lang="en-US" altLang="en-US" sz="2800" smtClean="0"/>
          </a:p>
        </p:txBody>
      </p:sp>
      <p:sp>
        <p:nvSpPr>
          <p:cNvPr id="14340" name="Rectangle 3"/>
          <p:cNvSpPr>
            <a:spLocks noGrp="1" noChangeArrowheads="1"/>
          </p:cNvSpPr>
          <p:nvPr>
            <p:ph type="body" idx="1"/>
          </p:nvPr>
        </p:nvSpPr>
        <p:spPr>
          <a:xfrm>
            <a:off x="323850" y="1533525"/>
            <a:ext cx="8343900" cy="4724400"/>
          </a:xfrm>
        </p:spPr>
        <p:txBody>
          <a:bodyPr/>
          <a:lstStyle/>
          <a:p>
            <a:pPr eaLnBrk="1" hangingPunct="1">
              <a:lnSpc>
                <a:spcPct val="90000"/>
              </a:lnSpc>
            </a:pPr>
            <a:r>
              <a:rPr lang="en-US" altLang="en-US" sz="2400" b="1" smtClean="0"/>
              <a:t>Step 7: Mapping of N-ary Relationship Types.</a:t>
            </a:r>
            <a:endParaRPr lang="en-US" altLang="en-US" sz="2400" smtClean="0"/>
          </a:p>
          <a:p>
            <a:pPr lvl="1" eaLnBrk="1" hangingPunct="1">
              <a:lnSpc>
                <a:spcPct val="90000"/>
              </a:lnSpc>
            </a:pPr>
            <a:r>
              <a:rPr lang="en-US" altLang="en-US" sz="2200" smtClean="0"/>
              <a:t>For each n-ary relationship type R, where n&gt;2, create a new relationship S to represent R.</a:t>
            </a:r>
          </a:p>
          <a:p>
            <a:pPr lvl="1" eaLnBrk="1" hangingPunct="1">
              <a:lnSpc>
                <a:spcPct val="90000"/>
              </a:lnSpc>
            </a:pPr>
            <a:r>
              <a:rPr lang="en-US" altLang="en-US" sz="2200" smtClean="0"/>
              <a:t>Include as foreign key attributes in S the primary keys of the relations that represent the participating entity types. </a:t>
            </a:r>
          </a:p>
          <a:p>
            <a:pPr lvl="1" eaLnBrk="1" hangingPunct="1">
              <a:lnSpc>
                <a:spcPct val="90000"/>
              </a:lnSpc>
            </a:pPr>
            <a:r>
              <a:rPr lang="en-US" altLang="en-US" sz="2200" smtClean="0"/>
              <a:t>Also include any simple attributes of the n-ary relationship type (or simple components of composite attributes) as attributes of S.</a:t>
            </a:r>
            <a:r>
              <a:rPr lang="en-US" altLang="en-US" sz="1700" smtClean="0"/>
              <a:t> </a:t>
            </a:r>
          </a:p>
          <a:p>
            <a:pPr eaLnBrk="1" hangingPunct="1">
              <a:lnSpc>
                <a:spcPct val="90000"/>
              </a:lnSpc>
            </a:pPr>
            <a:r>
              <a:rPr lang="en-US" altLang="en-US" sz="2400" b="1" smtClean="0"/>
              <a:t>Example: </a:t>
            </a:r>
            <a:r>
              <a:rPr lang="en-US" altLang="en-US" sz="2400" smtClean="0"/>
              <a:t>The relationship type SUPPY in the ER on the next slide.</a:t>
            </a:r>
          </a:p>
          <a:p>
            <a:pPr lvl="1" eaLnBrk="1" hangingPunct="1">
              <a:lnSpc>
                <a:spcPct val="90000"/>
              </a:lnSpc>
            </a:pPr>
            <a:r>
              <a:rPr lang="en-US" altLang="en-US" sz="2000" smtClean="0"/>
              <a:t>This can be mapped to the relation SUPPLY shown in the relational schema, whose primary key is the combination of the three foreign keys {SNAME, PARTNO, PROJNAME}</a:t>
            </a:r>
            <a:endParaRPr lang="en-US" altLang="en-US" sz="2200" b="1" smtClean="0">
              <a:solidFill>
                <a:srgbClr val="FF0066"/>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3BCEBD22-2B94-4CEE-9F42-BDF62C323977}" type="slidenum">
              <a:rPr lang="en-US" altLang="en-US" sz="1400" smtClean="0">
                <a:solidFill>
                  <a:srgbClr val="990033"/>
                </a:solidFill>
              </a:rPr>
              <a:pPr eaLnBrk="1" hangingPunct="1"/>
              <a:t>12</a:t>
            </a:fld>
            <a:endParaRPr lang="en-CA" altLang="en-US" sz="1400" smtClean="0">
              <a:solidFill>
                <a:srgbClr val="990033"/>
              </a:solidFill>
            </a:endParaRPr>
          </a:p>
        </p:txBody>
      </p:sp>
      <p:sp>
        <p:nvSpPr>
          <p:cNvPr id="15363" name="Rectangle 2"/>
          <p:cNvSpPr>
            <a:spLocks noGrp="1" noChangeArrowheads="1"/>
          </p:cNvSpPr>
          <p:nvPr>
            <p:ph type="title"/>
          </p:nvPr>
        </p:nvSpPr>
        <p:spPr>
          <a:xfrm>
            <a:off x="533400" y="304800"/>
            <a:ext cx="7924800" cy="1439863"/>
          </a:xfrm>
        </p:spPr>
        <p:txBody>
          <a:bodyPr anchor="t"/>
          <a:lstStyle/>
          <a:p>
            <a:pPr eaLnBrk="1" hangingPunct="1"/>
            <a:r>
              <a:rPr lang="en-US" altLang="en-US" sz="1800" b="1" smtClean="0"/>
              <a:t>FIGURE 4.11</a:t>
            </a:r>
            <a:r>
              <a:rPr lang="en-US" altLang="en-US" sz="1800" smtClean="0"/>
              <a:t/>
            </a:r>
            <a:br>
              <a:rPr lang="en-US" altLang="en-US" sz="1800" smtClean="0"/>
            </a:br>
            <a:r>
              <a:rPr lang="en-US" altLang="en-US" sz="1800" smtClean="0"/>
              <a:t>Ternary relationship types. (a) The SUPPLY relationship. </a:t>
            </a:r>
            <a:endParaRPr lang="en-US" altLang="en-US" smtClean="0"/>
          </a:p>
        </p:txBody>
      </p:sp>
      <p:pic>
        <p:nvPicPr>
          <p:cNvPr id="1536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911350"/>
            <a:ext cx="7772400" cy="2654300"/>
          </a:xfr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A4A921FB-520E-4494-BCC4-475C7AC74BDD}" type="slidenum">
              <a:rPr lang="en-US" altLang="en-US" sz="1400" smtClean="0">
                <a:solidFill>
                  <a:srgbClr val="990033"/>
                </a:solidFill>
              </a:rPr>
              <a:pPr eaLnBrk="1" hangingPunct="1"/>
              <a:t>13</a:t>
            </a:fld>
            <a:endParaRPr lang="en-CA" altLang="en-US" sz="1400" smtClean="0">
              <a:solidFill>
                <a:srgbClr val="990033"/>
              </a:solidFill>
            </a:endParaRPr>
          </a:p>
        </p:txBody>
      </p:sp>
      <p:sp>
        <p:nvSpPr>
          <p:cNvPr id="16387" name="Rectangle 2"/>
          <p:cNvSpPr>
            <a:spLocks noGrp="1" noChangeArrowheads="1"/>
          </p:cNvSpPr>
          <p:nvPr>
            <p:ph type="title"/>
          </p:nvPr>
        </p:nvSpPr>
        <p:spPr>
          <a:xfrm>
            <a:off x="492125" y="304800"/>
            <a:ext cx="7173913" cy="1143000"/>
          </a:xfrm>
        </p:spPr>
        <p:txBody>
          <a:bodyPr anchor="t"/>
          <a:lstStyle/>
          <a:p>
            <a:pPr eaLnBrk="1" hangingPunct="1"/>
            <a:r>
              <a:rPr lang="en-US" altLang="en-US" sz="1800" b="1" smtClean="0"/>
              <a:t>FIGURE 7.3</a:t>
            </a:r>
            <a:br>
              <a:rPr lang="en-US" altLang="en-US" sz="1800" b="1" smtClean="0"/>
            </a:br>
            <a:r>
              <a:rPr lang="en-US" altLang="en-US" sz="1800" smtClean="0"/>
              <a:t>Mapping the </a:t>
            </a:r>
            <a:r>
              <a:rPr lang="en-US" altLang="en-US" sz="1800" i="1" smtClean="0"/>
              <a:t>n</a:t>
            </a:r>
            <a:r>
              <a:rPr lang="en-US" altLang="en-US" sz="1800" smtClean="0"/>
              <a:t>-ary relationship type SUPPLY from Figure 4.11a.</a:t>
            </a:r>
            <a:endParaRPr lang="en-US" altLang="en-US" b="1" smtClean="0"/>
          </a:p>
        </p:txBody>
      </p:sp>
      <p:pic>
        <p:nvPicPr>
          <p:cNvPr id="1638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1752600"/>
            <a:ext cx="6189663" cy="4114800"/>
          </a:xfr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E3EA286E-3659-4CAF-83E4-147A5E679056}" type="slidenum">
              <a:rPr lang="en-US" altLang="en-US" sz="1400" smtClean="0">
                <a:solidFill>
                  <a:srgbClr val="990033"/>
                </a:solidFill>
              </a:rPr>
              <a:pPr eaLnBrk="1" hangingPunct="1"/>
              <a:t>14</a:t>
            </a:fld>
            <a:endParaRPr lang="en-CA" altLang="en-US" sz="1400" smtClean="0">
              <a:solidFill>
                <a:srgbClr val="990033"/>
              </a:solidFill>
            </a:endParaRPr>
          </a:p>
        </p:txBody>
      </p:sp>
      <p:sp>
        <p:nvSpPr>
          <p:cNvPr id="17411" name="Rectangle 2"/>
          <p:cNvSpPr>
            <a:spLocks noGrp="1" noChangeArrowheads="1"/>
          </p:cNvSpPr>
          <p:nvPr>
            <p:ph type="title"/>
          </p:nvPr>
        </p:nvSpPr>
        <p:spPr>
          <a:xfrm>
            <a:off x="685800" y="258763"/>
            <a:ext cx="7772400" cy="766762"/>
          </a:xfrm>
        </p:spPr>
        <p:txBody>
          <a:bodyPr/>
          <a:lstStyle/>
          <a:p>
            <a:pPr eaLnBrk="1" hangingPunct="1"/>
            <a:r>
              <a:rPr lang="en-US" altLang="en-US" sz="2800" b="1" smtClean="0"/>
              <a:t/>
            </a:r>
            <a:br>
              <a:rPr lang="en-US" altLang="en-US" sz="2800" b="1" smtClean="0"/>
            </a:br>
            <a:r>
              <a:rPr lang="en-US" altLang="en-US" sz="2800" b="1" smtClean="0"/>
              <a:t>Summary of Mapping constructs and constraints</a:t>
            </a:r>
            <a:endParaRPr lang="en-US" altLang="en-US" sz="2800" smtClean="0"/>
          </a:p>
        </p:txBody>
      </p:sp>
      <p:sp>
        <p:nvSpPr>
          <p:cNvPr id="17412" name="Rectangle 3"/>
          <p:cNvSpPr>
            <a:spLocks noGrp="1" noChangeArrowheads="1"/>
          </p:cNvSpPr>
          <p:nvPr>
            <p:ph type="body" idx="1"/>
          </p:nvPr>
        </p:nvSpPr>
        <p:spPr>
          <a:xfrm>
            <a:off x="685800" y="1533525"/>
            <a:ext cx="7981950" cy="4724400"/>
          </a:xfrm>
        </p:spPr>
        <p:txBody>
          <a:bodyPr/>
          <a:lstStyle/>
          <a:p>
            <a:pPr eaLnBrk="1" hangingPunct="1">
              <a:buFont typeface="Wingdings" pitchFamily="2" charset="2"/>
              <a:buNone/>
            </a:pPr>
            <a:endParaRPr lang="en-US" altLang="en-US" sz="2900" smtClean="0"/>
          </a:p>
          <a:p>
            <a:pPr eaLnBrk="1" hangingPunct="1">
              <a:buFont typeface="Wingdings" pitchFamily="2" charset="2"/>
              <a:buNone/>
            </a:pPr>
            <a:r>
              <a:rPr lang="en-US" altLang="en-US" sz="2000" smtClean="0"/>
              <a:t>                               </a:t>
            </a:r>
            <a:endParaRPr lang="en-US" altLang="en-US" sz="2000" b="1" smtClean="0">
              <a:solidFill>
                <a:srgbClr val="FF0066"/>
              </a:solidFill>
            </a:endParaRPr>
          </a:p>
        </p:txBody>
      </p:sp>
      <p:sp>
        <p:nvSpPr>
          <p:cNvPr id="17413" name="Text Box 4"/>
          <p:cNvSpPr txBox="1">
            <a:spLocks noChangeArrowheads="1"/>
          </p:cNvSpPr>
          <p:nvPr/>
        </p:nvSpPr>
        <p:spPr bwMode="auto">
          <a:xfrm>
            <a:off x="922338" y="2043113"/>
            <a:ext cx="73247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200" b="1" i="1">
                <a:solidFill>
                  <a:schemeClr val="tx2"/>
                </a:solidFill>
                <a:latin typeface="Times New Roman" pitchFamily="71" charset="0"/>
              </a:rPr>
              <a:t>Table 7.1 Correspondence between ER and Relational Models</a:t>
            </a:r>
            <a:endParaRPr lang="en-US" altLang="en-US" sz="1800">
              <a:solidFill>
                <a:schemeClr val="tx2"/>
              </a:solidFill>
              <a:latin typeface="Times New Roman" pitchFamily="71" charset="0"/>
            </a:endParaRPr>
          </a:p>
          <a:p>
            <a:pPr eaLnBrk="1" hangingPunct="1"/>
            <a:endParaRPr lang="en-US" altLang="en-US" sz="1800">
              <a:solidFill>
                <a:schemeClr val="tx2"/>
              </a:solidFill>
              <a:latin typeface="Times New Roman" pitchFamily="71" charset="0"/>
            </a:endParaRPr>
          </a:p>
          <a:p>
            <a:pPr eaLnBrk="1" hangingPunct="1"/>
            <a:r>
              <a:rPr lang="en-US" altLang="en-US" sz="1800" b="1">
                <a:solidFill>
                  <a:schemeClr val="tx2"/>
                </a:solidFill>
              </a:rPr>
              <a:t>ER Model		Relational Model</a:t>
            </a:r>
            <a:endParaRPr lang="en-US" altLang="en-US" sz="1800">
              <a:solidFill>
                <a:schemeClr val="tx2"/>
              </a:solidFill>
              <a:latin typeface="Times New Roman" pitchFamily="71" charset="0"/>
            </a:endParaRPr>
          </a:p>
          <a:p>
            <a:pPr eaLnBrk="1" hangingPunct="1"/>
            <a:r>
              <a:rPr lang="en-US" altLang="en-US" sz="1800">
                <a:solidFill>
                  <a:schemeClr val="tx2"/>
                </a:solidFill>
                <a:latin typeface="Times New Roman" pitchFamily="71" charset="0"/>
              </a:rPr>
              <a:t>Entity type		“Entity” relation</a:t>
            </a:r>
          </a:p>
          <a:p>
            <a:pPr eaLnBrk="1" hangingPunct="1"/>
            <a:r>
              <a:rPr lang="en-US" altLang="en-US" sz="1800">
                <a:solidFill>
                  <a:schemeClr val="tx2"/>
                </a:solidFill>
                <a:latin typeface="Times New Roman" pitchFamily="71" charset="0"/>
              </a:rPr>
              <a:t>1:1 or 1:N relationship type	Foreign key (or “relationship” relation)</a:t>
            </a:r>
          </a:p>
          <a:p>
            <a:pPr eaLnBrk="1" hangingPunct="1"/>
            <a:r>
              <a:rPr lang="en-US" altLang="en-US" sz="1800">
                <a:solidFill>
                  <a:schemeClr val="tx2"/>
                </a:solidFill>
                <a:latin typeface="Times New Roman" pitchFamily="71" charset="0"/>
              </a:rPr>
              <a:t>M:N relationship type	“Relationship” relation and two foreign keys</a:t>
            </a:r>
          </a:p>
          <a:p>
            <a:pPr eaLnBrk="1" hangingPunct="1"/>
            <a:r>
              <a:rPr lang="en-US" altLang="en-US" sz="1800" i="1">
                <a:solidFill>
                  <a:schemeClr val="tx2"/>
                </a:solidFill>
                <a:latin typeface="Times New Roman" pitchFamily="71" charset="0"/>
              </a:rPr>
              <a:t>n</a:t>
            </a:r>
            <a:r>
              <a:rPr lang="en-US" altLang="en-US" sz="1800">
                <a:solidFill>
                  <a:schemeClr val="tx2"/>
                </a:solidFill>
                <a:latin typeface="Times New Roman" pitchFamily="71" charset="0"/>
              </a:rPr>
              <a:t>-ary relationship type	“Relationship” relation and n foreign keys</a:t>
            </a:r>
          </a:p>
          <a:p>
            <a:pPr eaLnBrk="1" hangingPunct="1"/>
            <a:r>
              <a:rPr lang="en-US" altLang="en-US" sz="1800">
                <a:solidFill>
                  <a:schemeClr val="tx2"/>
                </a:solidFill>
                <a:latin typeface="Times New Roman" pitchFamily="71" charset="0"/>
              </a:rPr>
              <a:t>Simple attribute		Attribute</a:t>
            </a:r>
          </a:p>
          <a:p>
            <a:pPr eaLnBrk="1" hangingPunct="1"/>
            <a:r>
              <a:rPr lang="en-US" altLang="en-US" sz="1800">
                <a:solidFill>
                  <a:schemeClr val="tx2"/>
                </a:solidFill>
                <a:latin typeface="Times New Roman" pitchFamily="71" charset="0"/>
              </a:rPr>
              <a:t>Composite attribute		Set of simple component attributes</a:t>
            </a:r>
          </a:p>
          <a:p>
            <a:pPr eaLnBrk="1" hangingPunct="1"/>
            <a:r>
              <a:rPr lang="en-US" altLang="en-US" sz="1800">
                <a:solidFill>
                  <a:schemeClr val="tx2"/>
                </a:solidFill>
                <a:latin typeface="Times New Roman" pitchFamily="71" charset="0"/>
              </a:rPr>
              <a:t>Multivalued attribute	Relation and foreign key</a:t>
            </a:r>
          </a:p>
          <a:p>
            <a:pPr eaLnBrk="1" hangingPunct="1"/>
            <a:r>
              <a:rPr lang="en-US" altLang="en-US" sz="1800">
                <a:solidFill>
                  <a:schemeClr val="tx2"/>
                </a:solidFill>
                <a:latin typeface="Times New Roman" pitchFamily="71" charset="0"/>
              </a:rPr>
              <a:t>Value set			Domain</a:t>
            </a:r>
          </a:p>
          <a:p>
            <a:pPr eaLnBrk="1" hangingPunct="1"/>
            <a:r>
              <a:rPr lang="en-US" altLang="en-US" sz="1800">
                <a:solidFill>
                  <a:schemeClr val="tx2"/>
                </a:solidFill>
                <a:latin typeface="Times New Roman" pitchFamily="71" charset="0"/>
              </a:rPr>
              <a:t>Key attribute		Primary (or secondary) key</a:t>
            </a:r>
            <a:endParaRPr lang="en-US" altLang="en-US">
              <a:solidFill>
                <a:schemeClr val="tx2"/>
              </a:solidFill>
              <a:latin typeface="Times New Roman" pitchFamily="71"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EE11F7E8-3E84-4E8A-B795-51501E4DC23D}" type="slidenum">
              <a:rPr lang="en-US" altLang="en-US" sz="1400" smtClean="0">
                <a:solidFill>
                  <a:srgbClr val="990033"/>
                </a:solidFill>
              </a:rPr>
              <a:pPr eaLnBrk="1" hangingPunct="1"/>
              <a:t>15</a:t>
            </a:fld>
            <a:endParaRPr lang="en-CA" altLang="en-US" sz="1400" smtClean="0">
              <a:solidFill>
                <a:srgbClr val="990033"/>
              </a:solidFill>
            </a:endParaRPr>
          </a:p>
        </p:txBody>
      </p:sp>
      <p:sp>
        <p:nvSpPr>
          <p:cNvPr id="18435" name="Rectangle 4"/>
          <p:cNvSpPr>
            <a:spLocks noGrp="1" noChangeArrowheads="1"/>
          </p:cNvSpPr>
          <p:nvPr>
            <p:ph type="title"/>
          </p:nvPr>
        </p:nvSpPr>
        <p:spPr/>
        <p:txBody>
          <a:bodyPr/>
          <a:lstStyle/>
          <a:p>
            <a:pPr eaLnBrk="1" hangingPunct="1"/>
            <a:r>
              <a:rPr lang="en-US" altLang="en-US" sz="3200" smtClean="0"/>
              <a:t>Mapping EER Model Constructs to Relations </a:t>
            </a:r>
          </a:p>
        </p:txBody>
      </p:sp>
      <p:sp>
        <p:nvSpPr>
          <p:cNvPr id="18436" name="Rectangle 5"/>
          <p:cNvSpPr>
            <a:spLocks noGrp="1" noChangeArrowheads="1"/>
          </p:cNvSpPr>
          <p:nvPr>
            <p:ph type="body" idx="1"/>
          </p:nvPr>
        </p:nvSpPr>
        <p:spPr>
          <a:noFill/>
          <a:extLst>
            <a:ext uri="{91240B29-F687-4F45-9708-019B960494DF}">
              <a14:hiddenLine xmlns:a14="http://schemas.microsoft.com/office/drawing/2010/main" w="9525" cap="flat" cmpd="sng" algn="ctr">
                <a:solidFill>
                  <a:srgbClr val="CC0000"/>
                </a:solidFill>
                <a:prstDash val="solid"/>
                <a:miter lim="800000"/>
                <a:headEnd/>
                <a:tailEnd/>
              </a14:hiddenLine>
            </a:ext>
          </a:extLst>
        </p:spPr>
        <p:txBody>
          <a:bodyPr/>
          <a:lstStyle/>
          <a:p>
            <a:pPr eaLnBrk="1" hangingPunct="1">
              <a:lnSpc>
                <a:spcPct val="90000"/>
              </a:lnSpc>
            </a:pPr>
            <a:r>
              <a:rPr lang="en-US" altLang="en-US" b="1" smtClean="0"/>
              <a:t>Step8: Options for Mapping Specialization or Generalization.</a:t>
            </a:r>
          </a:p>
          <a:p>
            <a:pPr lvl="1" eaLnBrk="1" hangingPunct="1">
              <a:lnSpc>
                <a:spcPct val="90000"/>
              </a:lnSpc>
            </a:pPr>
            <a:r>
              <a:rPr lang="en-US" altLang="en-US" sz="2500" smtClean="0"/>
              <a:t>Convert each specialization with m subclasses {S1, S2,….,Sm} and generalized superclass C, where the attributes of C are {k,a1,…an} and k is the (primary) key, into relational schemas using one of the four following options:</a:t>
            </a:r>
          </a:p>
          <a:p>
            <a:pPr lvl="2" eaLnBrk="1" hangingPunct="1">
              <a:lnSpc>
                <a:spcPct val="90000"/>
              </a:lnSpc>
            </a:pPr>
            <a:r>
              <a:rPr lang="en-US" altLang="en-US" smtClean="0"/>
              <a:t>Option 8A: Multiple relations-Superclass and subclasses</a:t>
            </a:r>
          </a:p>
          <a:p>
            <a:pPr lvl="2" eaLnBrk="1" hangingPunct="1">
              <a:lnSpc>
                <a:spcPct val="90000"/>
              </a:lnSpc>
            </a:pPr>
            <a:r>
              <a:rPr lang="en-US" altLang="en-US" smtClean="0"/>
              <a:t>Option 8B: Multiple relations-Subclass relations only</a:t>
            </a:r>
          </a:p>
          <a:p>
            <a:pPr lvl="2" eaLnBrk="1" hangingPunct="1">
              <a:lnSpc>
                <a:spcPct val="80000"/>
              </a:lnSpc>
            </a:pPr>
            <a:r>
              <a:rPr lang="en-US" altLang="en-US" smtClean="0"/>
              <a:t>Option 8C: Single relation with one type attribute</a:t>
            </a:r>
          </a:p>
          <a:p>
            <a:pPr lvl="2" eaLnBrk="1" hangingPunct="1">
              <a:lnSpc>
                <a:spcPct val="80000"/>
              </a:lnSpc>
            </a:pPr>
            <a:r>
              <a:rPr lang="en-US" altLang="en-US" smtClean="0"/>
              <a:t>Option 8D: Single relation with multiple type attributes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FAA8D47B-CF0D-4FB9-802C-1F529E3A5AD7}" type="slidenum">
              <a:rPr lang="en-US" altLang="en-US" sz="1400" smtClean="0">
                <a:solidFill>
                  <a:srgbClr val="990033"/>
                </a:solidFill>
              </a:rPr>
              <a:pPr eaLnBrk="1" hangingPunct="1"/>
              <a:t>16</a:t>
            </a:fld>
            <a:endParaRPr lang="en-CA" altLang="en-US" sz="1400" smtClean="0">
              <a:solidFill>
                <a:srgbClr val="990033"/>
              </a:solidFill>
            </a:endParaRPr>
          </a:p>
        </p:txBody>
      </p:sp>
      <p:sp>
        <p:nvSpPr>
          <p:cNvPr id="19459" name="Rectangle 2"/>
          <p:cNvSpPr>
            <a:spLocks noGrp="1" noChangeArrowheads="1"/>
          </p:cNvSpPr>
          <p:nvPr>
            <p:ph type="title"/>
          </p:nvPr>
        </p:nvSpPr>
        <p:spPr/>
        <p:txBody>
          <a:bodyPr/>
          <a:lstStyle/>
          <a:p>
            <a:pPr eaLnBrk="1" hangingPunct="1"/>
            <a:r>
              <a:rPr lang="en-US" altLang="en-US" sz="3200" smtClean="0"/>
              <a:t>Mapping EER Model Constructs to Relations </a:t>
            </a:r>
          </a:p>
        </p:txBody>
      </p:sp>
      <p:sp>
        <p:nvSpPr>
          <p:cNvPr id="19460" name="Rectangle 3"/>
          <p:cNvSpPr>
            <a:spLocks noGrp="1" noChangeArrowheads="1"/>
          </p:cNvSpPr>
          <p:nvPr>
            <p:ph type="body" idx="1"/>
          </p:nvPr>
        </p:nvSpPr>
        <p:spPr>
          <a:xfrm>
            <a:off x="0" y="1295400"/>
            <a:ext cx="9144000" cy="5562600"/>
          </a:xfrm>
          <a:noFill/>
          <a:extLst>
            <a:ext uri="{91240B29-F687-4F45-9708-019B960494DF}">
              <a14:hiddenLine xmlns:a14="http://schemas.microsoft.com/office/drawing/2010/main" w="9525" cap="flat" cmpd="sng" algn="ctr">
                <a:solidFill>
                  <a:srgbClr val="CC0000"/>
                </a:solidFill>
                <a:prstDash val="solid"/>
                <a:miter lim="800000"/>
                <a:headEnd/>
                <a:tailEnd/>
              </a14:hiddenLine>
            </a:ext>
          </a:extLst>
        </p:spPr>
        <p:txBody>
          <a:bodyPr/>
          <a:lstStyle/>
          <a:p>
            <a:pPr eaLnBrk="1" hangingPunct="1">
              <a:lnSpc>
                <a:spcPct val="90000"/>
              </a:lnSpc>
            </a:pPr>
            <a:r>
              <a:rPr lang="en-US" altLang="en-US" sz="2400" b="1" smtClean="0"/>
              <a:t>Option 8A: Multiple relations-Superclass and subclasses</a:t>
            </a:r>
          </a:p>
          <a:p>
            <a:pPr lvl="1" eaLnBrk="1" hangingPunct="1">
              <a:lnSpc>
                <a:spcPct val="90000"/>
              </a:lnSpc>
            </a:pPr>
            <a:r>
              <a:rPr lang="en-US" altLang="en-US" sz="2100" smtClean="0"/>
              <a:t>Create a relation L for C with attributes Attrs(L) = {k,a1,…an} and PK(L) = k. Create a relation Li for each subclass Si, 1 &lt; i &lt; m, with the attributesAttrs(Li) = {k} U {attributes of Si} and PK(Li)=k. </a:t>
            </a:r>
          </a:p>
          <a:p>
            <a:pPr lvl="1" eaLnBrk="1" hangingPunct="1">
              <a:lnSpc>
                <a:spcPct val="90000"/>
              </a:lnSpc>
            </a:pPr>
            <a:r>
              <a:rPr lang="en-US" altLang="en-US" sz="2100" smtClean="0">
                <a:solidFill>
                  <a:srgbClr val="D12F8F"/>
                </a:solidFill>
              </a:rPr>
              <a:t>This option works for any specialization (total or partial, disjoint of over-lapping</a:t>
            </a:r>
            <a:r>
              <a:rPr lang="en-US" altLang="en-US" sz="2100" smtClean="0"/>
              <a:t>. </a:t>
            </a:r>
          </a:p>
          <a:p>
            <a:pPr lvl="1" eaLnBrk="1" hangingPunct="1">
              <a:lnSpc>
                <a:spcPct val="90000"/>
              </a:lnSpc>
            </a:pPr>
            <a:endParaRPr lang="en-US" altLang="en-US" sz="2100" smtClean="0"/>
          </a:p>
          <a:p>
            <a:pPr eaLnBrk="1" hangingPunct="1">
              <a:lnSpc>
                <a:spcPct val="90000"/>
              </a:lnSpc>
            </a:pPr>
            <a:endParaRPr lang="en-US" altLang="en-US" sz="2400"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D4ED7786-3066-4619-B3EE-66DD1EAE1222}" type="slidenum">
              <a:rPr lang="en-US" altLang="en-US" sz="1400" smtClean="0">
                <a:solidFill>
                  <a:srgbClr val="990033"/>
                </a:solidFill>
              </a:rPr>
              <a:pPr eaLnBrk="1" hangingPunct="1"/>
              <a:t>17</a:t>
            </a:fld>
            <a:endParaRPr lang="en-CA" altLang="en-US" sz="1400" smtClean="0">
              <a:solidFill>
                <a:srgbClr val="990033"/>
              </a:solidFill>
            </a:endParaRPr>
          </a:p>
        </p:txBody>
      </p:sp>
      <p:sp>
        <p:nvSpPr>
          <p:cNvPr id="20483" name="Rectangle 2"/>
          <p:cNvSpPr>
            <a:spLocks noGrp="1" noChangeArrowheads="1"/>
          </p:cNvSpPr>
          <p:nvPr>
            <p:ph type="title"/>
          </p:nvPr>
        </p:nvSpPr>
        <p:spPr>
          <a:xfrm>
            <a:off x="533400" y="304800"/>
            <a:ext cx="7620000" cy="914400"/>
          </a:xfrm>
        </p:spPr>
        <p:txBody>
          <a:bodyPr anchor="t"/>
          <a:lstStyle/>
          <a:p>
            <a:pPr eaLnBrk="1" hangingPunct="1"/>
            <a:r>
              <a:rPr lang="en-US" altLang="en-US" sz="1800" b="1" smtClean="0"/>
              <a:t>FIGURE 4.4</a:t>
            </a:r>
            <a:r>
              <a:rPr lang="en-US" altLang="en-US" sz="1800" smtClean="0"/>
              <a:t/>
            </a:r>
            <a:br>
              <a:rPr lang="en-US" altLang="en-US" sz="1800" smtClean="0"/>
            </a:br>
            <a:r>
              <a:rPr lang="en-US" altLang="en-US" sz="1800" smtClean="0"/>
              <a:t>EER diagram notation for an attribute-defined specialization on JobType.</a:t>
            </a:r>
            <a:endParaRPr lang="en-US" altLang="en-US" smtClean="0"/>
          </a:p>
        </p:txBody>
      </p:sp>
      <p:pic>
        <p:nvPicPr>
          <p:cNvPr id="2048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647825"/>
            <a:ext cx="5697538" cy="4600575"/>
          </a:xfr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5078A795-8509-40CD-9447-353177BA0ED0}" type="slidenum">
              <a:rPr lang="en-US" altLang="en-US" sz="1400" smtClean="0">
                <a:solidFill>
                  <a:srgbClr val="990033"/>
                </a:solidFill>
              </a:rPr>
              <a:pPr eaLnBrk="1" hangingPunct="1"/>
              <a:t>18</a:t>
            </a:fld>
            <a:endParaRPr lang="en-CA" altLang="en-US" sz="1400" smtClean="0">
              <a:solidFill>
                <a:srgbClr val="990033"/>
              </a:solidFill>
            </a:endParaRP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73338"/>
            <a:ext cx="8105775"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solidFill>
                  <a:srgbClr val="800000"/>
                </a:solidFill>
              </a:rPr>
              <a:t>FIGURE 7.4</a:t>
            </a:r>
            <a:br>
              <a:rPr lang="en-US" altLang="en-US" sz="1800" b="1">
                <a:solidFill>
                  <a:srgbClr val="800000"/>
                </a:solidFill>
              </a:rPr>
            </a:br>
            <a:r>
              <a:rPr lang="en-US" altLang="en-US" sz="1800">
                <a:solidFill>
                  <a:srgbClr val="800000"/>
                </a:solidFill>
              </a:rPr>
              <a:t>Options for mapping specialization or generalization. </a:t>
            </a:r>
            <a:br>
              <a:rPr lang="en-US" altLang="en-US" sz="1800">
                <a:solidFill>
                  <a:srgbClr val="800000"/>
                </a:solidFill>
              </a:rPr>
            </a:br>
            <a:r>
              <a:rPr lang="en-US" altLang="en-US" sz="1800">
                <a:solidFill>
                  <a:srgbClr val="800000"/>
                </a:solidFill>
              </a:rPr>
              <a:t>(a) Mapping the EER schema in Figure 4.4 using option 8A. </a:t>
            </a:r>
            <a:endParaRPr lang="en-US" altLang="en-US" sz="1800" b="1">
              <a:solidFill>
                <a:srgbClr val="800000"/>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CECA84F7-BDF2-4630-BED9-2C62F5729D48}" type="slidenum">
              <a:rPr lang="en-US" altLang="en-US" sz="1400" smtClean="0">
                <a:solidFill>
                  <a:srgbClr val="990033"/>
                </a:solidFill>
              </a:rPr>
              <a:pPr eaLnBrk="1" hangingPunct="1"/>
              <a:t>19</a:t>
            </a:fld>
            <a:endParaRPr lang="en-CA" altLang="en-US" sz="1400" smtClean="0">
              <a:solidFill>
                <a:srgbClr val="990033"/>
              </a:solidFill>
            </a:endParaRPr>
          </a:p>
        </p:txBody>
      </p:sp>
      <p:sp>
        <p:nvSpPr>
          <p:cNvPr id="22531" name="Rectangle 2"/>
          <p:cNvSpPr>
            <a:spLocks noGrp="1" noChangeArrowheads="1"/>
          </p:cNvSpPr>
          <p:nvPr>
            <p:ph type="title"/>
          </p:nvPr>
        </p:nvSpPr>
        <p:spPr>
          <a:xfrm>
            <a:off x="533400" y="304800"/>
            <a:ext cx="8420100" cy="2933700"/>
          </a:xfrm>
        </p:spPr>
        <p:txBody>
          <a:bodyPr anchor="t"/>
          <a:lstStyle/>
          <a:p>
            <a:pPr eaLnBrk="1" hangingPunct="1"/>
            <a:r>
              <a:rPr lang="en-US" altLang="en-US" sz="1800" b="1" smtClean="0"/>
              <a:t>FIGURE 4.3</a:t>
            </a:r>
            <a:r>
              <a:rPr lang="en-US" altLang="en-US" sz="1800" smtClean="0"/>
              <a:t/>
            </a:r>
            <a:br>
              <a:rPr lang="en-US" altLang="en-US" sz="1800" smtClean="0"/>
            </a:br>
            <a:r>
              <a:rPr lang="en-US" altLang="en-US" sz="1800" smtClean="0"/>
              <a:t>Generalization. (b) Generalizing CAR and TRUCK into the superclass VEHICLE.</a:t>
            </a:r>
            <a:endParaRPr lang="en-US" altLang="en-US" smtClean="0"/>
          </a:p>
        </p:txBody>
      </p:sp>
      <p:pic>
        <p:nvPicPr>
          <p:cNvPr id="2253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9713" y="1736725"/>
            <a:ext cx="8294687" cy="3806825"/>
          </a:xfr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16CB2EB5-242A-418E-B8E2-BE299D565681}" type="slidenum">
              <a:rPr lang="en-US" altLang="en-US" sz="1400" smtClean="0">
                <a:solidFill>
                  <a:srgbClr val="990033"/>
                </a:solidFill>
              </a:rPr>
              <a:pPr eaLnBrk="1" hangingPunct="1"/>
              <a:t>2</a:t>
            </a:fld>
            <a:endParaRPr lang="en-CA" altLang="en-US" sz="1400" smtClean="0">
              <a:solidFill>
                <a:srgbClr val="990033"/>
              </a:solidFill>
            </a:endParaRPr>
          </a:p>
        </p:txBody>
      </p:sp>
      <p:sp>
        <p:nvSpPr>
          <p:cNvPr id="5123" name="Rectangle 4"/>
          <p:cNvSpPr>
            <a:spLocks noGrp="1" noChangeArrowheads="1"/>
          </p:cNvSpPr>
          <p:nvPr>
            <p:ph type="title"/>
          </p:nvPr>
        </p:nvSpPr>
        <p:spPr/>
        <p:txBody>
          <a:bodyPr/>
          <a:lstStyle/>
          <a:p>
            <a:pPr eaLnBrk="1" hangingPunct="1"/>
            <a:r>
              <a:rPr lang="en-US" altLang="en-US" smtClean="0"/>
              <a:t>Chapter Outline</a:t>
            </a:r>
          </a:p>
        </p:txBody>
      </p:sp>
      <p:sp>
        <p:nvSpPr>
          <p:cNvPr id="5124" name="Rectangle 5"/>
          <p:cNvSpPr>
            <a:spLocks noGrp="1" noChangeArrowheads="1"/>
          </p:cNvSpPr>
          <p:nvPr>
            <p:ph type="body" idx="1"/>
          </p:nvPr>
        </p:nvSpPr>
        <p:spPr/>
        <p:txBody>
          <a:bodyPr/>
          <a:lstStyle/>
          <a:p>
            <a:pPr eaLnBrk="1" hangingPunct="1">
              <a:lnSpc>
                <a:spcPct val="80000"/>
              </a:lnSpc>
            </a:pPr>
            <a:r>
              <a:rPr lang="en-US" altLang="en-US" sz="2400" b="1" smtClean="0"/>
              <a:t>ER-to-Relational Mapping Algorithm </a:t>
            </a:r>
          </a:p>
          <a:p>
            <a:pPr lvl="1" eaLnBrk="1" hangingPunct="1">
              <a:lnSpc>
                <a:spcPct val="80000"/>
              </a:lnSpc>
            </a:pPr>
            <a:r>
              <a:rPr lang="en-US" altLang="en-US" sz="2100" smtClean="0"/>
              <a:t>Step 1: Mapping of Regular Entity Types</a:t>
            </a:r>
          </a:p>
          <a:p>
            <a:pPr lvl="1" eaLnBrk="1" hangingPunct="1">
              <a:lnSpc>
                <a:spcPct val="80000"/>
              </a:lnSpc>
            </a:pPr>
            <a:r>
              <a:rPr lang="en-US" altLang="en-US" sz="2100" smtClean="0"/>
              <a:t>Step 2: Mapping of Weak Entity Types</a:t>
            </a:r>
          </a:p>
          <a:p>
            <a:pPr lvl="1" eaLnBrk="1" hangingPunct="1">
              <a:lnSpc>
                <a:spcPct val="80000"/>
              </a:lnSpc>
            </a:pPr>
            <a:r>
              <a:rPr lang="en-US" altLang="en-US" sz="2100" smtClean="0"/>
              <a:t>Step 3: Mapping of Binary 1:1 Relation Types</a:t>
            </a:r>
          </a:p>
          <a:p>
            <a:pPr lvl="1" eaLnBrk="1" hangingPunct="1">
              <a:lnSpc>
                <a:spcPct val="80000"/>
              </a:lnSpc>
            </a:pPr>
            <a:r>
              <a:rPr lang="en-US" altLang="en-US" sz="2100" smtClean="0"/>
              <a:t>Step 4: Mapping of Binary 1:N Relationship Types.</a:t>
            </a:r>
          </a:p>
          <a:p>
            <a:pPr lvl="1" eaLnBrk="1" hangingPunct="1">
              <a:lnSpc>
                <a:spcPct val="80000"/>
              </a:lnSpc>
            </a:pPr>
            <a:r>
              <a:rPr lang="en-US" altLang="en-US" sz="2100" smtClean="0"/>
              <a:t>Step 5: Mapping of Binary M:N Relationship Types.</a:t>
            </a:r>
          </a:p>
          <a:p>
            <a:pPr lvl="1" eaLnBrk="1" hangingPunct="1">
              <a:lnSpc>
                <a:spcPct val="80000"/>
              </a:lnSpc>
            </a:pPr>
            <a:r>
              <a:rPr lang="en-US" altLang="en-US" sz="2100" smtClean="0"/>
              <a:t>Step 6: Mapping of Multivalued attributes.</a:t>
            </a:r>
          </a:p>
          <a:p>
            <a:pPr lvl="1" eaLnBrk="1" hangingPunct="1">
              <a:lnSpc>
                <a:spcPct val="80000"/>
              </a:lnSpc>
            </a:pPr>
            <a:r>
              <a:rPr lang="en-US" altLang="en-US" sz="2100" smtClean="0"/>
              <a:t>Step 7: Mapping of N-ary Relationship Types.</a:t>
            </a:r>
          </a:p>
          <a:p>
            <a:pPr lvl="1" eaLnBrk="1" hangingPunct="1">
              <a:lnSpc>
                <a:spcPct val="80000"/>
              </a:lnSpc>
            </a:pPr>
            <a:endParaRPr lang="en-US" altLang="en-US" sz="2100" smtClean="0"/>
          </a:p>
          <a:p>
            <a:pPr eaLnBrk="1" hangingPunct="1">
              <a:lnSpc>
                <a:spcPct val="80000"/>
              </a:lnSpc>
            </a:pPr>
            <a:r>
              <a:rPr lang="en-US" altLang="en-US" sz="2400" b="1" smtClean="0"/>
              <a:t>Mapping EER Model Constructs to Relations </a:t>
            </a:r>
          </a:p>
          <a:p>
            <a:pPr lvl="1" eaLnBrk="1" hangingPunct="1">
              <a:lnSpc>
                <a:spcPct val="80000"/>
              </a:lnSpc>
            </a:pPr>
            <a:r>
              <a:rPr lang="en-US" altLang="en-US" sz="2100" smtClean="0"/>
              <a:t>Step 8: Options for Mapping Specialization or Generalization.</a:t>
            </a:r>
          </a:p>
          <a:p>
            <a:pPr lvl="1" eaLnBrk="1" hangingPunct="1">
              <a:lnSpc>
                <a:spcPct val="80000"/>
              </a:lnSpc>
            </a:pPr>
            <a:r>
              <a:rPr lang="en-US" altLang="en-US" sz="2100" smtClean="0"/>
              <a:t>Step 9: Mapping of Union Types (Categories).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D3CE6797-E82C-4D34-9A72-913603AEECE4}" type="slidenum">
              <a:rPr lang="en-US" altLang="en-US" sz="1400" smtClean="0">
                <a:solidFill>
                  <a:srgbClr val="990033"/>
                </a:solidFill>
              </a:rPr>
              <a:pPr eaLnBrk="1" hangingPunct="1"/>
              <a:t>20</a:t>
            </a:fld>
            <a:endParaRPr lang="en-CA" altLang="en-US" sz="1400" smtClean="0">
              <a:solidFill>
                <a:srgbClr val="990033"/>
              </a:solidFill>
            </a:endParaRPr>
          </a:p>
        </p:txBody>
      </p:sp>
      <p:sp>
        <p:nvSpPr>
          <p:cNvPr id="23555" name="Rectangle 2"/>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solidFill>
                  <a:srgbClr val="800000"/>
                </a:solidFill>
              </a:rPr>
              <a:t>FIGURE 7.4</a:t>
            </a:r>
            <a:br>
              <a:rPr lang="en-US" altLang="en-US" sz="1800" b="1">
                <a:solidFill>
                  <a:srgbClr val="800000"/>
                </a:solidFill>
              </a:rPr>
            </a:br>
            <a:r>
              <a:rPr lang="en-US" altLang="en-US" sz="1800">
                <a:solidFill>
                  <a:srgbClr val="800000"/>
                </a:solidFill>
              </a:rPr>
              <a:t>Options for mapping specialization or generalization. </a:t>
            </a:r>
            <a:br>
              <a:rPr lang="en-US" altLang="en-US" sz="1800">
                <a:solidFill>
                  <a:srgbClr val="800000"/>
                </a:solidFill>
              </a:rPr>
            </a:br>
            <a:r>
              <a:rPr lang="en-US" altLang="en-US" sz="1800">
                <a:solidFill>
                  <a:srgbClr val="800000"/>
                </a:solidFill>
              </a:rPr>
              <a:t> (b) Mapping the EER schema in Figure 4.3b using option 8B. </a:t>
            </a:r>
            <a:endParaRPr lang="en-US" altLang="en-US" sz="1800" b="1">
              <a:solidFill>
                <a:srgbClr val="800000"/>
              </a:solidFill>
            </a:endParaRP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886200"/>
            <a:ext cx="810895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152400" y="1471613"/>
            <a:ext cx="883920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pPr>
            <a:r>
              <a:rPr lang="en-US" altLang="en-US" b="1"/>
              <a:t>Option 8B: Multiple relations-Subclass relations only</a:t>
            </a:r>
          </a:p>
          <a:p>
            <a:pPr lvl="1" eaLnBrk="1" hangingPunct="1">
              <a:lnSpc>
                <a:spcPct val="90000"/>
              </a:lnSpc>
            </a:pPr>
            <a:r>
              <a:rPr lang="en-US" altLang="en-US" sz="2100"/>
              <a:t>Create a relation Li for each subclass Si, 1 &lt; i &lt; m, with the attributes Attr(Li) = {attributes of Si} U {k,a1…,an} and PK(Li) = k. </a:t>
            </a:r>
          </a:p>
          <a:p>
            <a:pPr lvl="1" eaLnBrk="1" hangingPunct="1">
              <a:lnSpc>
                <a:spcPct val="90000"/>
              </a:lnSpc>
            </a:pPr>
            <a:endParaRPr lang="en-US" altLang="en-US" sz="2100"/>
          </a:p>
          <a:p>
            <a:pPr lvl="1" eaLnBrk="1" hangingPunct="1">
              <a:lnSpc>
                <a:spcPct val="90000"/>
              </a:lnSpc>
            </a:pPr>
            <a:r>
              <a:rPr lang="en-US" altLang="en-US" sz="2100"/>
              <a:t>This option only works for a  specialization whose subclasses are total (every entity in the superclass must belong to (at least) one of the subclasses).</a:t>
            </a:r>
          </a:p>
          <a:p>
            <a:pPr lvl="1" eaLnBrk="1" hangingPunct="1">
              <a:lnSpc>
                <a:spcPct val="90000"/>
              </a:lnSpc>
            </a:pPr>
            <a:endParaRPr lang="en-US" altLang="en-US" sz="2100"/>
          </a:p>
          <a:p>
            <a:pPr lvl="1" eaLnBrk="1" hangingPunct="1">
              <a:lnSpc>
                <a:spcPct val="90000"/>
              </a:lnSpc>
            </a:pPr>
            <a:endParaRPr lang="en-US" altLang="en-US" sz="2100"/>
          </a:p>
          <a:p>
            <a:pPr lvl="1" eaLnBrk="1" hangingPunct="1">
              <a:lnSpc>
                <a:spcPct val="90000"/>
              </a:lnSpc>
            </a:pPr>
            <a:endParaRPr lang="en-US" altLang="en-US" sz="2100"/>
          </a:p>
          <a:p>
            <a:pPr eaLnBrk="1" hangingPunct="1"/>
            <a:endParaRPr lang="en-US" alt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87978959-10A2-46C9-BCA9-53F7611EF9E6}" type="slidenum">
              <a:rPr lang="en-US" altLang="en-US" sz="1400" smtClean="0">
                <a:solidFill>
                  <a:srgbClr val="990033"/>
                </a:solidFill>
              </a:rPr>
              <a:pPr eaLnBrk="1" hangingPunct="1"/>
              <a:t>21</a:t>
            </a:fld>
            <a:endParaRPr lang="en-CA" altLang="en-US" sz="1400" smtClean="0">
              <a:solidFill>
                <a:srgbClr val="990033"/>
              </a:solidFill>
            </a:endParaRPr>
          </a:p>
        </p:txBody>
      </p:sp>
      <p:sp>
        <p:nvSpPr>
          <p:cNvPr id="24579" name="Rectangle 2"/>
          <p:cNvSpPr>
            <a:spLocks noGrp="1" noChangeArrowheads="1"/>
          </p:cNvSpPr>
          <p:nvPr>
            <p:ph type="title"/>
          </p:nvPr>
        </p:nvSpPr>
        <p:spPr>
          <a:xfrm>
            <a:off x="250825" y="303213"/>
            <a:ext cx="8534400" cy="842962"/>
          </a:xfrm>
        </p:spPr>
        <p:txBody>
          <a:bodyPr/>
          <a:lstStyle/>
          <a:p>
            <a:pPr eaLnBrk="1" hangingPunct="1"/>
            <a:r>
              <a:rPr lang="en-US" altLang="en-US" sz="2800" b="1" smtClean="0"/>
              <a:t>Mapping EER Model Constructs to Relations (contd.)</a:t>
            </a:r>
          </a:p>
        </p:txBody>
      </p:sp>
      <p:sp>
        <p:nvSpPr>
          <p:cNvPr id="24580" name="Rectangle 3"/>
          <p:cNvSpPr>
            <a:spLocks noGrp="1" noChangeArrowheads="1"/>
          </p:cNvSpPr>
          <p:nvPr>
            <p:ph type="body" idx="1"/>
          </p:nvPr>
        </p:nvSpPr>
        <p:spPr>
          <a:xfrm>
            <a:off x="409575" y="1962150"/>
            <a:ext cx="8375650" cy="4257675"/>
          </a:xfrm>
        </p:spPr>
        <p:txBody>
          <a:bodyPr/>
          <a:lstStyle/>
          <a:p>
            <a:pPr eaLnBrk="1" hangingPunct="1"/>
            <a:r>
              <a:rPr lang="en-US" altLang="en-US" sz="2400" b="1" smtClean="0"/>
              <a:t>Option 8C: Single relation with one type attribute</a:t>
            </a:r>
          </a:p>
          <a:p>
            <a:pPr lvl="1" eaLnBrk="1" hangingPunct="1"/>
            <a:r>
              <a:rPr lang="en-US" altLang="en-US" sz="2100" smtClean="0"/>
              <a:t>Create a single relation L with attributes Attrs(L) = {k,a</a:t>
            </a:r>
            <a:r>
              <a:rPr lang="en-US" altLang="en-US" sz="2100" baseline="-25000" smtClean="0"/>
              <a:t>1</a:t>
            </a:r>
            <a:r>
              <a:rPr lang="en-US" altLang="en-US" sz="2100" smtClean="0"/>
              <a:t>,…a</a:t>
            </a:r>
            <a:r>
              <a:rPr lang="en-US" altLang="en-US" sz="2100" baseline="-25000" smtClean="0"/>
              <a:t>n</a:t>
            </a:r>
            <a:r>
              <a:rPr lang="en-US" altLang="en-US" sz="2100" smtClean="0"/>
              <a:t>} U {attributes of S</a:t>
            </a:r>
            <a:r>
              <a:rPr lang="en-US" altLang="en-US" sz="2100" baseline="-25000" smtClean="0"/>
              <a:t>1</a:t>
            </a:r>
            <a:r>
              <a:rPr lang="en-US" altLang="en-US" sz="2100" smtClean="0"/>
              <a:t>} U</a:t>
            </a:r>
            <a:r>
              <a:rPr lang="en-US" altLang="en-US" sz="2100" smtClean="0">
                <a:latin typeface="Times New Roman" pitchFamily="71" charset="0"/>
              </a:rPr>
              <a:t>…</a:t>
            </a:r>
            <a:r>
              <a:rPr lang="en-US" altLang="en-US" sz="2100" smtClean="0"/>
              <a:t>U {attributes of S</a:t>
            </a:r>
            <a:r>
              <a:rPr lang="en-US" altLang="en-US" sz="2100" baseline="-25000" smtClean="0"/>
              <a:t>m</a:t>
            </a:r>
            <a:r>
              <a:rPr lang="en-US" altLang="en-US" sz="2100" smtClean="0"/>
              <a:t>} U {t} and PK(L) = k. The attribute t is called a type (or </a:t>
            </a:r>
            <a:r>
              <a:rPr lang="en-US" altLang="en-US" sz="2100" b="1" smtClean="0"/>
              <a:t>discriminating</a:t>
            </a:r>
            <a:r>
              <a:rPr lang="en-US" altLang="en-US" sz="2100" smtClean="0"/>
              <a:t>) attribute that indicates the subclass to which each tuple belongs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5F086923-CE6A-4A3D-ADD0-CE398F2A3291}" type="slidenum">
              <a:rPr lang="en-US" altLang="en-US" sz="1400" smtClean="0">
                <a:solidFill>
                  <a:srgbClr val="990033"/>
                </a:solidFill>
              </a:rPr>
              <a:pPr eaLnBrk="1" hangingPunct="1"/>
              <a:t>22</a:t>
            </a:fld>
            <a:endParaRPr lang="en-CA" altLang="en-US" sz="1400" smtClean="0">
              <a:solidFill>
                <a:srgbClr val="990033"/>
              </a:solidFill>
            </a:endParaRPr>
          </a:p>
        </p:txBody>
      </p:sp>
      <p:sp>
        <p:nvSpPr>
          <p:cNvPr id="25603" name="Rectangle 2"/>
          <p:cNvSpPr>
            <a:spLocks noGrp="1" noChangeArrowheads="1"/>
          </p:cNvSpPr>
          <p:nvPr>
            <p:ph type="title"/>
          </p:nvPr>
        </p:nvSpPr>
        <p:spPr>
          <a:xfrm>
            <a:off x="533400" y="304800"/>
            <a:ext cx="7907338" cy="838200"/>
          </a:xfrm>
        </p:spPr>
        <p:txBody>
          <a:bodyPr anchor="t"/>
          <a:lstStyle/>
          <a:p>
            <a:pPr eaLnBrk="1" hangingPunct="1"/>
            <a:r>
              <a:rPr lang="en-US" altLang="en-US" sz="1800" b="1" smtClean="0"/>
              <a:t>FIGURE 4.4</a:t>
            </a:r>
            <a:r>
              <a:rPr lang="en-US" altLang="en-US" sz="1800" smtClean="0"/>
              <a:t/>
            </a:r>
            <a:br>
              <a:rPr lang="en-US" altLang="en-US" sz="1800" smtClean="0"/>
            </a:br>
            <a:r>
              <a:rPr lang="en-US" altLang="en-US" sz="1800" smtClean="0"/>
              <a:t>EER diagram notation for an attribute-defined specialization on JobType.</a:t>
            </a:r>
            <a:endParaRPr lang="en-US" altLang="en-US" smtClean="0"/>
          </a:p>
        </p:txBody>
      </p:sp>
      <p:pic>
        <p:nvPicPr>
          <p:cNvPr id="2560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647825"/>
            <a:ext cx="5697538" cy="4600575"/>
          </a:xfr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058338F5-F113-4C40-BDF7-4CEAC66F471D}" type="slidenum">
              <a:rPr lang="en-US" altLang="en-US" sz="1400" smtClean="0">
                <a:solidFill>
                  <a:srgbClr val="990033"/>
                </a:solidFill>
              </a:rPr>
              <a:pPr eaLnBrk="1" hangingPunct="1"/>
              <a:t>23</a:t>
            </a:fld>
            <a:endParaRPr lang="en-CA" altLang="en-US" sz="1400" smtClean="0">
              <a:solidFill>
                <a:srgbClr val="990033"/>
              </a:solidFill>
            </a:endParaRPr>
          </a:p>
        </p:txBody>
      </p:sp>
      <p:sp>
        <p:nvSpPr>
          <p:cNvPr id="26627" name="Rectangle 2"/>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solidFill>
                  <a:srgbClr val="800000"/>
                </a:solidFill>
              </a:rPr>
              <a:t>FIGURE 7.4</a:t>
            </a:r>
            <a:br>
              <a:rPr lang="en-US" altLang="en-US" sz="1800" b="1">
                <a:solidFill>
                  <a:srgbClr val="800000"/>
                </a:solidFill>
              </a:rPr>
            </a:br>
            <a:r>
              <a:rPr lang="en-US" altLang="en-US" sz="1800">
                <a:solidFill>
                  <a:srgbClr val="800000"/>
                </a:solidFill>
              </a:rPr>
              <a:t>Options for mapping specialization or generalization. </a:t>
            </a:r>
            <a:br>
              <a:rPr lang="en-US" altLang="en-US" sz="1800">
                <a:solidFill>
                  <a:srgbClr val="800000"/>
                </a:solidFill>
              </a:rPr>
            </a:br>
            <a:r>
              <a:rPr lang="en-US" altLang="en-US" sz="1800">
                <a:solidFill>
                  <a:srgbClr val="800000"/>
                </a:solidFill>
              </a:rPr>
              <a:t>(c) Mapping the EER schema in Figure 4.4 using option 8C.</a:t>
            </a:r>
            <a:endParaRPr lang="en-US" altLang="en-US" sz="1800" b="1">
              <a:solidFill>
                <a:srgbClr val="800000"/>
              </a:solidFill>
            </a:endParaRP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8588"/>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E034A929-7D13-4915-868A-EEEDB0C5B975}" type="slidenum">
              <a:rPr lang="en-US" altLang="en-US" sz="1400" smtClean="0">
                <a:solidFill>
                  <a:srgbClr val="990033"/>
                </a:solidFill>
              </a:rPr>
              <a:pPr eaLnBrk="1" hangingPunct="1"/>
              <a:t>24</a:t>
            </a:fld>
            <a:endParaRPr lang="en-CA" altLang="en-US" sz="1400" smtClean="0">
              <a:solidFill>
                <a:srgbClr val="990033"/>
              </a:solidFill>
            </a:endParaRPr>
          </a:p>
        </p:txBody>
      </p:sp>
      <p:sp>
        <p:nvSpPr>
          <p:cNvPr id="27651" name="Rectangle 2"/>
          <p:cNvSpPr>
            <a:spLocks noGrp="1" noChangeArrowheads="1"/>
          </p:cNvSpPr>
          <p:nvPr>
            <p:ph type="title"/>
          </p:nvPr>
        </p:nvSpPr>
        <p:spPr>
          <a:xfrm>
            <a:off x="533400" y="304800"/>
            <a:ext cx="7988300" cy="990600"/>
          </a:xfrm>
        </p:spPr>
        <p:txBody>
          <a:bodyPr anchor="t"/>
          <a:lstStyle/>
          <a:p>
            <a:pPr eaLnBrk="1" hangingPunct="1"/>
            <a:r>
              <a:rPr lang="en-US" altLang="en-US" sz="1800" b="1" smtClean="0"/>
              <a:t>FIGURE 4.5</a:t>
            </a:r>
            <a:r>
              <a:rPr lang="en-US" altLang="en-US" sz="1800" smtClean="0"/>
              <a:t/>
            </a:r>
            <a:br>
              <a:rPr lang="en-US" altLang="en-US" sz="1800" smtClean="0"/>
            </a:br>
            <a:r>
              <a:rPr lang="en-US" altLang="en-US" sz="1800" smtClean="0"/>
              <a:t>EER diagram notation for an overlapping (non-disjoint) specialization.</a:t>
            </a:r>
            <a:endParaRPr lang="en-US" altLang="en-US" smtClean="0"/>
          </a:p>
        </p:txBody>
      </p:sp>
      <p:pic>
        <p:nvPicPr>
          <p:cNvPr id="2765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98525" y="1644650"/>
            <a:ext cx="7343775" cy="4451350"/>
          </a:xfr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1678D1B9-8974-4194-BDC3-563DB4A76D5F}" type="slidenum">
              <a:rPr lang="en-US" altLang="en-US" sz="1400" smtClean="0">
                <a:solidFill>
                  <a:srgbClr val="990033"/>
                </a:solidFill>
              </a:rPr>
              <a:pPr eaLnBrk="1" hangingPunct="1"/>
              <a:t>25</a:t>
            </a:fld>
            <a:endParaRPr lang="en-CA" altLang="en-US" sz="1400" smtClean="0">
              <a:solidFill>
                <a:srgbClr val="990033"/>
              </a:solidFill>
            </a:endParaRPr>
          </a:p>
        </p:txBody>
      </p:sp>
      <p:sp>
        <p:nvSpPr>
          <p:cNvPr id="28675" name="Rectangle 2"/>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solidFill>
                  <a:srgbClr val="800000"/>
                </a:solidFill>
              </a:rPr>
              <a:t>FIGURE 7.4</a:t>
            </a:r>
            <a:br>
              <a:rPr lang="en-US" altLang="en-US" sz="1800" b="1">
                <a:solidFill>
                  <a:srgbClr val="800000"/>
                </a:solidFill>
              </a:rPr>
            </a:br>
            <a:r>
              <a:rPr lang="en-US" altLang="en-US" sz="1800">
                <a:solidFill>
                  <a:srgbClr val="800000"/>
                </a:solidFill>
              </a:rPr>
              <a:t>Options for mapping specialization or generalization. (d) Mapping Figure 4.5 using option 8D with Boolean type fields Mflag and Pflag.</a:t>
            </a:r>
            <a:endParaRPr lang="en-US" altLang="en-US" sz="1800" b="1">
              <a:solidFill>
                <a:srgbClr val="800000"/>
              </a:solidFill>
            </a:endParaRPr>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33800"/>
            <a:ext cx="883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1462088"/>
            <a:ext cx="8839200" cy="2678112"/>
          </a:xfrm>
          <a:prstGeom prst="rect">
            <a:avLst/>
          </a:prstGeom>
          <a:noFill/>
        </p:spPr>
        <p:txBody>
          <a:bodyPr>
            <a:spAutoFit/>
          </a:bodyPr>
          <a:lstStyle/>
          <a:p>
            <a:pPr>
              <a:defRPr/>
            </a:pPr>
            <a:r>
              <a:rPr lang="en-US" b="1" dirty="0"/>
              <a:t>Option 8D: Single relation with multiple type attributes</a:t>
            </a:r>
          </a:p>
          <a:p>
            <a:pPr lvl="1">
              <a:defRPr/>
            </a:pPr>
            <a:r>
              <a:rPr lang="en-US" dirty="0">
                <a:latin typeface="+mj-lt"/>
              </a:rPr>
              <a:t>Create a single relation schema L with attributes </a:t>
            </a:r>
            <a:r>
              <a:rPr lang="en-US" dirty="0" err="1">
                <a:latin typeface="+mj-lt"/>
              </a:rPr>
              <a:t>Attrs</a:t>
            </a:r>
            <a:r>
              <a:rPr lang="en-US" dirty="0">
                <a:latin typeface="+mj-lt"/>
              </a:rPr>
              <a:t>(L) = {k,a</a:t>
            </a:r>
            <a:r>
              <a:rPr lang="en-US" baseline="-25000" dirty="0">
                <a:latin typeface="+mj-lt"/>
              </a:rPr>
              <a:t>1</a:t>
            </a:r>
            <a:r>
              <a:rPr lang="en-US" dirty="0">
                <a:latin typeface="+mj-lt"/>
              </a:rPr>
              <a:t>,…a</a:t>
            </a:r>
            <a:r>
              <a:rPr lang="en-US" baseline="-25000" dirty="0">
                <a:latin typeface="+mj-lt"/>
              </a:rPr>
              <a:t>n</a:t>
            </a:r>
            <a:r>
              <a:rPr lang="en-US" dirty="0">
                <a:latin typeface="+mj-lt"/>
              </a:rPr>
              <a:t>} U {attributes of S</a:t>
            </a:r>
            <a:r>
              <a:rPr lang="en-US" baseline="-25000" dirty="0">
                <a:latin typeface="+mj-lt"/>
              </a:rPr>
              <a:t>1</a:t>
            </a:r>
            <a:r>
              <a:rPr lang="en-US" dirty="0">
                <a:latin typeface="+mj-lt"/>
              </a:rPr>
              <a:t>} U…U {attributes of </a:t>
            </a:r>
            <a:r>
              <a:rPr lang="en-US" dirty="0" err="1">
                <a:latin typeface="+mj-lt"/>
              </a:rPr>
              <a:t>S</a:t>
            </a:r>
            <a:r>
              <a:rPr lang="en-US" baseline="-25000" dirty="0" err="1">
                <a:latin typeface="+mj-lt"/>
              </a:rPr>
              <a:t>m</a:t>
            </a:r>
            <a:r>
              <a:rPr lang="en-US" dirty="0">
                <a:latin typeface="+mj-lt"/>
              </a:rPr>
              <a:t>} U {t</a:t>
            </a:r>
            <a:r>
              <a:rPr lang="en-US" baseline="-25000" dirty="0">
                <a:latin typeface="+mj-lt"/>
              </a:rPr>
              <a:t>1</a:t>
            </a:r>
            <a:r>
              <a:rPr lang="en-US" dirty="0">
                <a:latin typeface="+mj-lt"/>
              </a:rPr>
              <a:t>, t</a:t>
            </a:r>
            <a:r>
              <a:rPr lang="en-US" baseline="-25000" dirty="0">
                <a:latin typeface="+mj-lt"/>
              </a:rPr>
              <a:t>2</a:t>
            </a:r>
            <a:r>
              <a:rPr lang="en-US" dirty="0">
                <a:latin typeface="+mj-lt"/>
              </a:rPr>
              <a:t>,…,t</a:t>
            </a:r>
            <a:r>
              <a:rPr lang="en-US" baseline="-25000" dirty="0">
                <a:latin typeface="+mj-lt"/>
              </a:rPr>
              <a:t>m</a:t>
            </a:r>
            <a:r>
              <a:rPr lang="en-US" dirty="0">
                <a:latin typeface="+mj-lt"/>
              </a:rPr>
              <a:t>} and PK(L) = k. Each </a:t>
            </a:r>
            <a:r>
              <a:rPr lang="en-US" dirty="0" err="1">
                <a:latin typeface="+mj-lt"/>
              </a:rPr>
              <a:t>t</a:t>
            </a:r>
            <a:r>
              <a:rPr lang="en-US" baseline="-25000" dirty="0" err="1">
                <a:latin typeface="+mj-lt"/>
              </a:rPr>
              <a:t>i</a:t>
            </a:r>
            <a:r>
              <a:rPr lang="en-US" dirty="0">
                <a:latin typeface="+mj-lt"/>
              </a:rPr>
              <a:t>, 1 &lt; I &lt; m, is a Boolean type attribute indicating whether a tuple belongs to the subclass S</a:t>
            </a:r>
            <a:r>
              <a:rPr lang="en-US" baseline="-25000" dirty="0">
                <a:latin typeface="+mj-lt"/>
              </a:rPr>
              <a:t>i</a:t>
            </a:r>
            <a:r>
              <a:rPr lang="en-US" dirty="0">
                <a:latin typeface="+mj-lt"/>
              </a:rPr>
              <a:t>.</a:t>
            </a:r>
          </a:p>
          <a:p>
            <a:pPr>
              <a:defRPr/>
            </a:pPr>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5B528EFB-2752-4C23-936B-AD6F623964F8}" type="slidenum">
              <a:rPr lang="en-US" altLang="en-US" sz="1400" smtClean="0">
                <a:solidFill>
                  <a:srgbClr val="990033"/>
                </a:solidFill>
              </a:rPr>
              <a:pPr eaLnBrk="1" hangingPunct="1"/>
              <a:t>26</a:t>
            </a:fld>
            <a:endParaRPr lang="en-CA" altLang="en-US" sz="1400" smtClean="0">
              <a:solidFill>
                <a:srgbClr val="990033"/>
              </a:solidFill>
            </a:endParaRPr>
          </a:p>
        </p:txBody>
      </p:sp>
      <p:sp>
        <p:nvSpPr>
          <p:cNvPr id="29699" name="Rectangle 4"/>
          <p:cNvSpPr>
            <a:spLocks noGrp="1" noChangeArrowheads="1"/>
          </p:cNvSpPr>
          <p:nvPr>
            <p:ph type="title"/>
          </p:nvPr>
        </p:nvSpPr>
        <p:spPr/>
        <p:txBody>
          <a:bodyPr/>
          <a:lstStyle/>
          <a:p>
            <a:pPr eaLnBrk="1" hangingPunct="1"/>
            <a:r>
              <a:rPr lang="en-US" altLang="en-US" sz="3200" smtClean="0"/>
              <a:t>Mapping EER Model Constructs to Relations (contd.)</a:t>
            </a:r>
          </a:p>
        </p:txBody>
      </p:sp>
      <p:sp>
        <p:nvSpPr>
          <p:cNvPr id="29700" name="Rectangle 5"/>
          <p:cNvSpPr>
            <a:spLocks noGrp="1" noChangeArrowheads="1"/>
          </p:cNvSpPr>
          <p:nvPr>
            <p:ph type="body" idx="1"/>
          </p:nvPr>
        </p:nvSpPr>
        <p:spPr/>
        <p:txBody>
          <a:bodyPr/>
          <a:lstStyle/>
          <a:p>
            <a:pPr eaLnBrk="1" hangingPunct="1"/>
            <a:r>
              <a:rPr lang="en-US" altLang="en-US" sz="2400" smtClean="0"/>
              <a:t>Mapping of Shared Subclasses (Multiple Inheritance)</a:t>
            </a:r>
          </a:p>
          <a:p>
            <a:pPr lvl="1" eaLnBrk="1" hangingPunct="1"/>
            <a:r>
              <a:rPr lang="en-US" altLang="en-US" sz="2200" smtClean="0"/>
              <a:t>A shared subclass, such as STUDENT_ASSISTANT, is a subclass of several classes, indicating multiple inheritance. These classes must all have the same key attribute; otherwise, the shared subclass would be modeled as a category.</a:t>
            </a:r>
          </a:p>
          <a:p>
            <a:pPr lvl="1" eaLnBrk="1" hangingPunct="1"/>
            <a:r>
              <a:rPr lang="en-US" altLang="en-US" sz="2200" smtClean="0"/>
              <a:t>We can apply any of the options discussed in Step 8 to a shared subclass, subject to the restriction discussed in Step 8 of the mapping algorithm. Below both 8C and 8D are used for the shared class STUDENT_ASSISTANT.</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526B008F-56A4-4EE9-8C19-B3187A838DF5}" type="slidenum">
              <a:rPr lang="en-US" altLang="en-US" sz="1400" smtClean="0">
                <a:solidFill>
                  <a:srgbClr val="990033"/>
                </a:solidFill>
              </a:rPr>
              <a:pPr eaLnBrk="1" hangingPunct="1"/>
              <a:t>27</a:t>
            </a:fld>
            <a:endParaRPr lang="en-CA" altLang="en-US" sz="1400" smtClean="0">
              <a:solidFill>
                <a:srgbClr val="990033"/>
              </a:solidFill>
            </a:endParaRPr>
          </a:p>
        </p:txBody>
      </p:sp>
      <p:sp>
        <p:nvSpPr>
          <p:cNvPr id="30723" name="Rectangle 2"/>
          <p:cNvSpPr>
            <a:spLocks noGrp="1" noChangeArrowheads="1"/>
          </p:cNvSpPr>
          <p:nvPr>
            <p:ph type="title"/>
          </p:nvPr>
        </p:nvSpPr>
        <p:spPr>
          <a:xfrm>
            <a:off x="533400" y="304800"/>
            <a:ext cx="7772400" cy="990600"/>
          </a:xfrm>
        </p:spPr>
        <p:txBody>
          <a:bodyPr anchor="t"/>
          <a:lstStyle/>
          <a:p>
            <a:pPr eaLnBrk="1" hangingPunct="1"/>
            <a:r>
              <a:rPr lang="en-US" altLang="en-US" sz="1800" b="1" smtClean="0"/>
              <a:t>FIGURE 4.7</a:t>
            </a:r>
            <a:r>
              <a:rPr lang="en-US" altLang="en-US" sz="1800" smtClean="0"/>
              <a:t/>
            </a:r>
            <a:br>
              <a:rPr lang="en-US" altLang="en-US" sz="1800" smtClean="0"/>
            </a:br>
            <a:r>
              <a:rPr lang="en-US" altLang="en-US" sz="1800" smtClean="0"/>
              <a:t>A specialization lattice with multiple inheritance for a UNIVERSITY database.</a:t>
            </a:r>
            <a:endParaRPr lang="en-US" altLang="en-US" smtClean="0"/>
          </a:p>
        </p:txBody>
      </p:sp>
      <p:pic>
        <p:nvPicPr>
          <p:cNvPr id="30724"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46338" y="1524000"/>
            <a:ext cx="4335462" cy="4991100"/>
          </a:xfr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92769A39-08D4-4BAE-888C-D3AB3AB4E89D}" type="slidenum">
              <a:rPr lang="en-US" altLang="en-US" sz="1400" smtClean="0">
                <a:solidFill>
                  <a:srgbClr val="990033"/>
                </a:solidFill>
              </a:rPr>
              <a:pPr eaLnBrk="1" hangingPunct="1"/>
              <a:t>28</a:t>
            </a:fld>
            <a:endParaRPr lang="en-CA" altLang="en-US" sz="1400" smtClean="0">
              <a:solidFill>
                <a:srgbClr val="990033"/>
              </a:solidFill>
            </a:endParaRPr>
          </a:p>
        </p:txBody>
      </p:sp>
      <p:sp>
        <p:nvSpPr>
          <p:cNvPr id="31747" name="Rectangle 2"/>
          <p:cNvSpPr>
            <a:spLocks noGrp="1" noChangeArrowheads="1"/>
          </p:cNvSpPr>
          <p:nvPr>
            <p:ph type="title"/>
          </p:nvPr>
        </p:nvSpPr>
        <p:spPr>
          <a:xfrm>
            <a:off x="850900" y="406400"/>
            <a:ext cx="7173913" cy="1143000"/>
          </a:xfrm>
        </p:spPr>
        <p:txBody>
          <a:bodyPr anchor="t"/>
          <a:lstStyle/>
          <a:p>
            <a:pPr eaLnBrk="1" hangingPunct="1"/>
            <a:r>
              <a:rPr lang="en-US" altLang="en-US" sz="1800" b="1" smtClean="0"/>
              <a:t>FIGURE 7.5</a:t>
            </a:r>
            <a:br>
              <a:rPr lang="en-US" altLang="en-US" sz="1800" b="1" smtClean="0"/>
            </a:br>
            <a:r>
              <a:rPr lang="en-US" altLang="en-US" sz="1800" smtClean="0"/>
              <a:t>Mapping the EER specialization lattice in Figure 4.6 using multiple options.</a:t>
            </a:r>
            <a:endParaRPr lang="en-US" altLang="en-US" smtClean="0"/>
          </a:p>
        </p:txBody>
      </p:sp>
      <p:pic>
        <p:nvPicPr>
          <p:cNvPr id="3174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50900" y="2065338"/>
            <a:ext cx="7772400" cy="3132137"/>
          </a:xfr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F48B7F7F-7B2E-4432-9C2C-ECD245B3D3FD}" type="slidenum">
              <a:rPr lang="en-US" altLang="en-US" sz="1400" smtClean="0">
                <a:solidFill>
                  <a:srgbClr val="990033"/>
                </a:solidFill>
              </a:rPr>
              <a:pPr eaLnBrk="1" hangingPunct="1"/>
              <a:t>29</a:t>
            </a:fld>
            <a:endParaRPr lang="en-CA" altLang="en-US" sz="1400" smtClean="0">
              <a:solidFill>
                <a:srgbClr val="990033"/>
              </a:solidFill>
            </a:endParaRPr>
          </a:p>
        </p:txBody>
      </p:sp>
      <p:sp>
        <p:nvSpPr>
          <p:cNvPr id="32771" name="Rectangle 4"/>
          <p:cNvSpPr>
            <a:spLocks noGrp="1" noChangeArrowheads="1"/>
          </p:cNvSpPr>
          <p:nvPr>
            <p:ph type="title"/>
          </p:nvPr>
        </p:nvSpPr>
        <p:spPr/>
        <p:txBody>
          <a:bodyPr/>
          <a:lstStyle/>
          <a:p>
            <a:pPr eaLnBrk="1" hangingPunct="1"/>
            <a:r>
              <a:rPr lang="en-US" altLang="en-US" sz="3200" smtClean="0"/>
              <a:t>Mapping EER Model Constructs to Relations (contd.)</a:t>
            </a:r>
          </a:p>
        </p:txBody>
      </p:sp>
      <p:sp>
        <p:nvSpPr>
          <p:cNvPr id="32772" name="Rectangle 5"/>
          <p:cNvSpPr>
            <a:spLocks noGrp="1" noChangeArrowheads="1"/>
          </p:cNvSpPr>
          <p:nvPr>
            <p:ph type="body" idx="1"/>
          </p:nvPr>
        </p:nvSpPr>
        <p:spPr/>
        <p:txBody>
          <a:bodyPr/>
          <a:lstStyle/>
          <a:p>
            <a:pPr eaLnBrk="1" hangingPunct="1">
              <a:lnSpc>
                <a:spcPct val="90000"/>
              </a:lnSpc>
            </a:pPr>
            <a:r>
              <a:rPr lang="en-US" altLang="en-US" b="1" smtClean="0"/>
              <a:t>Step 9: Mapping of Union Types (Categories).</a:t>
            </a:r>
          </a:p>
          <a:p>
            <a:pPr lvl="1" eaLnBrk="1" hangingPunct="1">
              <a:lnSpc>
                <a:spcPct val="90000"/>
              </a:lnSpc>
            </a:pPr>
            <a:r>
              <a:rPr lang="en-US" altLang="en-US" smtClean="0"/>
              <a:t>For mapping a category whose defining superclass have different keys, it is customary to specify a new key attribute, called a surrogate key, when creating a relation to correspond to the category. </a:t>
            </a:r>
          </a:p>
          <a:p>
            <a:pPr lvl="1" eaLnBrk="1" hangingPunct="1">
              <a:lnSpc>
                <a:spcPct val="90000"/>
              </a:lnSpc>
            </a:pPr>
            <a:r>
              <a:rPr lang="en-US" altLang="en-US" smtClean="0"/>
              <a:t>In the example below we can create a relation OWNER to correspond to the OWNER category and include any attributes of the category in this relation. The primary key of the OWNER relation is the surrogate key, which we called OwnerId.</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185672DE-08FD-4D62-B78C-5BCF32FB092E}" type="slidenum">
              <a:rPr lang="en-US" altLang="en-US" sz="1400" smtClean="0">
                <a:solidFill>
                  <a:srgbClr val="990033"/>
                </a:solidFill>
              </a:rPr>
              <a:pPr eaLnBrk="1" hangingPunct="1"/>
              <a:t>3</a:t>
            </a:fld>
            <a:endParaRPr lang="en-CA" altLang="en-US" sz="1400" smtClean="0">
              <a:solidFill>
                <a:srgbClr val="990033"/>
              </a:solidFill>
            </a:endParaRPr>
          </a:p>
        </p:txBody>
      </p:sp>
      <p:sp>
        <p:nvSpPr>
          <p:cNvPr id="6147" name="Rectangle 4"/>
          <p:cNvSpPr>
            <a:spLocks noGrp="1" noChangeArrowheads="1"/>
          </p:cNvSpPr>
          <p:nvPr>
            <p:ph type="title"/>
          </p:nvPr>
        </p:nvSpPr>
        <p:spPr/>
        <p:txBody>
          <a:bodyPr/>
          <a:lstStyle/>
          <a:p>
            <a:pPr eaLnBrk="1" hangingPunct="1"/>
            <a:r>
              <a:rPr lang="en-US" altLang="en-US" smtClean="0"/>
              <a:t/>
            </a:r>
            <a:br>
              <a:rPr lang="en-US" altLang="en-US" smtClean="0"/>
            </a:br>
            <a:r>
              <a:rPr lang="en-US" altLang="en-US" smtClean="0"/>
              <a:t>ER-to-Relational Mapping Algorithm</a:t>
            </a:r>
          </a:p>
        </p:txBody>
      </p:sp>
      <p:sp>
        <p:nvSpPr>
          <p:cNvPr id="6148" name="Rectangle 5"/>
          <p:cNvSpPr>
            <a:spLocks noGrp="1" noChangeArrowheads="1"/>
          </p:cNvSpPr>
          <p:nvPr>
            <p:ph type="body" idx="1"/>
          </p:nvPr>
        </p:nvSpPr>
        <p:spPr/>
        <p:txBody>
          <a:bodyPr/>
          <a:lstStyle/>
          <a:p>
            <a:pPr eaLnBrk="1" hangingPunct="1">
              <a:lnSpc>
                <a:spcPct val="80000"/>
              </a:lnSpc>
            </a:pPr>
            <a:r>
              <a:rPr lang="en-US" altLang="en-US" sz="2400" smtClean="0"/>
              <a:t>Step 1: Mapping of Regular Entity Types.</a:t>
            </a:r>
          </a:p>
          <a:p>
            <a:pPr lvl="1" eaLnBrk="1" hangingPunct="1">
              <a:lnSpc>
                <a:spcPct val="80000"/>
              </a:lnSpc>
            </a:pPr>
            <a:r>
              <a:rPr lang="en-US" altLang="en-US" sz="2200" smtClean="0"/>
              <a:t>For each regular (strong) entity type E in the ER schema, create a relation R that includes all the simple attributes of E.</a:t>
            </a:r>
          </a:p>
          <a:p>
            <a:pPr lvl="1" eaLnBrk="1" hangingPunct="1">
              <a:lnSpc>
                <a:spcPct val="80000"/>
              </a:lnSpc>
            </a:pPr>
            <a:r>
              <a:rPr lang="en-US" altLang="en-US" sz="2200" smtClean="0"/>
              <a:t>Choose one of the key attributes of E as the primary key for R.</a:t>
            </a:r>
          </a:p>
          <a:p>
            <a:pPr lvl="1" eaLnBrk="1" hangingPunct="1">
              <a:lnSpc>
                <a:spcPct val="80000"/>
              </a:lnSpc>
            </a:pPr>
            <a:r>
              <a:rPr lang="en-US" altLang="en-US" sz="2200" smtClean="0"/>
              <a:t>If the chosen key of E is composite, the set of simple attributes that form it will together form the primary key of R.</a:t>
            </a:r>
          </a:p>
          <a:p>
            <a:pPr eaLnBrk="1" hangingPunct="1">
              <a:lnSpc>
                <a:spcPct val="80000"/>
              </a:lnSpc>
            </a:pPr>
            <a:r>
              <a:rPr lang="en-US" altLang="en-US" sz="2400" smtClean="0"/>
              <a:t>Example: We create the relations EMPLOYEE, DEPARTMENT, and PROJECT in the relational schema corresponding to the regular entities in the ER diagram.</a:t>
            </a:r>
          </a:p>
          <a:p>
            <a:pPr lvl="1" eaLnBrk="1" hangingPunct="1">
              <a:lnSpc>
                <a:spcPct val="80000"/>
              </a:lnSpc>
            </a:pPr>
            <a:r>
              <a:rPr lang="en-US" altLang="en-US" sz="2200" smtClean="0"/>
              <a:t>SSN, DNUMBER, and PNUMBER are the primary keys for the relations EMPLOYEE, DEPARTMENT, and PROJECT as shown.</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FD6C06F7-6DEE-47E9-9820-89A7481FB8A1}" type="slidenum">
              <a:rPr lang="en-US" altLang="en-US" sz="1400" smtClean="0">
                <a:solidFill>
                  <a:srgbClr val="990033"/>
                </a:solidFill>
              </a:rPr>
              <a:pPr eaLnBrk="1" hangingPunct="1"/>
              <a:t>30</a:t>
            </a:fld>
            <a:endParaRPr lang="en-CA" altLang="en-US" sz="1400" smtClean="0">
              <a:solidFill>
                <a:srgbClr val="990033"/>
              </a:solidFill>
            </a:endParaRPr>
          </a:p>
        </p:txBody>
      </p:sp>
      <p:sp>
        <p:nvSpPr>
          <p:cNvPr id="33795" name="Rectangle 2"/>
          <p:cNvSpPr>
            <a:spLocks noGrp="1" noChangeArrowheads="1"/>
          </p:cNvSpPr>
          <p:nvPr>
            <p:ph type="title"/>
          </p:nvPr>
        </p:nvSpPr>
        <p:spPr>
          <a:xfrm>
            <a:off x="533400" y="304800"/>
            <a:ext cx="8281988" cy="914400"/>
          </a:xfrm>
        </p:spPr>
        <p:txBody>
          <a:bodyPr anchor="t"/>
          <a:lstStyle/>
          <a:p>
            <a:pPr eaLnBrk="1" hangingPunct="1"/>
            <a:r>
              <a:rPr lang="en-US" altLang="en-US" sz="1800" b="1" smtClean="0"/>
              <a:t>FIGURE 4.8</a:t>
            </a:r>
            <a:r>
              <a:rPr lang="en-US" altLang="en-US" sz="1800" smtClean="0"/>
              <a:t/>
            </a:r>
            <a:br>
              <a:rPr lang="en-US" altLang="en-US" sz="1800" smtClean="0"/>
            </a:br>
            <a:r>
              <a:rPr lang="en-US" altLang="en-US" sz="1800" smtClean="0"/>
              <a:t>Two categories (union types): OWNER and REGISTERED_VEHICLE.</a:t>
            </a:r>
            <a:endParaRPr lang="en-US" altLang="en-US" smtClean="0"/>
          </a:p>
        </p:txBody>
      </p:sp>
      <p:pic>
        <p:nvPicPr>
          <p:cNvPr id="33796"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78125" y="1600200"/>
            <a:ext cx="3592513" cy="4953000"/>
          </a:xfrm>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1B1D9211-A8FF-421F-AF37-866158544291}" type="slidenum">
              <a:rPr lang="en-US" altLang="en-US" sz="1400" smtClean="0">
                <a:solidFill>
                  <a:srgbClr val="990033"/>
                </a:solidFill>
              </a:rPr>
              <a:pPr eaLnBrk="1" hangingPunct="1"/>
              <a:t>31</a:t>
            </a:fld>
            <a:endParaRPr lang="en-CA" altLang="en-US" sz="1400" smtClean="0">
              <a:solidFill>
                <a:srgbClr val="990033"/>
              </a:solidFill>
            </a:endParaRPr>
          </a:p>
        </p:txBody>
      </p:sp>
      <p:sp>
        <p:nvSpPr>
          <p:cNvPr id="34819" name="Rectangle 2"/>
          <p:cNvSpPr>
            <a:spLocks noGrp="1" noChangeArrowheads="1"/>
          </p:cNvSpPr>
          <p:nvPr>
            <p:ph type="title"/>
          </p:nvPr>
        </p:nvSpPr>
        <p:spPr>
          <a:xfrm>
            <a:off x="457200" y="228600"/>
            <a:ext cx="7924800" cy="914400"/>
          </a:xfrm>
        </p:spPr>
        <p:txBody>
          <a:bodyPr anchor="t"/>
          <a:lstStyle/>
          <a:p>
            <a:pPr eaLnBrk="1" hangingPunct="1"/>
            <a:r>
              <a:rPr lang="en-US" altLang="en-US" sz="1800" b="1" smtClean="0"/>
              <a:t>FIGURE 7.6</a:t>
            </a:r>
            <a:br>
              <a:rPr lang="en-US" altLang="en-US" sz="1800" b="1" smtClean="0"/>
            </a:br>
            <a:r>
              <a:rPr lang="en-US" altLang="en-US" sz="1800" smtClean="0"/>
              <a:t>Mapping the EER categories (union types) in Figure 4.7 to relations.</a:t>
            </a:r>
            <a:endParaRPr lang="en-US" altLang="en-US" smtClean="0"/>
          </a:p>
        </p:txBody>
      </p:sp>
      <p:pic>
        <p:nvPicPr>
          <p:cNvPr id="34820" name="Picture 5" descr="Pink tissu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600200"/>
            <a:ext cx="8582025" cy="495300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Content Placeholder 1"/>
          <p:cNvSpPr>
            <a:spLocks noGrp="1"/>
          </p:cNvSpPr>
          <p:nvPr>
            <p:ph idx="1"/>
          </p:nvPr>
        </p:nvSpPr>
        <p:spPr>
          <a:xfrm>
            <a:off x="6400800" y="4267200"/>
            <a:ext cx="2133600" cy="1905000"/>
          </a:xfrm>
        </p:spPr>
        <p:txBody>
          <a:bodyPr/>
          <a:lstStyle/>
          <a:p>
            <a:endParaRPr lang="en-US" altLang="en-US" smtClean="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smtClean="0"/>
          </a:p>
        </p:txBody>
      </p:sp>
      <p:sp>
        <p:nvSpPr>
          <p:cNvPr id="35843"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6B0DE24B-461E-4D1B-9FD1-582D5DB780D3}" type="slidenum">
              <a:rPr lang="en-US" altLang="en-US" sz="1400" smtClean="0">
                <a:solidFill>
                  <a:srgbClr val="990033"/>
                </a:solidFill>
              </a:rPr>
              <a:pPr eaLnBrk="1" hangingPunct="1"/>
              <a:t>32</a:t>
            </a:fld>
            <a:endParaRPr lang="en-CA" altLang="en-US" sz="1400" smtClean="0">
              <a:solidFill>
                <a:srgbClr val="990033"/>
              </a:solidFill>
            </a:endParaRPr>
          </a:p>
        </p:txBody>
      </p:sp>
      <p:pic>
        <p:nvPicPr>
          <p:cNvPr id="35844" name="Picture 2" descr="Pink tissue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2181225"/>
            <a:ext cx="3924300" cy="249555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3" descr="Pink tissue pap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747713"/>
            <a:ext cx="7696200" cy="5640387"/>
          </a:xfrm>
          <a:noFill/>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2EE37222-85B5-41C4-B3F2-CDE16D60964D}" type="slidenum">
              <a:rPr lang="en-US" altLang="en-US" sz="1400" smtClean="0">
                <a:solidFill>
                  <a:srgbClr val="990033"/>
                </a:solidFill>
              </a:rPr>
              <a:pPr eaLnBrk="1" hangingPunct="1"/>
              <a:t>33</a:t>
            </a:fld>
            <a:endParaRPr lang="en-CA" altLang="en-US" sz="1400" smtClean="0">
              <a:solidFill>
                <a:srgbClr val="990033"/>
              </a:solidFill>
            </a:endParaRP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684338"/>
            <a:ext cx="7304087" cy="47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Rectangle 3"/>
          <p:cNvSpPr>
            <a:spLocks noGrp="1" noChangeArrowheads="1"/>
          </p:cNvSpPr>
          <p:nvPr>
            <p:ph type="title"/>
          </p:nvPr>
        </p:nvSpPr>
        <p:spPr>
          <a:xfrm>
            <a:off x="371475" y="303213"/>
            <a:ext cx="8534400" cy="842962"/>
          </a:xfrm>
        </p:spPr>
        <p:txBody>
          <a:bodyPr/>
          <a:lstStyle/>
          <a:p>
            <a:pPr eaLnBrk="1" hangingPunct="1"/>
            <a:r>
              <a:rPr lang="en-US" altLang="en-US" sz="3200" b="1" smtClean="0"/>
              <a:t>Mapping Exercise</a:t>
            </a:r>
          </a:p>
        </p:txBody>
      </p:sp>
      <p:sp>
        <p:nvSpPr>
          <p:cNvPr id="36869" name="Rectangle 4"/>
          <p:cNvSpPr>
            <a:spLocks noGrp="1" noChangeArrowheads="1"/>
          </p:cNvSpPr>
          <p:nvPr>
            <p:ph type="body" idx="1"/>
          </p:nvPr>
        </p:nvSpPr>
        <p:spPr>
          <a:xfrm>
            <a:off x="371475" y="1146175"/>
            <a:ext cx="8413750" cy="5054600"/>
          </a:xfrm>
        </p:spPr>
        <p:txBody>
          <a:bodyPr/>
          <a:lstStyle/>
          <a:p>
            <a:pPr eaLnBrk="1" hangingPunct="1">
              <a:buFont typeface="Wingdings" pitchFamily="2" charset="2"/>
              <a:buNone/>
            </a:pPr>
            <a:r>
              <a:rPr lang="en-US" altLang="en-US" sz="1800" smtClean="0"/>
              <a:t>Exercise 7.4.</a:t>
            </a:r>
            <a:endParaRPr lang="en-US" altLang="en-US" sz="2400" b="1" smtClean="0">
              <a:solidFill>
                <a:srgbClr val="FF0066"/>
              </a:solidFill>
            </a:endParaRPr>
          </a:p>
          <a:p>
            <a:pPr eaLnBrk="1" hangingPunct="1">
              <a:buFont typeface="Wingdings" pitchFamily="2" charset="2"/>
              <a:buNone/>
            </a:pPr>
            <a:endParaRPr lang="en-US" altLang="en-US" sz="2400" smtClean="0"/>
          </a:p>
          <a:p>
            <a:pPr eaLnBrk="1" hangingPunct="1">
              <a:buFont typeface="Wingdings" pitchFamily="2" charset="2"/>
              <a:buNone/>
            </a:pPr>
            <a:endParaRPr lang="en-US" altLang="en-US" sz="2400" smtClean="0"/>
          </a:p>
        </p:txBody>
      </p:sp>
      <p:sp>
        <p:nvSpPr>
          <p:cNvPr id="36870" name="Rectangle 5"/>
          <p:cNvSpPr>
            <a:spLocks noChangeArrowheads="1"/>
          </p:cNvSpPr>
          <p:nvPr/>
        </p:nvSpPr>
        <p:spPr bwMode="auto">
          <a:xfrm>
            <a:off x="5791200" y="1684338"/>
            <a:ext cx="2994025"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solidFill>
                  <a:srgbClr val="800000"/>
                </a:solidFill>
              </a:rPr>
              <a:t>FIGURE 7.7</a:t>
            </a:r>
            <a:br>
              <a:rPr lang="en-US" altLang="en-US" sz="1800" b="1">
                <a:solidFill>
                  <a:srgbClr val="800000"/>
                </a:solidFill>
              </a:rPr>
            </a:br>
            <a:r>
              <a:rPr lang="en-US" altLang="en-US" sz="1800">
                <a:solidFill>
                  <a:srgbClr val="800000"/>
                </a:solidFill>
              </a:rPr>
              <a:t>An ER schema for a SHIP_TRACKING database.</a:t>
            </a:r>
            <a:r>
              <a:rPr lang="en-US" altLang="en-US" sz="1800" b="1">
                <a:solidFill>
                  <a:srgbClr val="800000"/>
                </a:solidFill>
              </a:rPr>
              <a:t/>
            </a:r>
            <a:br>
              <a:rPr lang="en-US" altLang="en-US" sz="1800" b="1">
                <a:solidFill>
                  <a:srgbClr val="800000"/>
                </a:solidFill>
              </a:rPr>
            </a:br>
            <a:endParaRPr lang="en-US" altLang="en-US" sz="1800" b="1">
              <a:solidFill>
                <a:srgbClr val="800000"/>
              </a:solidFill>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178C616E-495E-4422-82A2-0E7DC700AE96}" type="slidenum">
              <a:rPr lang="en-US" altLang="en-US" sz="1400" smtClean="0">
                <a:solidFill>
                  <a:srgbClr val="990033"/>
                </a:solidFill>
              </a:rPr>
              <a:pPr eaLnBrk="1" hangingPunct="1"/>
              <a:t>34</a:t>
            </a:fld>
            <a:endParaRPr lang="en-CA" altLang="en-US" sz="1400" smtClean="0">
              <a:solidFill>
                <a:srgbClr val="990033"/>
              </a:solidFill>
            </a:endParaRPr>
          </a:p>
        </p:txBody>
      </p:sp>
      <p:sp>
        <p:nvSpPr>
          <p:cNvPr id="37891" name="Rectangle 2"/>
          <p:cNvSpPr>
            <a:spLocks noGrp="1" noChangeArrowheads="1"/>
          </p:cNvSpPr>
          <p:nvPr>
            <p:ph type="title"/>
          </p:nvPr>
        </p:nvSpPr>
        <p:spPr/>
        <p:txBody>
          <a:bodyPr/>
          <a:lstStyle/>
          <a:p>
            <a:pPr eaLnBrk="1" hangingPunct="1"/>
            <a:r>
              <a:rPr lang="en-US" altLang="en-US" smtClean="0"/>
              <a:t>Chapter Summary</a:t>
            </a:r>
          </a:p>
        </p:txBody>
      </p:sp>
      <p:sp>
        <p:nvSpPr>
          <p:cNvPr id="37892" name="Rectangle 3"/>
          <p:cNvSpPr>
            <a:spLocks noGrp="1" noChangeArrowheads="1"/>
          </p:cNvSpPr>
          <p:nvPr>
            <p:ph type="body" idx="1"/>
          </p:nvPr>
        </p:nvSpPr>
        <p:spPr/>
        <p:txBody>
          <a:bodyPr/>
          <a:lstStyle/>
          <a:p>
            <a:pPr eaLnBrk="1" hangingPunct="1">
              <a:lnSpc>
                <a:spcPct val="80000"/>
              </a:lnSpc>
            </a:pPr>
            <a:r>
              <a:rPr lang="en-US" altLang="en-US" sz="2400" b="1" smtClean="0"/>
              <a:t>ER-to-Relational Mapping Algorithm </a:t>
            </a:r>
          </a:p>
          <a:p>
            <a:pPr lvl="1" eaLnBrk="1" hangingPunct="1">
              <a:lnSpc>
                <a:spcPct val="80000"/>
              </a:lnSpc>
            </a:pPr>
            <a:r>
              <a:rPr lang="en-US" altLang="en-US" sz="2100" smtClean="0"/>
              <a:t>Step 1: Mapping of Regular Entity Types</a:t>
            </a:r>
          </a:p>
          <a:p>
            <a:pPr lvl="1" eaLnBrk="1" hangingPunct="1">
              <a:lnSpc>
                <a:spcPct val="80000"/>
              </a:lnSpc>
            </a:pPr>
            <a:r>
              <a:rPr lang="en-US" altLang="en-US" sz="2100" smtClean="0"/>
              <a:t>Step 2: Mapping of Weak Entity Types</a:t>
            </a:r>
          </a:p>
          <a:p>
            <a:pPr lvl="1" eaLnBrk="1" hangingPunct="1">
              <a:lnSpc>
                <a:spcPct val="80000"/>
              </a:lnSpc>
            </a:pPr>
            <a:r>
              <a:rPr lang="en-US" altLang="en-US" sz="2100" smtClean="0"/>
              <a:t>Step 3: Mapping of Binary 1:1 Relation Types</a:t>
            </a:r>
          </a:p>
          <a:p>
            <a:pPr lvl="1" eaLnBrk="1" hangingPunct="1">
              <a:lnSpc>
                <a:spcPct val="80000"/>
              </a:lnSpc>
            </a:pPr>
            <a:r>
              <a:rPr lang="en-US" altLang="en-US" sz="2100" smtClean="0"/>
              <a:t>Step 4: Mapping of Binary 1:N Relationship Types.</a:t>
            </a:r>
          </a:p>
          <a:p>
            <a:pPr lvl="1" eaLnBrk="1" hangingPunct="1">
              <a:lnSpc>
                <a:spcPct val="80000"/>
              </a:lnSpc>
            </a:pPr>
            <a:r>
              <a:rPr lang="en-US" altLang="en-US" sz="2100" smtClean="0"/>
              <a:t>Step 5: Mapping of Binary M:N Relationship Types.</a:t>
            </a:r>
          </a:p>
          <a:p>
            <a:pPr lvl="1" eaLnBrk="1" hangingPunct="1">
              <a:lnSpc>
                <a:spcPct val="80000"/>
              </a:lnSpc>
            </a:pPr>
            <a:r>
              <a:rPr lang="en-US" altLang="en-US" sz="2100" smtClean="0"/>
              <a:t>Step 6: Mapping of Multivalued attributes.</a:t>
            </a:r>
          </a:p>
          <a:p>
            <a:pPr lvl="1" eaLnBrk="1" hangingPunct="1">
              <a:lnSpc>
                <a:spcPct val="80000"/>
              </a:lnSpc>
            </a:pPr>
            <a:r>
              <a:rPr lang="en-US" altLang="en-US" sz="2100" smtClean="0"/>
              <a:t>Step 7: Mapping of N-ary Relationship Types.</a:t>
            </a:r>
          </a:p>
          <a:p>
            <a:pPr lvl="1" eaLnBrk="1" hangingPunct="1">
              <a:lnSpc>
                <a:spcPct val="80000"/>
              </a:lnSpc>
            </a:pPr>
            <a:endParaRPr lang="en-US" altLang="en-US" sz="2100" smtClean="0"/>
          </a:p>
          <a:p>
            <a:pPr eaLnBrk="1" hangingPunct="1">
              <a:lnSpc>
                <a:spcPct val="80000"/>
              </a:lnSpc>
            </a:pPr>
            <a:r>
              <a:rPr lang="en-US" altLang="en-US" sz="2400" b="1" smtClean="0"/>
              <a:t>Mapping EER Model Constructs to Relations </a:t>
            </a:r>
          </a:p>
          <a:p>
            <a:pPr lvl="1" eaLnBrk="1" hangingPunct="1">
              <a:lnSpc>
                <a:spcPct val="80000"/>
              </a:lnSpc>
            </a:pPr>
            <a:r>
              <a:rPr lang="en-US" altLang="en-US" sz="2100" smtClean="0"/>
              <a:t>Step 8: Options for Mapping Specialization or Generalization.</a:t>
            </a:r>
          </a:p>
          <a:p>
            <a:pPr lvl="1" eaLnBrk="1" hangingPunct="1">
              <a:lnSpc>
                <a:spcPct val="80000"/>
              </a:lnSpc>
            </a:pPr>
            <a:r>
              <a:rPr lang="en-US" altLang="en-US" sz="2100" smtClean="0"/>
              <a:t>Step 9: Mapping of Union Types (Categories).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2020EE15-2DC7-4C6E-A793-FBEEC45992CE}" type="slidenum">
              <a:rPr lang="en-US" altLang="en-US" sz="1400" smtClean="0">
                <a:solidFill>
                  <a:srgbClr val="990033"/>
                </a:solidFill>
              </a:rPr>
              <a:pPr eaLnBrk="1" hangingPunct="1"/>
              <a:t>4</a:t>
            </a:fld>
            <a:endParaRPr lang="en-CA" altLang="en-US" sz="1400" smtClean="0">
              <a:solidFill>
                <a:srgbClr val="990033"/>
              </a:solidFill>
            </a:endParaRPr>
          </a:p>
        </p:txBody>
      </p:sp>
      <p:sp>
        <p:nvSpPr>
          <p:cNvPr id="7171" name="Rectangle 2"/>
          <p:cNvSpPr>
            <a:spLocks noGrp="1" noChangeArrowheads="1"/>
          </p:cNvSpPr>
          <p:nvPr>
            <p:ph type="title"/>
          </p:nvPr>
        </p:nvSpPr>
        <p:spPr/>
        <p:txBody>
          <a:bodyPr anchor="t"/>
          <a:lstStyle/>
          <a:p>
            <a:pPr eaLnBrk="1" hangingPunct="1"/>
            <a:r>
              <a:rPr lang="en-US" altLang="en-US" sz="1800" b="1" smtClean="0"/>
              <a:t>FIGURE 7.1</a:t>
            </a:r>
            <a:r>
              <a:rPr lang="en-US" altLang="en-US" sz="1800" smtClean="0"/>
              <a:t/>
            </a:r>
            <a:br>
              <a:rPr lang="en-US" altLang="en-US" sz="1800" smtClean="0"/>
            </a:br>
            <a:r>
              <a:rPr lang="en-US" altLang="en-US" sz="1800" smtClean="0"/>
              <a:t>The ER conceptual schema diagram for the COMPANY database.</a:t>
            </a:r>
            <a:endParaRPr lang="en-US" altLang="en-US" smtClean="0"/>
          </a:p>
        </p:txBody>
      </p:sp>
      <p:pic>
        <p:nvPicPr>
          <p:cNvPr id="7172"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7010400"/>
          </a:xfr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DA1E22D0-C164-4C2D-A752-41306661861F}" type="slidenum">
              <a:rPr lang="en-US" altLang="en-US" sz="1400" smtClean="0">
                <a:solidFill>
                  <a:srgbClr val="990033"/>
                </a:solidFill>
              </a:rPr>
              <a:pPr eaLnBrk="1" hangingPunct="1"/>
              <a:t>5</a:t>
            </a:fld>
            <a:endParaRPr lang="en-CA" altLang="en-US" sz="1400" smtClean="0">
              <a:solidFill>
                <a:srgbClr val="990033"/>
              </a:solidFill>
            </a:endParaRPr>
          </a:p>
        </p:txBody>
      </p:sp>
      <p:sp>
        <p:nvSpPr>
          <p:cNvPr id="8195" name="Rectangle 2"/>
          <p:cNvSpPr>
            <a:spLocks noGrp="1" noChangeArrowheads="1"/>
          </p:cNvSpPr>
          <p:nvPr>
            <p:ph type="title"/>
          </p:nvPr>
        </p:nvSpPr>
        <p:spPr/>
        <p:txBody>
          <a:bodyPr anchor="t"/>
          <a:lstStyle/>
          <a:p>
            <a:pPr eaLnBrk="1" hangingPunct="1"/>
            <a:r>
              <a:rPr lang="en-US" altLang="en-US" sz="1800" b="1" smtClean="0"/>
              <a:t>FIGURE 7.2</a:t>
            </a:r>
            <a:br>
              <a:rPr lang="en-US" altLang="en-US" sz="1800" b="1" smtClean="0"/>
            </a:br>
            <a:r>
              <a:rPr lang="en-US" altLang="en-US" sz="1800" smtClean="0"/>
              <a:t>Result of mapping the COMPANY ER schema into a relational schema.</a:t>
            </a:r>
            <a:endParaRPr lang="en-US" altLang="en-US" b="1" smtClean="0"/>
          </a:p>
        </p:txBody>
      </p:sp>
      <p:pic>
        <p:nvPicPr>
          <p:cNvPr id="8196" name="Picture 4" descr="fig07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369175"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82139360-3C0F-4333-8E12-F8E528000A9F}" type="slidenum">
              <a:rPr lang="en-US" altLang="en-US" sz="1400" smtClean="0">
                <a:solidFill>
                  <a:srgbClr val="990033"/>
                </a:solidFill>
              </a:rPr>
              <a:pPr eaLnBrk="1" hangingPunct="1"/>
              <a:t>6</a:t>
            </a:fld>
            <a:endParaRPr lang="en-CA" altLang="en-US" sz="1400" smtClean="0">
              <a:solidFill>
                <a:srgbClr val="990033"/>
              </a:solidFill>
            </a:endParaRPr>
          </a:p>
        </p:txBody>
      </p:sp>
      <p:sp>
        <p:nvSpPr>
          <p:cNvPr id="9219" name="Rectangle 2"/>
          <p:cNvSpPr>
            <a:spLocks noGrp="1" noChangeArrowheads="1"/>
          </p:cNvSpPr>
          <p:nvPr>
            <p:ph type="title"/>
          </p:nvPr>
        </p:nvSpPr>
        <p:spPr>
          <a:xfrm>
            <a:off x="685800" y="258763"/>
            <a:ext cx="7772400" cy="766762"/>
          </a:xfrm>
        </p:spPr>
        <p:txBody>
          <a:bodyPr/>
          <a:lstStyle/>
          <a:p>
            <a:pPr eaLnBrk="1" hangingPunct="1"/>
            <a:r>
              <a:rPr lang="en-US" altLang="en-US" b="1" smtClean="0"/>
              <a:t/>
            </a:r>
            <a:br>
              <a:rPr lang="en-US" altLang="en-US" b="1" smtClean="0"/>
            </a:br>
            <a:r>
              <a:rPr lang="en-US" altLang="en-US" sz="2800" b="1" smtClean="0"/>
              <a:t>ER-to-Relational Mapping Algorithm (contd.)</a:t>
            </a:r>
            <a:endParaRPr lang="en-US" altLang="en-US" sz="2800" smtClean="0"/>
          </a:p>
        </p:txBody>
      </p:sp>
      <p:sp>
        <p:nvSpPr>
          <p:cNvPr id="9220" name="Rectangle 3"/>
          <p:cNvSpPr>
            <a:spLocks noGrp="1" noChangeArrowheads="1"/>
          </p:cNvSpPr>
          <p:nvPr>
            <p:ph type="body" idx="1"/>
          </p:nvPr>
        </p:nvSpPr>
        <p:spPr>
          <a:xfrm>
            <a:off x="428625" y="1704975"/>
            <a:ext cx="8248650" cy="4886325"/>
          </a:xfrm>
        </p:spPr>
        <p:txBody>
          <a:bodyPr/>
          <a:lstStyle/>
          <a:p>
            <a:pPr eaLnBrk="1" hangingPunct="1">
              <a:lnSpc>
                <a:spcPct val="80000"/>
              </a:lnSpc>
            </a:pPr>
            <a:r>
              <a:rPr lang="en-US" altLang="en-US" sz="2400" b="1" smtClean="0"/>
              <a:t>Step 2: Mapping of Weak Entity Types</a:t>
            </a:r>
          </a:p>
          <a:p>
            <a:pPr lvl="1" eaLnBrk="1" hangingPunct="1">
              <a:lnSpc>
                <a:spcPct val="80000"/>
              </a:lnSpc>
            </a:pPr>
            <a:r>
              <a:rPr lang="en-US" altLang="en-US" sz="2000" smtClean="0"/>
              <a:t>For each weak entity type W in the ER schema with owner entity type E, create a relation R &amp; include all simple attributes (or simple components of composite attributes) of W as attributes of R.</a:t>
            </a:r>
          </a:p>
          <a:p>
            <a:pPr lvl="1" eaLnBrk="1" hangingPunct="1">
              <a:lnSpc>
                <a:spcPct val="80000"/>
              </a:lnSpc>
            </a:pPr>
            <a:r>
              <a:rPr lang="en-US" altLang="en-US" sz="2000" smtClean="0"/>
              <a:t>Also, include as foreign key attributes of R the primary key attribute(s) of the relation(s) that correspond to the owner entity type(s).</a:t>
            </a:r>
          </a:p>
          <a:p>
            <a:pPr lvl="1" eaLnBrk="1" hangingPunct="1">
              <a:lnSpc>
                <a:spcPct val="80000"/>
              </a:lnSpc>
            </a:pPr>
            <a:r>
              <a:rPr lang="en-US" altLang="en-US" sz="2000" smtClean="0"/>
              <a:t>The primary key of R is the </a:t>
            </a:r>
            <a:r>
              <a:rPr lang="en-US" altLang="en-US" sz="2000" i="1" smtClean="0"/>
              <a:t>combination of</a:t>
            </a:r>
            <a:r>
              <a:rPr lang="en-US" altLang="en-US" sz="2000" smtClean="0"/>
              <a:t> the primary key(s) of the owner(s) and the partial key of the weak entity type W, if any.</a:t>
            </a:r>
          </a:p>
          <a:p>
            <a:pPr eaLnBrk="1" hangingPunct="1">
              <a:lnSpc>
                <a:spcPct val="80000"/>
              </a:lnSpc>
            </a:pPr>
            <a:r>
              <a:rPr lang="en-US" altLang="en-US" sz="2400" b="1" smtClean="0"/>
              <a:t>Example:</a:t>
            </a:r>
            <a:r>
              <a:rPr lang="en-US" altLang="en-US" sz="2400" smtClean="0"/>
              <a:t> Create the relation DEPENDENT in this step to correspond to the weak entity type DEPENDENT.</a:t>
            </a:r>
          </a:p>
          <a:p>
            <a:pPr lvl="1" eaLnBrk="1" hangingPunct="1">
              <a:lnSpc>
                <a:spcPct val="80000"/>
              </a:lnSpc>
            </a:pPr>
            <a:r>
              <a:rPr lang="en-US" altLang="en-US" sz="2000" smtClean="0"/>
              <a:t>Include the primary key SSN of the EMPLOYEE relation as a foreign key attribute of DEPENDENT (renamed to ESSN). </a:t>
            </a:r>
          </a:p>
          <a:p>
            <a:pPr lvl="1" eaLnBrk="1" hangingPunct="1">
              <a:lnSpc>
                <a:spcPct val="80000"/>
              </a:lnSpc>
            </a:pPr>
            <a:r>
              <a:rPr lang="en-US" altLang="en-US" sz="2000" smtClean="0"/>
              <a:t>The primary key of the DEPENDENT relation is the combination {ESSN, DEPENDENT_NAME} because DEPENDENT_NAME is the partial key of DEPENDENT. </a:t>
            </a:r>
            <a:endParaRPr lang="en-US" altLang="en-US" sz="1700"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07ABB94C-3605-41C8-A21F-3D0B4B6F6862}" type="slidenum">
              <a:rPr lang="en-US" altLang="en-US" sz="1400" smtClean="0">
                <a:solidFill>
                  <a:srgbClr val="990033"/>
                </a:solidFill>
              </a:rPr>
              <a:pPr eaLnBrk="1" hangingPunct="1"/>
              <a:t>7</a:t>
            </a:fld>
            <a:endParaRPr lang="en-CA" altLang="en-US" sz="1400" smtClean="0">
              <a:solidFill>
                <a:srgbClr val="990033"/>
              </a:solidFill>
            </a:endParaRPr>
          </a:p>
        </p:txBody>
      </p:sp>
      <p:sp>
        <p:nvSpPr>
          <p:cNvPr id="10243" name="Rectangle 4"/>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2800" b="1" smtClean="0"/>
              <a:t/>
            </a:r>
            <a:br>
              <a:rPr lang="en-US" altLang="en-US" sz="2800" b="1" smtClean="0"/>
            </a:br>
            <a:r>
              <a:rPr lang="en-US" altLang="en-US" sz="2800" b="1" smtClean="0"/>
              <a:t>ER-to-Relational Mapping Algorithm (contd.)</a:t>
            </a:r>
          </a:p>
        </p:txBody>
      </p:sp>
      <p:sp>
        <p:nvSpPr>
          <p:cNvPr id="10244" name="Rectangle 5"/>
          <p:cNvSpPr>
            <a:spLocks noGrp="1" noChangeArrowheads="1"/>
          </p:cNvSpPr>
          <p:nvPr>
            <p:ph type="body" idx="1"/>
          </p:nvPr>
        </p:nvSpPr>
        <p:spPr/>
        <p:txBody>
          <a:bodyPr/>
          <a:lstStyle/>
          <a:p>
            <a:pPr eaLnBrk="1" hangingPunct="1">
              <a:lnSpc>
                <a:spcPct val="80000"/>
              </a:lnSpc>
            </a:pPr>
            <a:r>
              <a:rPr lang="en-US" altLang="en-US" sz="2000" b="1" smtClean="0"/>
              <a:t>Step 3: Mapping of Binary 1:1 Relation Types</a:t>
            </a:r>
          </a:p>
          <a:p>
            <a:pPr marL="781050" lvl="1" indent="-323850" eaLnBrk="1" hangingPunct="1">
              <a:lnSpc>
                <a:spcPct val="80000"/>
              </a:lnSpc>
            </a:pPr>
            <a:r>
              <a:rPr lang="en-US" altLang="en-US" sz="1800" smtClean="0"/>
              <a:t>For each binary 1:1 relationship type R in the ER schema, identify the relations S and T that correspond to the entity types participating in R.</a:t>
            </a:r>
          </a:p>
          <a:p>
            <a:pPr eaLnBrk="1" hangingPunct="1">
              <a:lnSpc>
                <a:spcPct val="80000"/>
              </a:lnSpc>
            </a:pPr>
            <a:r>
              <a:rPr lang="en-US" altLang="en-US" sz="2000" smtClean="0"/>
              <a:t>There are three possible approaches:</a:t>
            </a:r>
          </a:p>
          <a:p>
            <a:pPr marL="781050" lvl="1" indent="-323850" eaLnBrk="1" hangingPunct="1">
              <a:lnSpc>
                <a:spcPct val="80000"/>
              </a:lnSpc>
              <a:buSzTx/>
              <a:buFont typeface="Wingdings" pitchFamily="2" charset="2"/>
              <a:buAutoNum type="arabicPeriod"/>
            </a:pPr>
            <a:r>
              <a:rPr lang="en-US" altLang="en-US" sz="1800" b="1" smtClean="0"/>
              <a:t>Foreign Key approach:</a:t>
            </a:r>
            <a:r>
              <a:rPr lang="en-US" altLang="en-US" sz="1800" smtClean="0"/>
              <a:t> Choose one of the relations-say S-and include a foreign key in S the primary key of T. It is better to choose an entity type with total participation in R in the role of S. </a:t>
            </a:r>
          </a:p>
          <a:p>
            <a:pPr marL="1219200" lvl="2" indent="-304800" eaLnBrk="1" hangingPunct="1">
              <a:lnSpc>
                <a:spcPct val="80000"/>
              </a:lnSpc>
            </a:pPr>
            <a:r>
              <a:rPr lang="en-US" altLang="en-US" sz="1600" smtClean="0"/>
              <a:t>Example: 1:1 relation MANAGES is mapped by choosing the participating entity type DEPARTMENT to serve in the role of S, because its participation in the MANAGES relationship type is total.</a:t>
            </a:r>
          </a:p>
          <a:p>
            <a:pPr marL="781050" lvl="1" indent="-323850" eaLnBrk="1" hangingPunct="1">
              <a:lnSpc>
                <a:spcPct val="80000"/>
              </a:lnSpc>
              <a:buSzTx/>
              <a:buFont typeface="Wingdings" pitchFamily="2" charset="2"/>
              <a:buAutoNum type="arabicPeriod"/>
            </a:pPr>
            <a:r>
              <a:rPr lang="en-US" altLang="en-US" sz="1800" b="1" smtClean="0"/>
              <a:t>Merged relation option:</a:t>
            </a:r>
            <a:r>
              <a:rPr lang="en-US" altLang="en-US" sz="1800" smtClean="0"/>
              <a:t> An alternate mapping of a 1:1 relationship type is possible by merging the two entity types and the relationship into a single relation. This may be appropriate when both participations are total.</a:t>
            </a:r>
          </a:p>
          <a:p>
            <a:pPr marL="781050" lvl="1" indent="-323850" eaLnBrk="1" hangingPunct="1">
              <a:lnSpc>
                <a:spcPct val="80000"/>
              </a:lnSpc>
              <a:buSzTx/>
              <a:buFont typeface="Wingdings" pitchFamily="2" charset="2"/>
              <a:buAutoNum type="arabicPeriod"/>
            </a:pPr>
            <a:r>
              <a:rPr lang="en-US" altLang="en-US" sz="1800" b="1" smtClean="0"/>
              <a:t>Cross-reference</a:t>
            </a:r>
            <a:r>
              <a:rPr lang="en-US" altLang="en-US" sz="1800" smtClean="0"/>
              <a:t> </a:t>
            </a:r>
            <a:r>
              <a:rPr lang="en-US" altLang="en-US" sz="1800" b="1" smtClean="0"/>
              <a:t>or relationship relation option:</a:t>
            </a:r>
            <a:r>
              <a:rPr lang="en-US" altLang="en-US" sz="1800" smtClean="0"/>
              <a:t> The third alternative is to set up a third relation R for the purpose of cross-referencing the primary keys of the two relations S and T representing the entity types.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E07BAEF4-2908-4DCD-87A9-E1F707B6EEEE}" type="slidenum">
              <a:rPr lang="en-US" altLang="en-US" sz="1400" smtClean="0">
                <a:solidFill>
                  <a:srgbClr val="990033"/>
                </a:solidFill>
              </a:rPr>
              <a:pPr eaLnBrk="1" hangingPunct="1"/>
              <a:t>8</a:t>
            </a:fld>
            <a:endParaRPr lang="en-CA" altLang="en-US" sz="1400" smtClean="0">
              <a:solidFill>
                <a:srgbClr val="990033"/>
              </a:solidFill>
            </a:endParaRPr>
          </a:p>
        </p:txBody>
      </p:sp>
      <p:sp>
        <p:nvSpPr>
          <p:cNvPr id="11267" name="Rectangle 4"/>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2800" b="1" smtClean="0"/>
              <a:t/>
            </a:r>
            <a:br>
              <a:rPr lang="en-US" altLang="en-US" sz="2800" b="1" smtClean="0"/>
            </a:br>
            <a:r>
              <a:rPr lang="en-US" altLang="en-US" sz="2800" b="1" smtClean="0"/>
              <a:t>ER-to-Relational Mapping Algorithm (contd.)</a:t>
            </a:r>
          </a:p>
        </p:txBody>
      </p:sp>
      <p:sp>
        <p:nvSpPr>
          <p:cNvPr id="11268" name="Rectangle 5"/>
          <p:cNvSpPr>
            <a:spLocks noGrp="1" noChangeArrowheads="1"/>
          </p:cNvSpPr>
          <p:nvPr>
            <p:ph type="body" idx="1"/>
          </p:nvPr>
        </p:nvSpPr>
        <p:spPr/>
        <p:txBody>
          <a:bodyPr/>
          <a:lstStyle/>
          <a:p>
            <a:pPr eaLnBrk="1" hangingPunct="1">
              <a:lnSpc>
                <a:spcPct val="90000"/>
              </a:lnSpc>
            </a:pPr>
            <a:r>
              <a:rPr lang="en-US" altLang="en-US" sz="2400" smtClean="0"/>
              <a:t>Step 4: Mapping of Binary 1:N Relationship Types.</a:t>
            </a:r>
          </a:p>
          <a:p>
            <a:pPr lvl="1" eaLnBrk="1" hangingPunct="1">
              <a:lnSpc>
                <a:spcPct val="90000"/>
              </a:lnSpc>
            </a:pPr>
            <a:r>
              <a:rPr lang="en-US" altLang="en-US" sz="2200" smtClean="0"/>
              <a:t>For each regular binary 1:N relationship type R, identify the relation S that represent the participating entity type at the N-side of the relationship type. </a:t>
            </a:r>
          </a:p>
          <a:p>
            <a:pPr lvl="1" eaLnBrk="1" hangingPunct="1">
              <a:lnSpc>
                <a:spcPct val="90000"/>
              </a:lnSpc>
            </a:pPr>
            <a:r>
              <a:rPr lang="en-US" altLang="en-US" sz="2200" smtClean="0"/>
              <a:t>Include as foreign key in S the primary key of the relation T that represents the other entity type participating in R. </a:t>
            </a:r>
          </a:p>
          <a:p>
            <a:pPr lvl="1" eaLnBrk="1" hangingPunct="1">
              <a:lnSpc>
                <a:spcPct val="90000"/>
              </a:lnSpc>
            </a:pPr>
            <a:r>
              <a:rPr lang="en-US" altLang="en-US" sz="2200" smtClean="0"/>
              <a:t>Include any simple attributes of the 1:N relation type as attributes of S. </a:t>
            </a:r>
          </a:p>
          <a:p>
            <a:pPr eaLnBrk="1" hangingPunct="1">
              <a:lnSpc>
                <a:spcPct val="90000"/>
              </a:lnSpc>
            </a:pPr>
            <a:r>
              <a:rPr lang="en-US" altLang="en-US" sz="2400" smtClean="0"/>
              <a:t>Example: 1:N relationship types WORKS_FOR, CONTROLS, and SUPERVISION in the figure.</a:t>
            </a:r>
          </a:p>
          <a:p>
            <a:pPr lvl="1" eaLnBrk="1" hangingPunct="1">
              <a:lnSpc>
                <a:spcPct val="90000"/>
              </a:lnSpc>
            </a:pPr>
            <a:r>
              <a:rPr lang="en-US" altLang="en-US" sz="2200" smtClean="0"/>
              <a:t>For WORKS_FOR we include the primary key DNUMBER of the DEPARTMENT relation as foreign key in the EMPLOYEE relation and call it DNO.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smtClean="0">
                <a:solidFill>
                  <a:srgbClr val="990033"/>
                </a:solidFill>
              </a:rPr>
              <a:t>Slide 7- </a:t>
            </a:r>
            <a:fld id="{E2D71D00-F404-44FE-A062-9A3C4C5661FF}" type="slidenum">
              <a:rPr lang="en-US" altLang="en-US" sz="1400" smtClean="0">
                <a:solidFill>
                  <a:srgbClr val="990033"/>
                </a:solidFill>
              </a:rPr>
              <a:pPr eaLnBrk="1" hangingPunct="1"/>
              <a:t>9</a:t>
            </a:fld>
            <a:endParaRPr lang="en-CA" altLang="en-US" sz="1400" smtClean="0">
              <a:solidFill>
                <a:srgbClr val="990033"/>
              </a:solidFill>
            </a:endParaRPr>
          </a:p>
        </p:txBody>
      </p:sp>
      <p:sp>
        <p:nvSpPr>
          <p:cNvPr id="12291" name="Rectangle 2"/>
          <p:cNvSpPr>
            <a:spLocks noGrp="1" noChangeArrowheads="1"/>
          </p:cNvSpPr>
          <p:nvPr>
            <p:ph type="title"/>
          </p:nvPr>
        </p:nvSpPr>
        <p:spPr>
          <a:xfrm>
            <a:off x="304800" y="528638"/>
            <a:ext cx="7772400" cy="76676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2800" b="1" smtClean="0"/>
              <a:t/>
            </a:r>
            <a:br>
              <a:rPr lang="en-US" altLang="en-US" sz="2800" b="1" smtClean="0"/>
            </a:br>
            <a:r>
              <a:rPr lang="en-US" altLang="en-US" sz="2800" b="1" smtClean="0"/>
              <a:t>ER-to-Relational Mapping Algorithm (contd.)</a:t>
            </a:r>
          </a:p>
        </p:txBody>
      </p:sp>
      <p:sp>
        <p:nvSpPr>
          <p:cNvPr id="12292" name="Rectangle 3"/>
          <p:cNvSpPr>
            <a:spLocks noGrp="1" noChangeArrowheads="1"/>
          </p:cNvSpPr>
          <p:nvPr>
            <p:ph type="body" idx="1"/>
          </p:nvPr>
        </p:nvSpPr>
        <p:spPr>
          <a:xfrm>
            <a:off x="333375" y="1504950"/>
            <a:ext cx="8582025" cy="5019675"/>
          </a:xfrm>
        </p:spPr>
        <p:txBody>
          <a:bodyPr/>
          <a:lstStyle/>
          <a:p>
            <a:pPr eaLnBrk="1" hangingPunct="1">
              <a:lnSpc>
                <a:spcPct val="80000"/>
              </a:lnSpc>
            </a:pPr>
            <a:r>
              <a:rPr lang="en-US" altLang="en-US" sz="2400" b="1" smtClean="0"/>
              <a:t>Step 5: Mapping of Binary M:N Relationship Types.</a:t>
            </a:r>
          </a:p>
          <a:p>
            <a:pPr lvl="1" eaLnBrk="1" hangingPunct="1">
              <a:lnSpc>
                <a:spcPct val="80000"/>
              </a:lnSpc>
            </a:pPr>
            <a:r>
              <a:rPr lang="en-US" altLang="en-US" sz="2100" smtClean="0"/>
              <a:t>For each regular binary M:N relationship type R, </a:t>
            </a:r>
            <a:r>
              <a:rPr lang="en-US" altLang="en-US" sz="2000" i="1" smtClean="0"/>
              <a:t>create a new relation</a:t>
            </a:r>
            <a:r>
              <a:rPr lang="en-US" altLang="en-US" sz="2000" smtClean="0"/>
              <a:t> S to represent R. </a:t>
            </a:r>
          </a:p>
          <a:p>
            <a:pPr lvl="1" eaLnBrk="1" hangingPunct="1">
              <a:lnSpc>
                <a:spcPct val="80000"/>
              </a:lnSpc>
            </a:pPr>
            <a:r>
              <a:rPr lang="en-US" altLang="en-US" sz="2000" smtClean="0"/>
              <a:t>Include as foreign key attributes in S the primary keys of the relations that represent the participating entity types; </a:t>
            </a:r>
            <a:r>
              <a:rPr lang="en-US" altLang="en-US" sz="2000" i="1" smtClean="0"/>
              <a:t>their combination will form the primary key</a:t>
            </a:r>
            <a:r>
              <a:rPr lang="en-US" altLang="en-US" sz="2000" smtClean="0"/>
              <a:t> of S. </a:t>
            </a:r>
          </a:p>
          <a:p>
            <a:pPr lvl="1" eaLnBrk="1" hangingPunct="1">
              <a:lnSpc>
                <a:spcPct val="80000"/>
              </a:lnSpc>
            </a:pPr>
            <a:r>
              <a:rPr lang="en-US" altLang="en-US" sz="2000" smtClean="0"/>
              <a:t>Also include any simple attributes of the M:N relationship type (or simple components of composite attributes) as attributes of S.</a:t>
            </a:r>
          </a:p>
          <a:p>
            <a:pPr eaLnBrk="1" hangingPunct="1">
              <a:lnSpc>
                <a:spcPct val="80000"/>
              </a:lnSpc>
            </a:pPr>
            <a:r>
              <a:rPr lang="en-US" altLang="en-US" sz="2400" smtClean="0"/>
              <a:t>Example: The M:N relationship type WORKS_ON from the ER  diagram is mapped by creating a relation WORKS_ON in the relational database schema.</a:t>
            </a:r>
          </a:p>
          <a:p>
            <a:pPr lvl="1" eaLnBrk="1" hangingPunct="1">
              <a:lnSpc>
                <a:spcPct val="80000"/>
              </a:lnSpc>
            </a:pPr>
            <a:r>
              <a:rPr lang="en-US" altLang="en-US" sz="2000" smtClean="0"/>
              <a:t>The primary keys of the PROJECT and EMPLOYEE relations are included as foreign keys in WORKS_ON and renamed PNO and ESSN, respectively. </a:t>
            </a:r>
          </a:p>
          <a:p>
            <a:pPr lvl="1" eaLnBrk="1" hangingPunct="1">
              <a:lnSpc>
                <a:spcPct val="80000"/>
              </a:lnSpc>
            </a:pPr>
            <a:r>
              <a:rPr lang="en-US" altLang="en-US" sz="2000" smtClean="0"/>
              <a:t>Attribute HOURS in WORKS_ON represents the HOURS attribute of the relation type. The primary key of the WORKS_ON relation is the combination of the foreign key attributes {ESSN, PNO}.</a:t>
            </a:r>
            <a:endParaRPr lang="en-US" altLang="en-US" sz="1300" smtClean="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1A877936F4F4895848517DF90D692" ma:contentTypeVersion="8" ma:contentTypeDescription="Create a new document." ma:contentTypeScope="" ma:versionID="f7bd9a8c9754ce3e6a387cb764c9b332">
  <xsd:schema xmlns:xsd="http://www.w3.org/2001/XMLSchema" xmlns:xs="http://www.w3.org/2001/XMLSchema" xmlns:p="http://schemas.microsoft.com/office/2006/metadata/properties" xmlns:ns2="ef69443e-9dea-4a49-bf07-ba9706c8de42" targetNamespace="http://schemas.microsoft.com/office/2006/metadata/properties" ma:root="true" ma:fieldsID="863a3510d8cf12353281551d14e28deb" ns2:_="">
    <xsd:import namespace="ef69443e-9dea-4a49-bf07-ba9706c8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9443e-9dea-4a49-bf07-ba9706c8de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CB3FC2-C9C6-4C6F-A609-33E131EB6506}"/>
</file>

<file path=customXml/itemProps2.xml><?xml version="1.0" encoding="utf-8"?>
<ds:datastoreItem xmlns:ds="http://schemas.openxmlformats.org/officeDocument/2006/customXml" ds:itemID="{4A074898-053B-4F7F-BC57-51FBF7A971CB}"/>
</file>

<file path=customXml/itemProps3.xml><?xml version="1.0" encoding="utf-8"?>
<ds:datastoreItem xmlns:ds="http://schemas.openxmlformats.org/officeDocument/2006/customXml" ds:itemID="{96E8AFD7-9187-4081-B5D0-651F93EB8B09}"/>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1007</TotalTime>
  <Words>1999</Words>
  <Application>Microsoft Office PowerPoint</Application>
  <PresentationFormat>Letter Paper (8.5x11 in)</PresentationFormat>
  <Paragraphs>212</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Blends</vt:lpstr>
      <vt:lpstr>Chapter 7</vt:lpstr>
      <vt:lpstr>Chapter Outline</vt:lpstr>
      <vt:lpstr> ER-to-Relational Mapping Algorithm</vt:lpstr>
      <vt:lpstr>FIGURE 7.1 The ER conceptual schema diagram for the COMPANY database.</vt:lpstr>
      <vt:lpstr>FIGURE 7.2 Result of mapping the COMPANY ER schema into a relational schema.</vt:lpstr>
      <vt:lpstr> ER-to-Relational Mapping Algorithm (contd.)</vt:lpstr>
      <vt:lpstr> ER-to-Relational Mapping Algorithm (contd.)</vt:lpstr>
      <vt:lpstr> ER-to-Relational Mapping Algorithm (contd.)</vt:lpstr>
      <vt:lpstr> ER-to-Relational Mapping Algorithm (contd.)</vt:lpstr>
      <vt:lpstr> ER-to-Relational Mapping Algorithm (contd.)</vt:lpstr>
      <vt:lpstr> ER-to-Relational Mapping Algorithm (contd.)</vt:lpstr>
      <vt:lpstr>FIGURE 4.11 Ternary relationship types. (a) The SUPPLY relationship. </vt:lpstr>
      <vt:lpstr>FIGURE 7.3 Mapping the n-ary relationship type SUPPLY from Figure 4.11a.</vt:lpstr>
      <vt:lpstr> Summary of Mapping constructs and constraints</vt:lpstr>
      <vt:lpstr>Mapping EER Model Constructs to Relations </vt:lpstr>
      <vt:lpstr>Mapping EER Model Constructs to Relations </vt:lpstr>
      <vt:lpstr>FIGURE 4.4 EER diagram notation for an attribute-defined specialization on JobType.</vt:lpstr>
      <vt:lpstr>PowerPoint Presentation</vt:lpstr>
      <vt:lpstr>FIGURE 4.3 Generalization. (b) Generalizing CAR and TRUCK into the superclass VEHICLE.</vt:lpstr>
      <vt:lpstr>PowerPoint Presentation</vt:lpstr>
      <vt:lpstr>Mapping EER Model Constructs to Relations (contd.)</vt:lpstr>
      <vt:lpstr>FIGURE 4.4 EER diagram notation for an attribute-defined specialization on JobType.</vt:lpstr>
      <vt:lpstr>PowerPoint Presentation</vt:lpstr>
      <vt:lpstr>FIGURE 4.5 EER diagram notation for an overlapping (non-disjoint) specialization.</vt:lpstr>
      <vt:lpstr>PowerPoint Presentation</vt:lpstr>
      <vt:lpstr>Mapping EER Model Constructs to Relations (contd.)</vt:lpstr>
      <vt:lpstr>FIGURE 4.7 A specialization lattice with multiple inheritance for a UNIVERSITY database.</vt:lpstr>
      <vt:lpstr>FIGURE 7.5 Mapping the EER specialization lattice in Figure 4.6 using multiple options.</vt:lpstr>
      <vt:lpstr>Mapping EER Model Constructs to Relations (contd.)</vt:lpstr>
      <vt:lpstr>FIGURE 4.8 Two categories (union types): OWNER and REGISTERED_VEHICLE.</vt:lpstr>
      <vt:lpstr>FIGURE 7.6 Mapping the EER categories (union types) in Figure 4.7 to relations.</vt:lpstr>
      <vt:lpstr>PowerPoint Presentation</vt:lpstr>
      <vt:lpstr>Mapping Exercise</vt:lpstr>
      <vt:lpstr>Chapter Summary</vt:lpstr>
    </vt:vector>
  </TitlesOfParts>
  <Company>Copyright © 2007 Ramez Elmasri and Shamkant B. Navathe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subject>Relational Database Design by ER- and EERR-to-Relational Mapping</dc:subject>
  <dc:creator>Elmasri/Navathe</dc:creator>
  <cp:lastModifiedBy>Admin</cp:lastModifiedBy>
  <cp:revision>65</cp:revision>
  <cp:lastPrinted>2001-11-04T00:51:13Z</cp:lastPrinted>
  <dcterms:created xsi:type="dcterms:W3CDTF">2005-02-25T19:46:41Z</dcterms:created>
  <dcterms:modified xsi:type="dcterms:W3CDTF">2021-02-16T11:09:38Z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0x0101006791A877936F4F4895848517DF90D692</vt:lpwstr>
  </property>
</Properties>
</file>