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Lst>
  <p:sldSz cy="6858000" cx="9144000"/>
  <p:notesSz cx="6858000" cy="9144000"/>
  <p:embeddedFontLst>
    <p:embeddedFont>
      <p:font typeface="Marcellus"/>
      <p:regular r:id="rId95"/>
    </p:embeddedFont>
    <p:embeddedFont>
      <p:font typeface="Tahoma"/>
      <p:regular r:id="rId96"/>
      <p:bold r:id="rId97"/>
    </p:embeddedFont>
    <p:embeddedFont>
      <p:font typeface="Fira Sans"/>
      <p:regular r:id="rId98"/>
      <p:bold r:id="rId99"/>
      <p:italic r:id="rId100"/>
      <p:boldItalic r:id="rId10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02" roundtripDataSignature="AMtx7mggbwUkzsNRC9OckXjg7YlBfj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2" Type="http://customschemas.google.com/relationships/presentationmetadata" Target="metadata"/><Relationship Id="rId101" Type="http://schemas.openxmlformats.org/officeDocument/2006/relationships/font" Target="fonts/FiraSans-boldItalic.fntdata"/><Relationship Id="rId100" Type="http://schemas.openxmlformats.org/officeDocument/2006/relationships/font" Target="fonts/FiraSans-italic.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Marcellus-regular.fntdata"/><Relationship Id="rId94" Type="http://schemas.openxmlformats.org/officeDocument/2006/relationships/slide" Target="slides/slide89.xml"/><Relationship Id="rId97" Type="http://schemas.openxmlformats.org/officeDocument/2006/relationships/font" Target="fonts/Tahoma-bold.fntdata"/><Relationship Id="rId96" Type="http://schemas.openxmlformats.org/officeDocument/2006/relationships/font" Target="fonts/Tahoma-regular.fntdata"/><Relationship Id="rId11" Type="http://schemas.openxmlformats.org/officeDocument/2006/relationships/slide" Target="slides/slide6.xml"/><Relationship Id="rId99" Type="http://schemas.openxmlformats.org/officeDocument/2006/relationships/font" Target="fonts/FiraSans-bold.fntdata"/><Relationship Id="rId10" Type="http://schemas.openxmlformats.org/officeDocument/2006/relationships/slide" Target="slides/slide5.xml"/><Relationship Id="rId98" Type="http://schemas.openxmlformats.org/officeDocument/2006/relationships/font" Target="fonts/FiraSans-regular.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190" name="Google Shape;19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209" name="Google Shape;20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226" name="Google Shape;22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244" name="Google Shape;24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5" name="Google Shape;24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321" name="Google Shape;32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2" name="Google Shape;32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347" name="Google Shape;34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8" name="Google Shape;34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364" name="Google Shape;36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5" name="Google Shape;36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380" name="Google Shape;380;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2" name="Google Shape;63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200">
                <a:solidFill>
                  <a:schemeClr val="dk1"/>
                </a:solidFill>
                <a:latin typeface="Times New Roman"/>
                <a:ea typeface="Times New Roman"/>
                <a:cs typeface="Times New Roman"/>
                <a:sym typeface="Times New Roman"/>
              </a:rPr>
              <a:t>‹#›</a:t>
            </a:fld>
            <a:endParaRPr b="0" sz="1200">
              <a:solidFill>
                <a:schemeClr val="dk1"/>
              </a:solidFill>
              <a:latin typeface="Times New Roman"/>
              <a:ea typeface="Times New Roman"/>
              <a:cs typeface="Times New Roman"/>
              <a:sym typeface="Times New Roman"/>
            </a:endParaRPr>
          </a:p>
        </p:txBody>
      </p:sp>
      <p:sp>
        <p:nvSpPr>
          <p:cNvPr id="708" name="Google Shape;708;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24" name="Shape 24"/>
        <p:cNvGrpSpPr/>
        <p:nvPr/>
      </p:nvGrpSpPr>
      <p:grpSpPr>
        <a:xfrm>
          <a:off x="0" y="0"/>
          <a:ext cx="0" cy="0"/>
          <a:chOff x="0" y="0"/>
          <a:chExt cx="0" cy="0"/>
        </a:xfrm>
      </p:grpSpPr>
      <p:sp>
        <p:nvSpPr>
          <p:cNvPr id="25" name="Google Shape;25;p91"/>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91"/>
          <p:cNvSpPr txBox="1"/>
          <p:nvPr>
            <p:ph idx="1" type="subTitle"/>
          </p:nvPr>
        </p:nvSpPr>
        <p:spPr>
          <a:xfrm>
            <a:off x="685800" y="3886200"/>
            <a:ext cx="7086600" cy="175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Noto Sans Symbols"/>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0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10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0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0" name="Google Shape;70;p100"/>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0"/>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0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5" name="Google Shape;75;p101"/>
          <p:cNvSpPr/>
          <p:nvPr>
            <p:ph idx="2" type="pic"/>
          </p:nvPr>
        </p:nvSpPr>
        <p:spPr>
          <a:xfrm>
            <a:off x="3887391" y="987426"/>
            <a:ext cx="4629150" cy="4873625"/>
          </a:xfrm>
          <a:prstGeom prst="rect">
            <a:avLst/>
          </a:prstGeom>
          <a:noFill/>
          <a:ln>
            <a:noFill/>
          </a:ln>
        </p:spPr>
      </p:sp>
      <p:sp>
        <p:nvSpPr>
          <p:cNvPr id="76" name="Google Shape;76;p10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77" name="Google Shape;77;p101"/>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01"/>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0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02"/>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0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02"/>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02"/>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0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03"/>
          <p:cNvSpPr txBox="1"/>
          <p:nvPr>
            <p:ph type="title"/>
          </p:nvPr>
        </p:nvSpPr>
        <p:spPr>
          <a:xfrm rot="5400000">
            <a:off x="4623594" y="2285207"/>
            <a:ext cx="5811838" cy="19716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03"/>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03"/>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03"/>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0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2" name="Shape 92"/>
        <p:cNvGrpSpPr/>
        <p:nvPr/>
      </p:nvGrpSpPr>
      <p:grpSpPr>
        <a:xfrm>
          <a:off x="0" y="0"/>
          <a:ext cx="0" cy="0"/>
          <a:chOff x="0" y="0"/>
          <a:chExt cx="0" cy="0"/>
        </a:xfrm>
      </p:grpSpPr>
      <p:sp>
        <p:nvSpPr>
          <p:cNvPr id="93" name="Google Shape;93;p10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4" name="Shape 94"/>
        <p:cNvGrpSpPr/>
        <p:nvPr/>
      </p:nvGrpSpPr>
      <p:grpSpPr>
        <a:xfrm>
          <a:off x="0" y="0"/>
          <a:ext cx="0" cy="0"/>
          <a:chOff x="0" y="0"/>
          <a:chExt cx="0" cy="0"/>
        </a:xfrm>
      </p:grpSpPr>
      <p:sp>
        <p:nvSpPr>
          <p:cNvPr id="95" name="Google Shape;95;p10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96" name="Shape 96"/>
        <p:cNvGrpSpPr/>
        <p:nvPr/>
      </p:nvGrpSpPr>
      <p:grpSpPr>
        <a:xfrm>
          <a:off x="0" y="0"/>
          <a:ext cx="0" cy="0"/>
          <a:chOff x="0" y="0"/>
          <a:chExt cx="0" cy="0"/>
        </a:xfrm>
      </p:grpSpPr>
      <p:sp>
        <p:nvSpPr>
          <p:cNvPr id="97" name="Google Shape;97;p10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0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10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10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r>
              <a:rPr lang="en-US"/>
              <a:t>1-</a:t>
            </a: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7" name="Shape 27"/>
        <p:cNvGrpSpPr/>
        <p:nvPr/>
      </p:nvGrpSpPr>
      <p:grpSpPr>
        <a:xfrm>
          <a:off x="0" y="0"/>
          <a:ext cx="0" cy="0"/>
          <a:chOff x="0" y="0"/>
          <a:chExt cx="0" cy="0"/>
        </a:xfrm>
      </p:grpSpPr>
      <p:sp>
        <p:nvSpPr>
          <p:cNvPr id="28" name="Google Shape;28;p92"/>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92"/>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9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000000"/>
                </a:solidFill>
                <a:latin typeface="Calibri"/>
                <a:ea typeface="Calibri"/>
                <a:cs typeface="Calibri"/>
                <a:sym typeface="Calibri"/>
              </a:defRPr>
            </a:lvl1pPr>
            <a:lvl2pPr indent="0" lvl="1" marL="0" marR="0" rtl="0" algn="l">
              <a:spcBef>
                <a:spcPts val="0"/>
              </a:spcBef>
              <a:buNone/>
              <a:defRPr b="0" i="0" sz="1800" u="none" cap="none" strike="noStrike">
                <a:solidFill>
                  <a:srgbClr val="000000"/>
                </a:solidFill>
                <a:latin typeface="Calibri"/>
                <a:ea typeface="Calibri"/>
                <a:cs typeface="Calibri"/>
                <a:sym typeface="Calibri"/>
              </a:defRPr>
            </a:lvl2pPr>
            <a:lvl3pPr indent="0" lvl="2" marL="0" marR="0" rtl="0" algn="l">
              <a:spcBef>
                <a:spcPts val="0"/>
              </a:spcBef>
              <a:buNone/>
              <a:defRPr b="0" i="0" sz="1800" u="none" cap="none" strike="noStrike">
                <a:solidFill>
                  <a:srgbClr val="000000"/>
                </a:solidFill>
                <a:latin typeface="Calibri"/>
                <a:ea typeface="Calibri"/>
                <a:cs typeface="Calibri"/>
                <a:sym typeface="Calibri"/>
              </a:defRPr>
            </a:lvl3pPr>
            <a:lvl4pPr indent="0" lvl="3" marL="0" marR="0" rtl="0" algn="l">
              <a:spcBef>
                <a:spcPts val="0"/>
              </a:spcBef>
              <a:buNone/>
              <a:defRPr b="0" i="0" sz="1800" u="none" cap="none" strike="noStrike">
                <a:solidFill>
                  <a:srgbClr val="000000"/>
                </a:solidFill>
                <a:latin typeface="Calibri"/>
                <a:ea typeface="Calibri"/>
                <a:cs typeface="Calibri"/>
                <a:sym typeface="Calibri"/>
              </a:defRPr>
            </a:lvl4pPr>
            <a:lvl5pPr indent="0" lvl="4" marL="0" marR="0" rtl="0" algn="l">
              <a:spcBef>
                <a:spcPts val="0"/>
              </a:spcBef>
              <a:buNone/>
              <a:defRPr b="0" i="0" sz="1800" u="none" cap="none" strike="noStrike">
                <a:solidFill>
                  <a:srgbClr val="000000"/>
                </a:solidFill>
                <a:latin typeface="Calibri"/>
                <a:ea typeface="Calibri"/>
                <a:cs typeface="Calibri"/>
                <a:sym typeface="Calibri"/>
              </a:defRPr>
            </a:lvl5pPr>
            <a:lvl6pPr indent="0" lvl="5" marL="0" marR="0" rtl="0" algn="l">
              <a:spcBef>
                <a:spcPts val="0"/>
              </a:spcBef>
              <a:buNone/>
              <a:defRPr b="0" i="0" sz="1800" u="none" cap="none" strike="noStrike">
                <a:solidFill>
                  <a:srgbClr val="000000"/>
                </a:solidFill>
                <a:latin typeface="Calibri"/>
                <a:ea typeface="Calibri"/>
                <a:cs typeface="Calibri"/>
                <a:sym typeface="Calibri"/>
              </a:defRPr>
            </a:lvl6pPr>
            <a:lvl7pPr indent="0" lvl="6" marL="0" marR="0" rtl="0" algn="l">
              <a:spcBef>
                <a:spcPts val="0"/>
              </a:spcBef>
              <a:buNone/>
              <a:defRPr b="0" i="0" sz="1800" u="none" cap="none" strike="noStrike">
                <a:solidFill>
                  <a:srgbClr val="000000"/>
                </a:solidFill>
                <a:latin typeface="Calibri"/>
                <a:ea typeface="Calibri"/>
                <a:cs typeface="Calibri"/>
                <a:sym typeface="Calibri"/>
              </a:defRPr>
            </a:lvl7pPr>
            <a:lvl8pPr indent="0" lvl="7" marL="0" marR="0" rtl="0" algn="l">
              <a:spcBef>
                <a:spcPts val="0"/>
              </a:spcBef>
              <a:buNone/>
              <a:defRPr b="0" i="0" sz="1800" u="none" cap="none" strike="noStrike">
                <a:solidFill>
                  <a:srgbClr val="000000"/>
                </a:solidFill>
                <a:latin typeface="Calibri"/>
                <a:ea typeface="Calibri"/>
                <a:cs typeface="Calibri"/>
                <a:sym typeface="Calibri"/>
              </a:defRPr>
            </a:lvl8pPr>
            <a:lvl9pPr indent="0" lvl="8" marL="0" marR="0" rtl="0" algn="l">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1" name="Google Shape;31;p9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930B0B"/>
              </a:buClr>
              <a:buSzPts val="3600"/>
              <a:buFont typeface="Times New Roman"/>
              <a:buNone/>
              <a:defRPr b="0" i="0" sz="3600" u="none" cap="none" strike="noStrike">
                <a:solidFill>
                  <a:srgbClr val="930B0B"/>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9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93"/>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93"/>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9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9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9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0" name="Google Shape;40;p94"/>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94"/>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9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3" name="Shape 43"/>
        <p:cNvGrpSpPr/>
        <p:nvPr/>
      </p:nvGrpSpPr>
      <p:grpSpPr>
        <a:xfrm>
          <a:off x="0" y="0"/>
          <a:ext cx="0" cy="0"/>
          <a:chOff x="0" y="0"/>
          <a:chExt cx="0" cy="0"/>
        </a:xfrm>
      </p:grpSpPr>
      <p:sp>
        <p:nvSpPr>
          <p:cNvPr id="44" name="Google Shape;44;p95"/>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95"/>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9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95"/>
          <p:cNvSpPr txBox="1"/>
          <p:nvPr>
            <p:ph idx="1" type="body"/>
          </p:nvPr>
        </p:nvSpPr>
        <p:spPr>
          <a:xfrm>
            <a:off x="728983" y="1324629"/>
            <a:ext cx="8229600" cy="45259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lnSpc>
                <a:spcPct val="90000"/>
              </a:lnSpc>
              <a:spcBef>
                <a:spcPts val="500"/>
              </a:spcBef>
              <a:spcAft>
                <a:spcPts val="0"/>
              </a:spcAft>
              <a:buClr>
                <a:schemeClr val="dk1"/>
              </a:buClr>
              <a:buSzPts val="2000"/>
              <a:buFont typeface="Calibri"/>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8"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9" name="Shape 49"/>
        <p:cNvGrpSpPr/>
        <p:nvPr/>
      </p:nvGrpSpPr>
      <p:grpSpPr>
        <a:xfrm>
          <a:off x="0" y="0"/>
          <a:ext cx="0" cy="0"/>
          <a:chOff x="0" y="0"/>
          <a:chExt cx="0" cy="0"/>
        </a:xfrm>
      </p:grpSpPr>
      <p:sp>
        <p:nvSpPr>
          <p:cNvPr id="50" name="Google Shape;50;p9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rgbClr val="930B0B"/>
              </a:buClr>
              <a:buSzPts val="3600"/>
              <a:buFont typeface="Times New Roman"/>
              <a:buNone/>
              <a:defRPr b="0" i="0" sz="3600" u="none" cap="none" strike="noStrike">
                <a:solidFill>
                  <a:srgbClr val="930B0B"/>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97"/>
          <p:cNvSpPr txBox="1"/>
          <p:nvPr>
            <p:ph idx="1" type="body"/>
          </p:nvPr>
        </p:nvSpPr>
        <p:spPr>
          <a:xfrm>
            <a:off x="655370" y="1189973"/>
            <a:ext cx="8248389" cy="489930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1pPr>
            <a:lvl2pPr indent="-335280" lvl="1" marL="914400" marR="0" rtl="0" algn="l">
              <a:lnSpc>
                <a:spcPct val="90000"/>
              </a:lnSpc>
              <a:spcBef>
                <a:spcPts val="500"/>
              </a:spcBef>
              <a:spcAft>
                <a:spcPts val="0"/>
              </a:spcAft>
              <a:buClr>
                <a:srgbClr val="C55A11"/>
              </a:buClr>
              <a:buSzPts val="1680"/>
              <a:buFont typeface="Courier New"/>
              <a:buChar char="o"/>
              <a:defRPr b="0" i="0" sz="2400" u="none" cap="none" strike="noStrike">
                <a:solidFill>
                  <a:schemeClr val="dk1"/>
                </a:solidFill>
                <a:latin typeface="Times New Roman"/>
                <a:ea typeface="Times New Roman"/>
                <a:cs typeface="Times New Roman"/>
                <a:sym typeface="Times New Roman"/>
              </a:defRPr>
            </a:lvl2pPr>
            <a:lvl3pPr indent="-317500" lvl="2" marL="1371600" marR="0" rtl="0" algn="l">
              <a:lnSpc>
                <a:spcPct val="90000"/>
              </a:lnSpc>
              <a:spcBef>
                <a:spcPts val="500"/>
              </a:spcBef>
              <a:spcAft>
                <a:spcPts val="0"/>
              </a:spcAft>
              <a:buClr>
                <a:srgbClr val="8D4427"/>
              </a:buClr>
              <a:buSzPts val="14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98"/>
          <p:cNvSpPr txBox="1"/>
          <p:nvPr>
            <p:ph type="title"/>
          </p:nvPr>
        </p:nvSpPr>
        <p:spPr>
          <a:xfrm>
            <a:off x="629841"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98"/>
          <p:cNvSpPr txBox="1"/>
          <p:nvPr>
            <p:ph idx="1" type="body"/>
          </p:nvPr>
        </p:nvSpPr>
        <p:spPr>
          <a:xfrm>
            <a:off x="681575" y="1606006"/>
            <a:ext cx="3868340"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5" name="Google Shape;55;p98"/>
          <p:cNvSpPr txBox="1"/>
          <p:nvPr>
            <p:ph idx="2" type="body"/>
          </p:nvPr>
        </p:nvSpPr>
        <p:spPr>
          <a:xfrm>
            <a:off x="803704" y="2505075"/>
            <a:ext cx="3868340"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98"/>
          <p:cNvSpPr txBox="1"/>
          <p:nvPr>
            <p:ph idx="3" type="body"/>
          </p:nvPr>
        </p:nvSpPr>
        <p:spPr>
          <a:xfrm>
            <a:off x="4803013" y="1681163"/>
            <a:ext cx="3887391"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7" name="Google Shape;57;p98"/>
          <p:cNvSpPr txBox="1"/>
          <p:nvPr>
            <p:ph idx="4" type="body"/>
          </p:nvPr>
        </p:nvSpPr>
        <p:spPr>
          <a:xfrm>
            <a:off x="4803013" y="2505075"/>
            <a:ext cx="3887391"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98"/>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8"/>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99"/>
          <p:cNvSpPr txBox="1"/>
          <p:nvPr>
            <p:ph type="title"/>
          </p:nvPr>
        </p:nvSpPr>
        <p:spPr>
          <a:xfrm>
            <a:off x="628650" y="365126"/>
            <a:ext cx="78867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99"/>
          <p:cNvSpPr txBox="1"/>
          <p:nvPr>
            <p:ph idx="10" type="dt"/>
          </p:nvPr>
        </p:nvSpPr>
        <p:spPr>
          <a:xfrm>
            <a:off x="628650" y="6356351"/>
            <a:ext cx="2057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9"/>
          <p:cNvSpPr txBox="1"/>
          <p:nvPr>
            <p:ph idx="11" type="ftr"/>
          </p:nvPr>
        </p:nvSpPr>
        <p:spPr>
          <a:xfrm>
            <a:off x="3028950" y="6356351"/>
            <a:ext cx="30861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9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0000"/>
                </a:solidFill>
                <a:latin typeface="Calibri"/>
                <a:ea typeface="Calibri"/>
                <a:cs typeface="Calibri"/>
                <a:sym typeface="Calibri"/>
              </a:defRPr>
            </a:lvl1pPr>
            <a:lvl2pPr indent="0" lvl="1" marL="0" marR="0" rtl="0" algn="l">
              <a:spcBef>
                <a:spcPts val="0"/>
              </a:spcBef>
              <a:buNone/>
              <a:defRPr sz="1800">
                <a:solidFill>
                  <a:srgbClr val="000000"/>
                </a:solidFill>
                <a:latin typeface="Calibri"/>
                <a:ea typeface="Calibri"/>
                <a:cs typeface="Calibri"/>
                <a:sym typeface="Calibri"/>
              </a:defRPr>
            </a:lvl2pPr>
            <a:lvl3pPr indent="0" lvl="2" marL="0" marR="0" rtl="0" algn="l">
              <a:spcBef>
                <a:spcPts val="0"/>
              </a:spcBef>
              <a:buNone/>
              <a:defRPr sz="1800">
                <a:solidFill>
                  <a:srgbClr val="000000"/>
                </a:solidFill>
                <a:latin typeface="Calibri"/>
                <a:ea typeface="Calibri"/>
                <a:cs typeface="Calibri"/>
                <a:sym typeface="Calibri"/>
              </a:defRPr>
            </a:lvl3pPr>
            <a:lvl4pPr indent="0" lvl="3" marL="0" marR="0" rtl="0" algn="l">
              <a:spcBef>
                <a:spcPts val="0"/>
              </a:spcBef>
              <a:buNone/>
              <a:defRPr sz="1800">
                <a:solidFill>
                  <a:srgbClr val="000000"/>
                </a:solidFill>
                <a:latin typeface="Calibri"/>
                <a:ea typeface="Calibri"/>
                <a:cs typeface="Calibri"/>
                <a:sym typeface="Calibri"/>
              </a:defRPr>
            </a:lvl4pPr>
            <a:lvl5pPr indent="0" lvl="4" marL="0" marR="0" rtl="0" algn="l">
              <a:spcBef>
                <a:spcPts val="0"/>
              </a:spcBef>
              <a:buNone/>
              <a:defRPr sz="1800">
                <a:solidFill>
                  <a:srgbClr val="000000"/>
                </a:solidFill>
                <a:latin typeface="Calibri"/>
                <a:ea typeface="Calibri"/>
                <a:cs typeface="Calibri"/>
                <a:sym typeface="Calibri"/>
              </a:defRPr>
            </a:lvl5pPr>
            <a:lvl6pPr indent="0" lvl="5" marL="0" marR="0" rtl="0" algn="l">
              <a:spcBef>
                <a:spcPts val="0"/>
              </a:spcBef>
              <a:buNone/>
              <a:defRPr sz="1800">
                <a:solidFill>
                  <a:srgbClr val="000000"/>
                </a:solidFill>
                <a:latin typeface="Calibri"/>
                <a:ea typeface="Calibri"/>
                <a:cs typeface="Calibri"/>
                <a:sym typeface="Calibri"/>
              </a:defRPr>
            </a:lvl6pPr>
            <a:lvl7pPr indent="0" lvl="6" marL="0" marR="0" rtl="0" algn="l">
              <a:spcBef>
                <a:spcPts val="0"/>
              </a:spcBef>
              <a:buNone/>
              <a:defRPr sz="1800">
                <a:solidFill>
                  <a:srgbClr val="000000"/>
                </a:solidFill>
                <a:latin typeface="Calibri"/>
                <a:ea typeface="Calibri"/>
                <a:cs typeface="Calibri"/>
                <a:sym typeface="Calibri"/>
              </a:defRPr>
            </a:lvl7pPr>
            <a:lvl8pPr indent="0" lvl="7" marL="0" marR="0" rtl="0" algn="l">
              <a:spcBef>
                <a:spcPts val="0"/>
              </a:spcBef>
              <a:buNone/>
              <a:defRPr sz="1800">
                <a:solidFill>
                  <a:srgbClr val="000000"/>
                </a:solidFill>
                <a:latin typeface="Calibri"/>
                <a:ea typeface="Calibri"/>
                <a:cs typeface="Calibri"/>
                <a:sym typeface="Calibri"/>
              </a:defRPr>
            </a:lvl8pPr>
            <a:lvl9pPr indent="0" lvl="8" marL="0" marR="0" rtl="0" algn="l">
              <a:spcBef>
                <a:spcPts val="0"/>
              </a:spcBef>
              <a:buNone/>
              <a:defRPr sz="1800">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6.xml"/><Relationship Id="rId11" Type="http://schemas.openxmlformats.org/officeDocument/2006/relationships/slideLayout" Target="../slideLayouts/slideLayout7.xml"/><Relationship Id="rId10" Type="http://schemas.openxmlformats.org/officeDocument/2006/relationships/slideLayout" Target="../slideLayouts/slideLayout6.xml"/><Relationship Id="rId21" Type="http://schemas.openxmlformats.org/officeDocument/2006/relationships/theme" Target="../theme/theme1.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jp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19" Type="http://schemas.openxmlformats.org/officeDocument/2006/relationships/slideLayout" Target="../slideLayouts/slideLayout15.xml"/><Relationship Id="rId6" Type="http://schemas.openxmlformats.org/officeDocument/2006/relationships/slideLayout" Target="../slideLayouts/slideLayout2.xml"/><Relationship Id="rId18" Type="http://schemas.openxmlformats.org/officeDocument/2006/relationships/slideLayout" Target="../slideLayouts/slideLayout14.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0"/>
          <p:cNvSpPr txBox="1"/>
          <p:nvPr/>
        </p:nvSpPr>
        <p:spPr>
          <a:xfrm>
            <a:off x="1148443" y="294320"/>
            <a:ext cx="6847115" cy="73796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t/>
            </a:r>
            <a:endParaRPr b="0" i="0" sz="4400" u="none" cap="none" strike="noStrike">
              <a:solidFill>
                <a:srgbClr val="000000"/>
              </a:solidFill>
              <a:latin typeface="Calibri"/>
              <a:ea typeface="Calibri"/>
              <a:cs typeface="Calibri"/>
              <a:sym typeface="Calibri"/>
            </a:endParaRPr>
          </a:p>
        </p:txBody>
      </p:sp>
      <p:sp>
        <p:nvSpPr>
          <p:cNvPr id="11" name="Google Shape;11;p90"/>
          <p:cNvSpPr txBox="1"/>
          <p:nvPr/>
        </p:nvSpPr>
        <p:spPr>
          <a:xfrm>
            <a:off x="324390" y="6373654"/>
            <a:ext cx="1455965"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400" u="none" cap="none" strike="noStrike">
                <a:solidFill>
                  <a:srgbClr val="FFFFFF"/>
                </a:solidFill>
                <a:latin typeface="Times New Roman"/>
                <a:ea typeface="Times New Roman"/>
                <a:cs typeface="Times New Roman"/>
                <a:sym typeface="Times New Roman"/>
              </a:rPr>
              <a:t>11/16/2022</a:t>
            </a:r>
            <a:endParaRPr b="1" i="0" sz="1400" u="none" cap="none" strike="noStrike">
              <a:solidFill>
                <a:srgbClr val="FFFFFF"/>
              </a:solidFill>
              <a:latin typeface="Times New Roman"/>
              <a:ea typeface="Times New Roman"/>
              <a:cs typeface="Times New Roman"/>
              <a:sym typeface="Times New Roman"/>
            </a:endParaRPr>
          </a:p>
        </p:txBody>
      </p:sp>
      <p:sp>
        <p:nvSpPr>
          <p:cNvPr id="12" name="Google Shape;12;p90"/>
          <p:cNvSpPr txBox="1"/>
          <p:nvPr/>
        </p:nvSpPr>
        <p:spPr>
          <a:xfrm>
            <a:off x="8240198" y="6347051"/>
            <a:ext cx="601436" cy="36512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US" sz="1400" u="none" cap="none" strike="noStrike">
                <a:solidFill>
                  <a:srgbClr val="FFFFFF"/>
                </a:solidFill>
                <a:latin typeface="Times New Roman"/>
                <a:ea typeface="Times New Roman"/>
                <a:cs typeface="Times New Roman"/>
                <a:sym typeface="Times New Roman"/>
              </a:rPr>
              <a:t>‹#›</a:t>
            </a:fld>
            <a:endParaRPr b="1" i="0" sz="1400" u="none" cap="none" strike="noStrike">
              <a:solidFill>
                <a:srgbClr val="FFFFFF"/>
              </a:solidFill>
              <a:latin typeface="Times New Roman"/>
              <a:ea typeface="Times New Roman"/>
              <a:cs typeface="Times New Roman"/>
              <a:sym typeface="Times New Roman"/>
            </a:endParaRPr>
          </a:p>
        </p:txBody>
      </p:sp>
      <p:cxnSp>
        <p:nvCxnSpPr>
          <p:cNvPr id="13" name="Google Shape;13;p90"/>
          <p:cNvCxnSpPr/>
          <p:nvPr/>
        </p:nvCxnSpPr>
        <p:spPr>
          <a:xfrm>
            <a:off x="173929" y="524443"/>
            <a:ext cx="15020" cy="5873873"/>
          </a:xfrm>
          <a:prstGeom prst="straightConnector1">
            <a:avLst/>
          </a:prstGeom>
          <a:noFill/>
          <a:ln cap="flat" cmpd="sng" w="9525">
            <a:solidFill>
              <a:schemeClr val="accent2"/>
            </a:solidFill>
            <a:prstDash val="solid"/>
            <a:miter lim="800000"/>
            <a:headEnd len="sm" w="sm" type="none"/>
            <a:tailEnd len="sm" w="sm" type="none"/>
          </a:ln>
        </p:spPr>
      </p:cxnSp>
      <p:cxnSp>
        <p:nvCxnSpPr>
          <p:cNvPr id="14" name="Google Shape;14;p90"/>
          <p:cNvCxnSpPr/>
          <p:nvPr/>
        </p:nvCxnSpPr>
        <p:spPr>
          <a:xfrm>
            <a:off x="8958782" y="135448"/>
            <a:ext cx="14374" cy="6100958"/>
          </a:xfrm>
          <a:prstGeom prst="straightConnector1">
            <a:avLst/>
          </a:prstGeom>
          <a:noFill/>
          <a:ln cap="flat" cmpd="sng" w="9525">
            <a:solidFill>
              <a:schemeClr val="accent2"/>
            </a:solidFill>
            <a:prstDash val="solid"/>
            <a:miter lim="800000"/>
            <a:headEnd len="sm" w="sm" type="none"/>
            <a:tailEnd len="sm" w="sm" type="none"/>
          </a:ln>
        </p:spPr>
      </p:cxnSp>
      <p:cxnSp>
        <p:nvCxnSpPr>
          <p:cNvPr id="15" name="Google Shape;15;p90"/>
          <p:cNvCxnSpPr/>
          <p:nvPr/>
        </p:nvCxnSpPr>
        <p:spPr>
          <a:xfrm>
            <a:off x="429274" y="135448"/>
            <a:ext cx="8536694" cy="0"/>
          </a:xfrm>
          <a:prstGeom prst="straightConnector1">
            <a:avLst/>
          </a:prstGeom>
          <a:noFill/>
          <a:ln cap="flat" cmpd="sng" w="9525">
            <a:solidFill>
              <a:schemeClr val="accent2"/>
            </a:solidFill>
            <a:prstDash val="solid"/>
            <a:miter lim="800000"/>
            <a:headEnd len="sm" w="sm" type="none"/>
            <a:tailEnd len="sm" w="sm" type="none"/>
          </a:ln>
        </p:spPr>
      </p:cxnSp>
      <p:cxnSp>
        <p:nvCxnSpPr>
          <p:cNvPr id="16" name="Google Shape;16;p90"/>
          <p:cNvCxnSpPr/>
          <p:nvPr/>
        </p:nvCxnSpPr>
        <p:spPr>
          <a:xfrm flipH="1" rot="-5400000">
            <a:off x="162549" y="6424715"/>
            <a:ext cx="293100" cy="240300"/>
          </a:xfrm>
          <a:prstGeom prst="curvedConnector3">
            <a:avLst>
              <a:gd fmla="val 50000" name="adj1"/>
            </a:avLst>
          </a:prstGeom>
          <a:noFill/>
          <a:ln cap="flat" cmpd="sng" w="9525">
            <a:solidFill>
              <a:schemeClr val="accent2"/>
            </a:solidFill>
            <a:prstDash val="solid"/>
            <a:miter lim="800000"/>
            <a:headEnd len="sm" w="sm" type="none"/>
            <a:tailEnd len="sm" w="sm" type="none"/>
          </a:ln>
        </p:spPr>
      </p:cxnSp>
      <p:cxnSp>
        <p:nvCxnSpPr>
          <p:cNvPr id="17" name="Google Shape;17;p90"/>
          <p:cNvCxnSpPr/>
          <p:nvPr/>
        </p:nvCxnSpPr>
        <p:spPr>
          <a:xfrm rot="5400000">
            <a:off x="8611957" y="6330007"/>
            <a:ext cx="454800" cy="267600"/>
          </a:xfrm>
          <a:prstGeom prst="curvedConnector3">
            <a:avLst>
              <a:gd fmla="val 50000" name="adj1"/>
            </a:avLst>
          </a:prstGeom>
          <a:noFill/>
          <a:ln cap="flat" cmpd="sng" w="9525">
            <a:solidFill>
              <a:schemeClr val="accent2"/>
            </a:solidFill>
            <a:prstDash val="solid"/>
            <a:miter lim="800000"/>
            <a:headEnd len="sm" w="sm" type="none"/>
            <a:tailEnd len="sm" w="sm" type="none"/>
          </a:ln>
        </p:spPr>
      </p:cxnSp>
      <p:pic>
        <p:nvPicPr>
          <p:cNvPr id="18" name="Google Shape;18;p90"/>
          <p:cNvPicPr preferRelativeResize="0"/>
          <p:nvPr/>
        </p:nvPicPr>
        <p:blipFill rotWithShape="1">
          <a:blip r:embed="rId1">
            <a:alphaModFix/>
          </a:blip>
          <a:srcRect b="0" l="0" r="0" t="0"/>
          <a:stretch/>
        </p:blipFill>
        <p:spPr>
          <a:xfrm>
            <a:off x="454" y="135448"/>
            <a:ext cx="425219" cy="6722552"/>
          </a:xfrm>
          <a:prstGeom prst="rect">
            <a:avLst/>
          </a:prstGeom>
          <a:noFill/>
          <a:ln>
            <a:noFill/>
          </a:ln>
        </p:spPr>
      </p:pic>
      <p:pic>
        <p:nvPicPr>
          <p:cNvPr id="19" name="Google Shape;19;p90"/>
          <p:cNvPicPr preferRelativeResize="0"/>
          <p:nvPr/>
        </p:nvPicPr>
        <p:blipFill rotWithShape="1">
          <a:blip r:embed="rId2">
            <a:alphaModFix/>
          </a:blip>
          <a:srcRect b="0" l="0" r="0" t="0"/>
          <a:stretch/>
        </p:blipFill>
        <p:spPr>
          <a:xfrm>
            <a:off x="429588" y="135448"/>
            <a:ext cx="153343" cy="5305232"/>
          </a:xfrm>
          <a:prstGeom prst="rect">
            <a:avLst/>
          </a:prstGeom>
          <a:noFill/>
          <a:ln>
            <a:noFill/>
          </a:ln>
        </p:spPr>
      </p:pic>
      <p:pic>
        <p:nvPicPr>
          <p:cNvPr descr="A close up of a sign&#10;&#10;Description automatically generated" id="20" name="Google Shape;20;p90"/>
          <p:cNvPicPr preferRelativeResize="0"/>
          <p:nvPr/>
        </p:nvPicPr>
        <p:blipFill rotWithShape="1">
          <a:blip r:embed="rId3">
            <a:alphaModFix/>
          </a:blip>
          <a:srcRect b="0" l="0" r="0" t="0"/>
          <a:stretch/>
        </p:blipFill>
        <p:spPr>
          <a:xfrm>
            <a:off x="8321645" y="6043825"/>
            <a:ext cx="651512" cy="647487"/>
          </a:xfrm>
          <a:prstGeom prst="rect">
            <a:avLst/>
          </a:prstGeom>
          <a:noFill/>
          <a:ln>
            <a:noFill/>
          </a:ln>
        </p:spPr>
      </p:pic>
      <p:pic>
        <p:nvPicPr>
          <p:cNvPr descr="A picture containing drawing&#10;&#10;Description automatically generated" id="21" name="Google Shape;21;p90"/>
          <p:cNvPicPr preferRelativeResize="0"/>
          <p:nvPr/>
        </p:nvPicPr>
        <p:blipFill rotWithShape="1">
          <a:blip r:embed="rId4">
            <a:alphaModFix/>
          </a:blip>
          <a:srcRect b="0" l="0" r="0" t="0"/>
          <a:stretch/>
        </p:blipFill>
        <p:spPr>
          <a:xfrm>
            <a:off x="454" y="6214968"/>
            <a:ext cx="1991676" cy="663892"/>
          </a:xfrm>
          <a:prstGeom prst="rect">
            <a:avLst/>
          </a:prstGeom>
          <a:noFill/>
          <a:ln>
            <a:noFill/>
          </a:ln>
        </p:spPr>
      </p:pic>
      <p:pic>
        <p:nvPicPr>
          <p:cNvPr id="22" name="Google Shape;22;p90"/>
          <p:cNvPicPr preferRelativeResize="0"/>
          <p:nvPr/>
        </p:nvPicPr>
        <p:blipFill rotWithShape="1">
          <a:blip r:embed="rId1">
            <a:alphaModFix/>
          </a:blip>
          <a:srcRect b="0" l="0" r="0" t="0"/>
          <a:stretch/>
        </p:blipFill>
        <p:spPr>
          <a:xfrm rot="5400000">
            <a:off x="4987623" y="3550281"/>
            <a:ext cx="385984" cy="6282060"/>
          </a:xfrm>
          <a:prstGeom prst="rect">
            <a:avLst/>
          </a:prstGeom>
          <a:noFill/>
          <a:ln>
            <a:noFill/>
          </a:ln>
        </p:spPr>
      </p:pic>
      <p:pic>
        <p:nvPicPr>
          <p:cNvPr id="23" name="Google Shape;23;p90"/>
          <p:cNvPicPr preferRelativeResize="0"/>
          <p:nvPr/>
        </p:nvPicPr>
        <p:blipFill rotWithShape="1">
          <a:blip r:embed="rId2">
            <a:alphaModFix/>
          </a:blip>
          <a:srcRect b="0" l="0" r="0" t="0"/>
          <a:stretch/>
        </p:blipFill>
        <p:spPr>
          <a:xfrm rot="5400000">
            <a:off x="5093663" y="3283949"/>
            <a:ext cx="173904" cy="628205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37.png"/><Relationship Id="rId5"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komodoplatform.com/en/academy/sha-512/#blockchain-projects-that-use-the-sha-512-algorithm" TargetMode="External"/><Relationship Id="rId4" Type="http://schemas.openxmlformats.org/officeDocument/2006/relationships/hyperlink" Target="https://komodoplatform.com/en/academy/sha-512/#blockchain-projects-that-use-the-sha-512-algorithm" TargetMode="External"/><Relationship Id="rId5" Type="http://schemas.openxmlformats.org/officeDocument/2006/relationships/hyperlink" Target="https://komodoplatform.com/en/academy/sha-512/#bitshares-bts-" TargetMode="External"/><Relationship Id="rId6" Type="http://schemas.openxmlformats.org/officeDocument/2006/relationships/hyperlink" Target="https://komodoplatform.com/en/academy/sha-512/#lbry-credits-lbc-" TargetMode="External"/><Relationship Id="rId7" Type="http://schemas.openxmlformats.org/officeDocument/2006/relationships/hyperlink" Target="https://komodoplatform.com/en/academy/sha-512/#kcash-kcas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support.optizmo.com/hc/en-us/articles/360043819933-What-is-the-SHA-512-hash-algorith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8.png"/><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56.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57.png"/><Relationship Id="rId4" Type="http://schemas.openxmlformats.org/officeDocument/2006/relationships/image" Target="../media/image5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5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hyperlink" Target="https://en.wikipedia.org/wiki/Kerberos_(protocol)#cite_note-10" TargetMode="External"/><Relationship Id="rId4" Type="http://schemas.openxmlformats.org/officeDocument/2006/relationships/hyperlink" Target="https://en.wikipedia.org/wiki/Kerberos_(protocol)#cite_note-11"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hyperlink" Target="http://web.mit.edu/Kerberos/krb5-1.5/krb5-1.5.4/doc/krb5-admin/Clock-Skew.html" TargetMode="External"/><Relationship Id="rId4" Type="http://schemas.openxmlformats.org/officeDocument/2006/relationships/hyperlink" Target="https://en.wikipedia.org/wiki/Key_distribution_center"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hyperlink" Target="https://www.varonis.com/blog/kerberos-how-to-stop-golden-tickets/?hsLang=en" TargetMode="External"/><Relationship Id="rId4" Type="http://schemas.openxmlformats.org/officeDocument/2006/relationships/hyperlink" Target="https://www.varonis.com/blog/kerberos-attack-silver-ticket/?hsLang=en"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1002094" y="1628800"/>
            <a:ext cx="7772400" cy="147002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C00000"/>
              </a:buClr>
              <a:buSzPts val="5400"/>
              <a:buFont typeface="Marcellus"/>
              <a:buNone/>
            </a:pPr>
            <a:r>
              <a:rPr lang="en-US" sz="5400">
                <a:solidFill>
                  <a:srgbClr val="C00000"/>
                </a:solidFill>
                <a:latin typeface="Marcellus"/>
                <a:ea typeface="Marcellus"/>
                <a:cs typeface="Marcellus"/>
                <a:sym typeface="Marcellus"/>
              </a:rPr>
              <a:t>Secure Hash Algorithm</a:t>
            </a:r>
            <a:endParaRPr sz="5400">
              <a:solidFill>
                <a:srgbClr val="C00000"/>
              </a:solidFill>
              <a:latin typeface="Marcellus"/>
              <a:ea typeface="Marcellus"/>
              <a:cs typeface="Marcellus"/>
              <a:sym typeface="Marcellus"/>
            </a:endParaRPr>
          </a:p>
        </p:txBody>
      </p:sp>
      <p:sp>
        <p:nvSpPr>
          <p:cNvPr id="107" name="Google Shape;107;p1"/>
          <p:cNvSpPr txBox="1"/>
          <p:nvPr>
            <p:ph idx="1" type="subTitle"/>
          </p:nvPr>
        </p:nvSpPr>
        <p:spPr>
          <a:xfrm>
            <a:off x="1115616" y="3676315"/>
            <a:ext cx="7734334" cy="1752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62626"/>
              </a:buClr>
              <a:buSzPts val="2000"/>
              <a:buNone/>
            </a:pPr>
            <a:r>
              <a:rPr lang="en-US" sz="2000">
                <a:solidFill>
                  <a:srgbClr val="262626"/>
                </a:solidFill>
                <a:latin typeface="Marcellus"/>
                <a:ea typeface="Marcellus"/>
                <a:cs typeface="Marcellus"/>
                <a:sym typeface="Marcellus"/>
              </a:rPr>
              <a:t>Ms. Swati Mali</a:t>
            </a:r>
            <a:endParaRPr/>
          </a:p>
          <a:p>
            <a:pPr indent="0" lvl="0" marL="0" rtl="0" algn="ctr">
              <a:lnSpc>
                <a:spcPct val="90000"/>
              </a:lnSpc>
              <a:spcBef>
                <a:spcPts val="1000"/>
              </a:spcBef>
              <a:spcAft>
                <a:spcPts val="0"/>
              </a:spcAft>
              <a:buClr>
                <a:schemeClr val="dk1"/>
              </a:buClr>
              <a:buSzPts val="2000"/>
              <a:buNone/>
            </a:pPr>
            <a:r>
              <a:rPr lang="en-US" sz="2000"/>
              <a:t>swatimali@gmail.com</a:t>
            </a:r>
            <a:endParaRPr sz="2000"/>
          </a:p>
          <a:p>
            <a:pPr indent="0" lvl="0" marL="0" rtl="0" algn="ctr">
              <a:lnSpc>
                <a:spcPct val="90000"/>
              </a:lnSpc>
              <a:spcBef>
                <a:spcPts val="1000"/>
              </a:spcBef>
              <a:spcAft>
                <a:spcPts val="0"/>
              </a:spcAft>
              <a:buClr>
                <a:srgbClr val="262626"/>
              </a:buClr>
              <a:buSzPts val="2000"/>
              <a:buNone/>
            </a:pPr>
            <a:r>
              <a:rPr lang="en-US" sz="2000">
                <a:solidFill>
                  <a:srgbClr val="262626"/>
                </a:solidFill>
                <a:latin typeface="Marcellus"/>
                <a:ea typeface="Marcellus"/>
                <a:cs typeface="Marcellus"/>
                <a:sym typeface="Marcellus"/>
              </a:rPr>
              <a:t>Assistant Professor</a:t>
            </a:r>
            <a:endParaRPr/>
          </a:p>
          <a:p>
            <a:pPr indent="0" lvl="0" marL="0" rtl="0" algn="ctr">
              <a:lnSpc>
                <a:spcPct val="90000"/>
              </a:lnSpc>
              <a:spcBef>
                <a:spcPts val="1000"/>
              </a:spcBef>
              <a:spcAft>
                <a:spcPts val="0"/>
              </a:spcAft>
              <a:buClr>
                <a:srgbClr val="262626"/>
              </a:buClr>
              <a:buSzPts val="2000"/>
              <a:buNone/>
            </a:pPr>
            <a:r>
              <a:rPr lang="en-US" sz="2000">
                <a:solidFill>
                  <a:srgbClr val="262626"/>
                </a:solidFill>
                <a:latin typeface="Marcellus"/>
                <a:ea typeface="Marcellus"/>
                <a:cs typeface="Marcellus"/>
                <a:sym typeface="Marcellus"/>
              </a:rPr>
              <a:t>Department of Computer Engineering </a:t>
            </a:r>
            <a:endParaRPr/>
          </a:p>
          <a:p>
            <a:pPr indent="0" lvl="0" marL="0" rtl="0" algn="ctr">
              <a:lnSpc>
                <a:spcPct val="90000"/>
              </a:lnSpc>
              <a:spcBef>
                <a:spcPts val="1000"/>
              </a:spcBef>
              <a:spcAft>
                <a:spcPts val="0"/>
              </a:spcAft>
              <a:buClr>
                <a:srgbClr val="262626"/>
              </a:buClr>
              <a:buSzPts val="2000"/>
              <a:buNone/>
            </a:pPr>
            <a:r>
              <a:rPr lang="en-US" sz="2000">
                <a:solidFill>
                  <a:srgbClr val="262626"/>
                </a:solidFill>
                <a:latin typeface="Marcellus"/>
                <a:ea typeface="Marcellus"/>
                <a:cs typeface="Marcellus"/>
                <a:sym typeface="Marcellus"/>
              </a:rPr>
              <a:t>K. J. Somaiya College of Engineering</a:t>
            </a:r>
            <a:endParaRPr/>
          </a:p>
          <a:p>
            <a:pPr indent="0" lvl="0" marL="0" rtl="0" algn="ctr">
              <a:lnSpc>
                <a:spcPct val="90000"/>
              </a:lnSpc>
              <a:spcBef>
                <a:spcPts val="1000"/>
              </a:spcBef>
              <a:spcAft>
                <a:spcPts val="0"/>
              </a:spcAft>
              <a:buClr>
                <a:srgbClr val="262626"/>
              </a:buClr>
              <a:buSzPts val="2000"/>
              <a:buNone/>
            </a:pPr>
            <a:r>
              <a:rPr lang="en-US" sz="2000">
                <a:solidFill>
                  <a:srgbClr val="262626"/>
                </a:solidFill>
                <a:latin typeface="Marcellus"/>
                <a:ea typeface="Marcellus"/>
                <a:cs typeface="Marcellus"/>
                <a:sym typeface="Marcellus"/>
              </a:rPr>
              <a:t>Somaiya Vidyavihar University</a:t>
            </a:r>
            <a:endParaRPr/>
          </a:p>
        </p:txBody>
      </p:sp>
      <p:pic>
        <p:nvPicPr>
          <p:cNvPr id="108" name="Google Shape;108;p1"/>
          <p:cNvPicPr preferRelativeResize="0"/>
          <p:nvPr/>
        </p:nvPicPr>
        <p:blipFill rotWithShape="1">
          <a:blip r:embed="rId3">
            <a:alphaModFix/>
          </a:blip>
          <a:srcRect b="0" l="0" r="0" t="0"/>
          <a:stretch/>
        </p:blipFill>
        <p:spPr>
          <a:xfrm>
            <a:off x="454" y="2220"/>
            <a:ext cx="425219" cy="6855781"/>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425673" y="0"/>
            <a:ext cx="157258" cy="5440680"/>
          </a:xfrm>
          <a:prstGeom prst="rect">
            <a:avLst/>
          </a:prstGeom>
          <a:noFill/>
          <a:ln>
            <a:noFill/>
          </a:ln>
        </p:spPr>
      </p:pic>
      <p:pic>
        <p:nvPicPr>
          <p:cNvPr descr="A picture containing drawing&#10;&#10;Description automatically generated" id="110" name="Google Shape;110;p1"/>
          <p:cNvPicPr preferRelativeResize="0"/>
          <p:nvPr/>
        </p:nvPicPr>
        <p:blipFill rotWithShape="1">
          <a:blip r:embed="rId5">
            <a:alphaModFix/>
          </a:blip>
          <a:srcRect b="0" l="0" r="0" t="0"/>
          <a:stretch/>
        </p:blipFill>
        <p:spPr>
          <a:xfrm>
            <a:off x="582930" y="2219"/>
            <a:ext cx="1991676" cy="6638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177" name="Google Shape;177;p1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178" name="Google Shape;178;p10"/>
          <p:cNvPicPr preferRelativeResize="0"/>
          <p:nvPr/>
        </p:nvPicPr>
        <p:blipFill rotWithShape="1">
          <a:blip r:embed="rId3">
            <a:alphaModFix/>
          </a:blip>
          <a:srcRect b="0" l="0" r="0" t="0"/>
          <a:stretch/>
        </p:blipFill>
        <p:spPr>
          <a:xfrm>
            <a:off x="681038" y="188640"/>
            <a:ext cx="8107738" cy="5904656"/>
          </a:xfrm>
          <a:prstGeom prst="rect">
            <a:avLst/>
          </a:prstGeom>
          <a:noFill/>
          <a:ln>
            <a:noFill/>
          </a:ln>
        </p:spPr>
      </p:pic>
      <p:sp>
        <p:nvSpPr>
          <p:cNvPr id="179" name="Google Shape;179;p1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185" name="Google Shape;185;p1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186" name="Google Shape;186;p11"/>
          <p:cNvPicPr preferRelativeResize="0"/>
          <p:nvPr/>
        </p:nvPicPr>
        <p:blipFill rotWithShape="1">
          <a:blip r:embed="rId3">
            <a:alphaModFix/>
          </a:blip>
          <a:srcRect b="0" l="0" r="0" t="0"/>
          <a:stretch/>
        </p:blipFill>
        <p:spPr>
          <a:xfrm>
            <a:off x="542925" y="457200"/>
            <a:ext cx="8058150" cy="5943600"/>
          </a:xfrm>
          <a:prstGeom prst="rect">
            <a:avLst/>
          </a:prstGeom>
          <a:noFill/>
          <a:ln>
            <a:noFill/>
          </a:ln>
        </p:spPr>
      </p:pic>
      <p:sp>
        <p:nvSpPr>
          <p:cNvPr id="187" name="Google Shape;187;p1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194" name="Google Shape;194;p12"/>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195" name="Google Shape;195;p12"/>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196" name="Google Shape;196;p12"/>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197" name="Google Shape;197;p12"/>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198" name="Google Shape;198;p12"/>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199" name="Google Shape;199;p12"/>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00" name="Google Shape;200;p12"/>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01" name="Google Shape;201;p12"/>
          <p:cNvSpPr txBox="1"/>
          <p:nvPr/>
        </p:nvSpPr>
        <p:spPr>
          <a:xfrm>
            <a:off x="1143000" y="0"/>
            <a:ext cx="3468688"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12.2.1</a:t>
            </a:r>
            <a:r>
              <a:rPr b="1" lang="en-US" sz="3200">
                <a:solidFill>
                  <a:schemeClr val="hlink"/>
                </a:solidFill>
                <a:latin typeface="Arial"/>
                <a:ea typeface="Arial"/>
                <a:cs typeface="Arial"/>
                <a:sym typeface="Arial"/>
              </a:rPr>
              <a:t>     </a:t>
            </a:r>
            <a:r>
              <a:rPr b="1" lang="en-US" sz="3200">
                <a:solidFill>
                  <a:schemeClr val="dk1"/>
                </a:solidFill>
                <a:latin typeface="Arial"/>
                <a:ea typeface="Arial"/>
                <a:cs typeface="Arial"/>
                <a:sym typeface="Arial"/>
              </a:rPr>
              <a:t>Continued</a:t>
            </a:r>
            <a:endParaRPr/>
          </a:p>
        </p:txBody>
      </p:sp>
      <p:sp>
        <p:nvSpPr>
          <p:cNvPr id="202" name="Google Shape;202;p12"/>
          <p:cNvSpPr/>
          <p:nvPr/>
        </p:nvSpPr>
        <p:spPr>
          <a:xfrm>
            <a:off x="152400" y="1676400"/>
            <a:ext cx="8839200" cy="822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a:ea typeface="Arial"/>
                <a:cs typeface="Arial"/>
                <a:sym typeface="Arial"/>
              </a:rPr>
              <a:t>What is the number of padding bits if the length of the original message is 2590 bits?</a:t>
            </a:r>
            <a:endParaRPr/>
          </a:p>
        </p:txBody>
      </p:sp>
      <p:sp>
        <p:nvSpPr>
          <p:cNvPr id="203" name="Google Shape;203;p12"/>
          <p:cNvSpPr txBox="1"/>
          <p:nvPr/>
        </p:nvSpPr>
        <p:spPr>
          <a:xfrm>
            <a:off x="228600" y="1143000"/>
            <a:ext cx="1944688" cy="457200"/>
          </a:xfrm>
          <a:prstGeom prst="rect">
            <a:avLst/>
          </a:prstGeom>
          <a:solidFill>
            <a:schemeClr val="folHlink"/>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Example 12.3</a:t>
            </a:r>
            <a:endParaRPr b="1" sz="2000">
              <a:solidFill>
                <a:schemeClr val="lt1"/>
              </a:solidFill>
              <a:latin typeface="Arial"/>
              <a:ea typeface="Arial"/>
              <a:cs typeface="Arial"/>
              <a:sym typeface="Arial"/>
            </a:endParaRPr>
          </a:p>
        </p:txBody>
      </p:sp>
      <p:sp>
        <p:nvSpPr>
          <p:cNvPr id="204" name="Google Shape;204;p12"/>
          <p:cNvSpPr/>
          <p:nvPr/>
        </p:nvSpPr>
        <p:spPr>
          <a:xfrm>
            <a:off x="152400" y="2743200"/>
            <a:ext cx="8839200" cy="822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hlink"/>
                </a:solidFill>
                <a:latin typeface="Arial"/>
                <a:ea typeface="Arial"/>
                <a:cs typeface="Arial"/>
                <a:sym typeface="Arial"/>
              </a:rPr>
              <a:t>Solution</a:t>
            </a:r>
            <a:endParaRPr/>
          </a:p>
          <a:p>
            <a:pPr indent="0" lvl="0" marL="0" marR="0" rtl="0" algn="just">
              <a:spcBef>
                <a:spcPts val="0"/>
              </a:spcBef>
              <a:spcAft>
                <a:spcPts val="0"/>
              </a:spcAft>
              <a:buNone/>
            </a:pPr>
            <a:r>
              <a:rPr b="1" lang="en-US" sz="2400">
                <a:solidFill>
                  <a:schemeClr val="dk1"/>
                </a:solidFill>
                <a:latin typeface="Arial"/>
                <a:ea typeface="Arial"/>
                <a:cs typeface="Arial"/>
                <a:sym typeface="Arial"/>
              </a:rPr>
              <a:t>We can calculate the number of padding bits as follows:</a:t>
            </a:r>
            <a:endParaRPr/>
          </a:p>
        </p:txBody>
      </p:sp>
      <p:pic>
        <p:nvPicPr>
          <p:cNvPr id="205" name="Google Shape;205;p12"/>
          <p:cNvPicPr preferRelativeResize="0"/>
          <p:nvPr/>
        </p:nvPicPr>
        <p:blipFill rotWithShape="1">
          <a:blip r:embed="rId3">
            <a:alphaModFix/>
          </a:blip>
          <a:srcRect b="0" l="0" r="0" t="0"/>
          <a:stretch/>
        </p:blipFill>
        <p:spPr>
          <a:xfrm>
            <a:off x="723900" y="3733800"/>
            <a:ext cx="7694613" cy="801688"/>
          </a:xfrm>
          <a:prstGeom prst="rect">
            <a:avLst/>
          </a:prstGeom>
          <a:noFill/>
          <a:ln>
            <a:noFill/>
          </a:ln>
        </p:spPr>
      </p:pic>
      <p:sp>
        <p:nvSpPr>
          <p:cNvPr id="206" name="Google Shape;206;p12"/>
          <p:cNvSpPr/>
          <p:nvPr/>
        </p:nvSpPr>
        <p:spPr>
          <a:xfrm>
            <a:off x="152400" y="5303838"/>
            <a:ext cx="8839200" cy="4572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a:ea typeface="Arial"/>
                <a:cs typeface="Arial"/>
                <a:sym typeface="Arial"/>
              </a:rPr>
              <a:t>The padding consists of one 1 followed by 353 0’s.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213" name="Google Shape;213;p13"/>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14" name="Google Shape;214;p13"/>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15" name="Google Shape;215;p13"/>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16" name="Google Shape;216;p13"/>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17" name="Google Shape;217;p13"/>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18" name="Google Shape;218;p13"/>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19" name="Google Shape;219;p13"/>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20" name="Google Shape;220;p13"/>
          <p:cNvSpPr txBox="1"/>
          <p:nvPr/>
        </p:nvSpPr>
        <p:spPr>
          <a:xfrm>
            <a:off x="1143000" y="0"/>
            <a:ext cx="3468688"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12.2.1</a:t>
            </a:r>
            <a:r>
              <a:rPr b="1" lang="en-US" sz="3200">
                <a:solidFill>
                  <a:schemeClr val="hlink"/>
                </a:solidFill>
                <a:latin typeface="Arial"/>
                <a:ea typeface="Arial"/>
                <a:cs typeface="Arial"/>
                <a:sym typeface="Arial"/>
              </a:rPr>
              <a:t>     </a:t>
            </a:r>
            <a:r>
              <a:rPr b="1" lang="en-US" sz="3200">
                <a:solidFill>
                  <a:schemeClr val="dk1"/>
                </a:solidFill>
                <a:latin typeface="Arial"/>
                <a:ea typeface="Arial"/>
                <a:cs typeface="Arial"/>
                <a:sym typeface="Arial"/>
              </a:rPr>
              <a:t>Continued</a:t>
            </a:r>
            <a:endParaRPr/>
          </a:p>
        </p:txBody>
      </p:sp>
      <p:sp>
        <p:nvSpPr>
          <p:cNvPr id="221" name="Google Shape;221;p13"/>
          <p:cNvSpPr/>
          <p:nvPr/>
        </p:nvSpPr>
        <p:spPr>
          <a:xfrm>
            <a:off x="152400" y="1676400"/>
            <a:ext cx="8839200" cy="822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a:ea typeface="Arial"/>
                <a:cs typeface="Arial"/>
                <a:sym typeface="Arial"/>
              </a:rPr>
              <a:t>Do we need padding if the length of the original message is already a multiple of 1024 bits?</a:t>
            </a:r>
            <a:endParaRPr/>
          </a:p>
        </p:txBody>
      </p:sp>
      <p:sp>
        <p:nvSpPr>
          <p:cNvPr id="222" name="Google Shape;222;p13"/>
          <p:cNvSpPr txBox="1"/>
          <p:nvPr/>
        </p:nvSpPr>
        <p:spPr>
          <a:xfrm>
            <a:off x="228600" y="1143000"/>
            <a:ext cx="1944688" cy="457200"/>
          </a:xfrm>
          <a:prstGeom prst="rect">
            <a:avLst/>
          </a:prstGeom>
          <a:solidFill>
            <a:schemeClr val="folHlink"/>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Example 12.4</a:t>
            </a:r>
            <a:endParaRPr b="1" sz="2000">
              <a:solidFill>
                <a:schemeClr val="lt1"/>
              </a:solidFill>
              <a:latin typeface="Arial"/>
              <a:ea typeface="Arial"/>
              <a:cs typeface="Arial"/>
              <a:sym typeface="Arial"/>
            </a:endParaRPr>
          </a:p>
        </p:txBody>
      </p:sp>
      <p:sp>
        <p:nvSpPr>
          <p:cNvPr id="223" name="Google Shape;223;p13"/>
          <p:cNvSpPr/>
          <p:nvPr/>
        </p:nvSpPr>
        <p:spPr>
          <a:xfrm>
            <a:off x="152400" y="3641725"/>
            <a:ext cx="8839200" cy="118745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hlink"/>
                </a:solidFill>
                <a:latin typeface="Arial"/>
                <a:ea typeface="Arial"/>
                <a:cs typeface="Arial"/>
                <a:sym typeface="Arial"/>
              </a:rPr>
              <a:t>Solution</a:t>
            </a:r>
            <a:endParaRPr/>
          </a:p>
          <a:p>
            <a:pPr indent="0" lvl="0" marL="0" marR="0" rtl="0" algn="just">
              <a:spcBef>
                <a:spcPts val="0"/>
              </a:spcBef>
              <a:spcAft>
                <a:spcPts val="0"/>
              </a:spcAft>
              <a:buNone/>
            </a:pPr>
            <a:r>
              <a:rPr b="1" lang="en-US" sz="2400">
                <a:solidFill>
                  <a:schemeClr val="dk1"/>
                </a:solidFill>
                <a:latin typeface="Arial"/>
                <a:ea typeface="Arial"/>
                <a:cs typeface="Arial"/>
                <a:sym typeface="Arial"/>
              </a:rPr>
              <a:t>Yes we do, because we need to add the length field. So padding is needed to make the new block a multiple of 1024 bits.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230" name="Google Shape;230;p14"/>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1" name="Google Shape;231;p14"/>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2" name="Google Shape;232;p14"/>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3" name="Google Shape;233;p14"/>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4" name="Google Shape;234;p14"/>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5" name="Google Shape;235;p14"/>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6" name="Google Shape;236;p14"/>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37" name="Google Shape;237;p14"/>
          <p:cNvSpPr txBox="1"/>
          <p:nvPr/>
        </p:nvSpPr>
        <p:spPr>
          <a:xfrm>
            <a:off x="1143000" y="0"/>
            <a:ext cx="3468688"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12.2.1</a:t>
            </a:r>
            <a:r>
              <a:rPr b="1" lang="en-US" sz="3200">
                <a:solidFill>
                  <a:schemeClr val="hlink"/>
                </a:solidFill>
                <a:latin typeface="Arial"/>
                <a:ea typeface="Arial"/>
                <a:cs typeface="Arial"/>
                <a:sym typeface="Arial"/>
              </a:rPr>
              <a:t>     </a:t>
            </a:r>
            <a:r>
              <a:rPr b="1" lang="en-US" sz="3200">
                <a:solidFill>
                  <a:schemeClr val="dk1"/>
                </a:solidFill>
                <a:latin typeface="Arial"/>
                <a:ea typeface="Arial"/>
                <a:cs typeface="Arial"/>
                <a:sym typeface="Arial"/>
              </a:rPr>
              <a:t>Continued</a:t>
            </a:r>
            <a:endParaRPr/>
          </a:p>
        </p:txBody>
      </p:sp>
      <p:sp>
        <p:nvSpPr>
          <p:cNvPr id="238" name="Google Shape;238;p14"/>
          <p:cNvSpPr/>
          <p:nvPr/>
        </p:nvSpPr>
        <p:spPr>
          <a:xfrm>
            <a:off x="152400" y="1676400"/>
            <a:ext cx="8839200" cy="82232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a:ea typeface="Arial"/>
                <a:cs typeface="Arial"/>
                <a:sym typeface="Arial"/>
              </a:rPr>
              <a:t>What is the minimum and maximum number of padding bits that can be added to a message?</a:t>
            </a:r>
            <a:endParaRPr/>
          </a:p>
        </p:txBody>
      </p:sp>
      <p:sp>
        <p:nvSpPr>
          <p:cNvPr id="239" name="Google Shape;239;p14"/>
          <p:cNvSpPr txBox="1"/>
          <p:nvPr/>
        </p:nvSpPr>
        <p:spPr>
          <a:xfrm>
            <a:off x="228600" y="1143000"/>
            <a:ext cx="1944688" cy="457200"/>
          </a:xfrm>
          <a:prstGeom prst="rect">
            <a:avLst/>
          </a:prstGeom>
          <a:solidFill>
            <a:schemeClr val="folHlink"/>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Example 12.5</a:t>
            </a:r>
            <a:endParaRPr b="1" sz="2000">
              <a:solidFill>
                <a:schemeClr val="lt1"/>
              </a:solidFill>
              <a:latin typeface="Arial"/>
              <a:ea typeface="Arial"/>
              <a:cs typeface="Arial"/>
              <a:sym typeface="Arial"/>
            </a:endParaRPr>
          </a:p>
        </p:txBody>
      </p:sp>
      <p:sp>
        <p:nvSpPr>
          <p:cNvPr id="240" name="Google Shape;240;p14"/>
          <p:cNvSpPr/>
          <p:nvPr/>
        </p:nvSpPr>
        <p:spPr>
          <a:xfrm>
            <a:off x="152400" y="2743200"/>
            <a:ext cx="8839200" cy="4572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hlink"/>
                </a:solidFill>
                <a:latin typeface="Arial"/>
                <a:ea typeface="Arial"/>
                <a:cs typeface="Arial"/>
                <a:sym typeface="Arial"/>
              </a:rPr>
              <a:t>Solution</a:t>
            </a:r>
            <a:endParaRPr b="1" sz="2400">
              <a:solidFill>
                <a:schemeClr val="dk1"/>
              </a:solidFill>
              <a:latin typeface="Arial"/>
              <a:ea typeface="Arial"/>
              <a:cs typeface="Arial"/>
              <a:sym typeface="Arial"/>
            </a:endParaRPr>
          </a:p>
        </p:txBody>
      </p:sp>
      <p:sp>
        <p:nvSpPr>
          <p:cNvPr id="241" name="Google Shape;241;p14"/>
          <p:cNvSpPr/>
          <p:nvPr/>
        </p:nvSpPr>
        <p:spPr>
          <a:xfrm>
            <a:off x="152400" y="3505200"/>
            <a:ext cx="8839200" cy="1917700"/>
          </a:xfrm>
          <a:prstGeom prst="rect">
            <a:avLst/>
          </a:prstGeom>
          <a:noFill/>
          <a:ln>
            <a:noFill/>
          </a:ln>
        </p:spPr>
        <p:txBody>
          <a:bodyPr anchorCtr="0" anchor="ctr" bIns="45700" lIns="91425" spcFirstLastPara="1" rIns="91425" wrap="square" tIns="45700">
            <a:spAutoFit/>
          </a:bodyPr>
          <a:lstStyle/>
          <a:p>
            <a:pPr indent="-457200" lvl="0" marL="457200" marR="0" rtl="0" algn="just">
              <a:spcBef>
                <a:spcPts val="0"/>
              </a:spcBef>
              <a:spcAft>
                <a:spcPts val="0"/>
              </a:spcAft>
              <a:buClr>
                <a:schemeClr val="dk1"/>
              </a:buClr>
              <a:buSzPts val="2400"/>
              <a:buFont typeface="Arial"/>
              <a:buAutoNum type="alphaLcPeriod"/>
            </a:pPr>
            <a:r>
              <a:rPr b="1" lang="en-US" sz="2400">
                <a:solidFill>
                  <a:schemeClr val="dk1"/>
                </a:solidFill>
                <a:latin typeface="Arial"/>
                <a:ea typeface="Arial"/>
                <a:cs typeface="Arial"/>
                <a:sym typeface="Arial"/>
              </a:rPr>
              <a:t>The minimum length of padding is 0 and it happens when </a:t>
            </a:r>
            <a:br>
              <a:rPr b="1" lang="en-US" sz="2400">
                <a:solidFill>
                  <a:schemeClr val="dk1"/>
                </a:solidFill>
                <a:latin typeface="Arial"/>
                <a:ea typeface="Arial"/>
                <a:cs typeface="Arial"/>
                <a:sym typeface="Arial"/>
              </a:rPr>
            </a:br>
            <a:r>
              <a:rPr b="1" lang="en-US" sz="2400">
                <a:solidFill>
                  <a:schemeClr val="dk1"/>
                </a:solidFill>
                <a:latin typeface="Arial"/>
                <a:ea typeface="Arial"/>
                <a:cs typeface="Arial"/>
                <a:sym typeface="Arial"/>
              </a:rPr>
              <a:t>(−M − 128) mod 1024 is 0. This means that |M| = −128 mod 1024 = 896 mod 1024 bits. In other words, the last block in the original message is 896 bits. We add a 128-bit length field to make the block complete.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248" name="Google Shape;248;p15"/>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49" name="Google Shape;249;p15"/>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50" name="Google Shape;250;p15"/>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51" name="Google Shape;251;p15"/>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52" name="Google Shape;252;p15"/>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53" name="Google Shape;253;p15"/>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54" name="Google Shape;254;p15"/>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255" name="Google Shape;255;p15"/>
          <p:cNvSpPr/>
          <p:nvPr/>
        </p:nvSpPr>
        <p:spPr>
          <a:xfrm>
            <a:off x="228600" y="1143000"/>
            <a:ext cx="8686800" cy="5191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folHlink"/>
                </a:solidFill>
                <a:latin typeface="Arial"/>
                <a:ea typeface="Arial"/>
                <a:cs typeface="Arial"/>
                <a:sym typeface="Arial"/>
              </a:rPr>
              <a:t>Words</a:t>
            </a:r>
            <a:endParaRPr b="1" sz="3200">
              <a:solidFill>
                <a:schemeClr val="dk1"/>
              </a:solidFill>
              <a:latin typeface="Arial"/>
              <a:ea typeface="Arial"/>
              <a:cs typeface="Arial"/>
              <a:sym typeface="Arial"/>
            </a:endParaRPr>
          </a:p>
        </p:txBody>
      </p:sp>
      <p:sp>
        <p:nvSpPr>
          <p:cNvPr id="256" name="Google Shape;256;p15"/>
          <p:cNvSpPr txBox="1"/>
          <p:nvPr/>
        </p:nvSpPr>
        <p:spPr>
          <a:xfrm>
            <a:off x="1776413" y="2209800"/>
            <a:ext cx="602932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folHlink"/>
                </a:solidFill>
                <a:latin typeface="Arial"/>
                <a:ea typeface="Arial"/>
                <a:cs typeface="Arial"/>
                <a:sym typeface="Arial"/>
              </a:rPr>
              <a:t>Figure 12.8  </a:t>
            </a:r>
            <a:r>
              <a:rPr b="1" lang="en-US" sz="2000">
                <a:solidFill>
                  <a:schemeClr val="dk1"/>
                </a:solidFill>
                <a:latin typeface="Arial"/>
                <a:ea typeface="Arial"/>
                <a:cs typeface="Arial"/>
                <a:sym typeface="Arial"/>
              </a:rPr>
              <a:t>A message block and the digest as words</a:t>
            </a:r>
            <a:endParaRPr/>
          </a:p>
        </p:txBody>
      </p:sp>
      <p:pic>
        <p:nvPicPr>
          <p:cNvPr id="257" name="Google Shape;257;p15"/>
          <p:cNvPicPr preferRelativeResize="0"/>
          <p:nvPr/>
        </p:nvPicPr>
        <p:blipFill rotWithShape="1">
          <a:blip r:embed="rId3">
            <a:alphaModFix/>
          </a:blip>
          <a:srcRect b="0" l="0" r="0" t="0"/>
          <a:stretch/>
        </p:blipFill>
        <p:spPr>
          <a:xfrm>
            <a:off x="503238" y="2946400"/>
            <a:ext cx="8335962" cy="208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Step 2: </a:t>
            </a:r>
            <a:r>
              <a:rPr b="1" lang="en-US"/>
              <a:t>Hash buffer initialization</a:t>
            </a:r>
            <a:endParaRPr/>
          </a:p>
        </p:txBody>
      </p:sp>
      <p:sp>
        <p:nvSpPr>
          <p:cNvPr id="263" name="Google Shape;263;p16"/>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processes each block of 1024 bits from the message using the result from the previous block. </a:t>
            </a:r>
            <a:endParaRPr/>
          </a:p>
          <a:p>
            <a:pPr indent="-285750" lvl="0" marL="285750" rtl="0" algn="l">
              <a:lnSpc>
                <a:spcPct val="90000"/>
              </a:lnSpc>
              <a:spcBef>
                <a:spcPts val="1000"/>
              </a:spcBef>
              <a:spcAft>
                <a:spcPts val="0"/>
              </a:spcAft>
              <a:buClr>
                <a:schemeClr val="dk1"/>
              </a:buClr>
              <a:buSzPts val="2800"/>
              <a:buFont typeface="Arial"/>
              <a:buChar char="•"/>
            </a:pPr>
            <a:r>
              <a:rPr lang="en-US"/>
              <a:t>What about the first block?</a:t>
            </a:r>
            <a:endParaRPr/>
          </a:p>
          <a:p>
            <a:pPr indent="-285750" lvl="1" marL="742950" rtl="0" algn="l">
              <a:lnSpc>
                <a:spcPct val="90000"/>
              </a:lnSpc>
              <a:spcBef>
                <a:spcPts val="500"/>
              </a:spcBef>
              <a:spcAft>
                <a:spcPts val="0"/>
              </a:spcAft>
              <a:buClr>
                <a:schemeClr val="dk1"/>
              </a:buClr>
              <a:buSzPts val="2400"/>
              <a:buChar char="o"/>
            </a:pPr>
            <a:r>
              <a:rPr lang="en-US"/>
              <a:t>Use a default value to be used for the first block in order to start off the process.  = IV</a:t>
            </a:r>
            <a:endParaRPr/>
          </a:p>
          <a:p>
            <a:pPr indent="-285750" lvl="0" marL="285750" rtl="0" algn="l">
              <a:lnSpc>
                <a:spcPct val="90000"/>
              </a:lnSpc>
              <a:spcBef>
                <a:spcPts val="1000"/>
              </a:spcBef>
              <a:spcAft>
                <a:spcPts val="0"/>
              </a:spcAft>
              <a:buClr>
                <a:schemeClr val="dk1"/>
              </a:buClr>
              <a:buSzPts val="2800"/>
              <a:buFont typeface="Arial"/>
              <a:buChar char="•"/>
            </a:pPr>
            <a:r>
              <a:rPr lang="en-US"/>
              <a:t>Store intermediate result that needs to be used in processing the next block in</a:t>
            </a:r>
            <a:r>
              <a:rPr i="1" lang="en-US"/>
              <a:t> hash buffer</a:t>
            </a:r>
            <a:endParaRPr/>
          </a:p>
          <a:p>
            <a:pPr indent="-285750" lvl="0" marL="285750" rtl="0" algn="l">
              <a:lnSpc>
                <a:spcPct val="90000"/>
              </a:lnSpc>
              <a:spcBef>
                <a:spcPts val="1000"/>
              </a:spcBef>
              <a:spcAft>
                <a:spcPts val="0"/>
              </a:spcAft>
              <a:buClr>
                <a:schemeClr val="dk1"/>
              </a:buClr>
              <a:buSzPts val="2800"/>
              <a:buFont typeface="Arial"/>
              <a:buChar char="•"/>
            </a:pPr>
            <a:r>
              <a:rPr lang="en-US"/>
              <a:t>Also holds the final hash digest of the entire processing phase of SHA-512 as the last of these ‘intermediate’ results.</a:t>
            </a:r>
            <a:endParaRPr/>
          </a:p>
        </p:txBody>
      </p:sp>
      <p:sp>
        <p:nvSpPr>
          <p:cNvPr id="264" name="Google Shape;264;p1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Initialization vector</a:t>
            </a:r>
            <a:endParaRPr/>
          </a:p>
        </p:txBody>
      </p:sp>
      <p:pic>
        <p:nvPicPr>
          <p:cNvPr id="270" name="Google Shape;270;p17"/>
          <p:cNvPicPr preferRelativeResize="0"/>
          <p:nvPr>
            <p:ph idx="1" type="body"/>
          </p:nvPr>
        </p:nvPicPr>
        <p:blipFill rotWithShape="1">
          <a:blip r:embed="rId3">
            <a:alphaModFix/>
          </a:blip>
          <a:srcRect b="0" l="0" r="0" t="0"/>
          <a:stretch/>
        </p:blipFill>
        <p:spPr>
          <a:xfrm>
            <a:off x="482558" y="1340768"/>
            <a:ext cx="4397955" cy="4525963"/>
          </a:xfrm>
          <a:prstGeom prst="rect">
            <a:avLst/>
          </a:prstGeom>
          <a:noFill/>
          <a:ln>
            <a:noFill/>
          </a:ln>
        </p:spPr>
      </p:pic>
      <p:sp>
        <p:nvSpPr>
          <p:cNvPr id="271" name="Google Shape;271;p17"/>
          <p:cNvSpPr/>
          <p:nvPr/>
        </p:nvSpPr>
        <p:spPr>
          <a:xfrm>
            <a:off x="5148064" y="2276872"/>
            <a:ext cx="3312368"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Fira Sans"/>
                <a:ea typeface="Fira Sans"/>
                <a:cs typeface="Fira Sans"/>
                <a:sym typeface="Fira Sans"/>
              </a:rPr>
              <a:t>IV is initialized with first 64 bits of the fractional parts of the square roots of the first 8 prime numbers (2,3,5,7,11,13,17,19).</a:t>
            </a:r>
            <a:endParaRPr/>
          </a:p>
        </p:txBody>
      </p:sp>
      <p:sp>
        <p:nvSpPr>
          <p:cNvPr id="272" name="Google Shape;272;p1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Step 3: </a:t>
            </a:r>
            <a:r>
              <a:rPr b="1" lang="en-US"/>
              <a:t>Message Processing</a:t>
            </a:r>
            <a:endParaRPr/>
          </a:p>
        </p:txBody>
      </p:sp>
      <p:sp>
        <p:nvSpPr>
          <p:cNvPr id="278" name="Google Shape;278;p18"/>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2800"/>
              <a:buFont typeface="Arial"/>
              <a:buChar char="•"/>
            </a:pPr>
            <a:r>
              <a:rPr lang="en-US"/>
              <a:t>Message processing is done upon the formatted input by taking one block of 1024 bits at a time. </a:t>
            </a:r>
            <a:endParaRPr/>
          </a:p>
          <a:p>
            <a:pPr indent="-285750" lvl="0" marL="285750" rtl="0" algn="l">
              <a:lnSpc>
                <a:spcPct val="90000"/>
              </a:lnSpc>
              <a:spcBef>
                <a:spcPts val="1000"/>
              </a:spcBef>
              <a:spcAft>
                <a:spcPts val="0"/>
              </a:spcAft>
              <a:buClr>
                <a:schemeClr val="dk1"/>
              </a:buClr>
              <a:buSzPts val="2800"/>
              <a:buFont typeface="Arial"/>
              <a:buChar char="•"/>
            </a:pPr>
            <a:r>
              <a:rPr lang="en-US"/>
              <a:t>The actual processing takes place by using two things: </a:t>
            </a:r>
            <a:endParaRPr/>
          </a:p>
          <a:p>
            <a:pPr indent="-285750" lvl="1" marL="742950" rtl="0" algn="l">
              <a:lnSpc>
                <a:spcPct val="90000"/>
              </a:lnSpc>
              <a:spcBef>
                <a:spcPts val="500"/>
              </a:spcBef>
              <a:spcAft>
                <a:spcPts val="0"/>
              </a:spcAft>
              <a:buClr>
                <a:schemeClr val="dk1"/>
              </a:buClr>
              <a:buSzPts val="2400"/>
              <a:buChar char="o"/>
            </a:pPr>
            <a:r>
              <a:rPr lang="en-US"/>
              <a:t>The 1024 bit block, and </a:t>
            </a:r>
            <a:endParaRPr/>
          </a:p>
          <a:p>
            <a:pPr indent="-285750" lvl="1" marL="742950" rtl="0" algn="l">
              <a:lnSpc>
                <a:spcPct val="90000"/>
              </a:lnSpc>
              <a:spcBef>
                <a:spcPts val="500"/>
              </a:spcBef>
              <a:spcAft>
                <a:spcPts val="0"/>
              </a:spcAft>
              <a:buClr>
                <a:schemeClr val="dk1"/>
              </a:buClr>
              <a:buSzPts val="2400"/>
              <a:buChar char="o"/>
            </a:pPr>
            <a:r>
              <a:rPr lang="en-US"/>
              <a:t>the result from the previous processing.</a:t>
            </a:r>
            <a:endParaRPr/>
          </a:p>
          <a:p>
            <a:pPr indent="-285750" lvl="0" marL="285750" rtl="0" algn="l">
              <a:lnSpc>
                <a:spcPct val="90000"/>
              </a:lnSpc>
              <a:spcBef>
                <a:spcPts val="1000"/>
              </a:spcBef>
              <a:spcAft>
                <a:spcPts val="0"/>
              </a:spcAft>
              <a:buClr>
                <a:schemeClr val="dk1"/>
              </a:buClr>
              <a:buSzPts val="2800"/>
              <a:buFont typeface="Arial"/>
              <a:buChar char="•"/>
            </a:pPr>
            <a:r>
              <a:rPr lang="en-US"/>
              <a:t>This part of the SHA-512 algorithm consists of several ‘Rounds’ and an addition operation.</a:t>
            </a:r>
            <a:endParaRPr/>
          </a:p>
          <a:p>
            <a:pPr indent="-285750" lvl="0" marL="285750" rtl="0" algn="l">
              <a:lnSpc>
                <a:spcPct val="90000"/>
              </a:lnSpc>
              <a:spcBef>
                <a:spcPts val="1000"/>
              </a:spcBef>
              <a:spcAft>
                <a:spcPts val="0"/>
              </a:spcAft>
              <a:buClr>
                <a:schemeClr val="dk1"/>
              </a:buClr>
              <a:buSzPts val="2800"/>
              <a:buFont typeface="Arial"/>
              <a:buChar char="•"/>
            </a:pPr>
            <a:r>
              <a:rPr lang="en-US"/>
              <a:t>So, the Message block (1024 bit) is expanded out into ‘Words’ using a ‘message sequencer’. </a:t>
            </a:r>
            <a:endParaRPr/>
          </a:p>
          <a:p>
            <a:pPr indent="-285750" lvl="0" marL="285750" rtl="0" algn="l">
              <a:lnSpc>
                <a:spcPct val="90000"/>
              </a:lnSpc>
              <a:spcBef>
                <a:spcPts val="1000"/>
              </a:spcBef>
              <a:spcAft>
                <a:spcPts val="0"/>
              </a:spcAft>
              <a:buClr>
                <a:schemeClr val="dk1"/>
              </a:buClr>
              <a:buSzPts val="2800"/>
              <a:buFont typeface="Arial"/>
              <a:buChar char="•"/>
            </a:pPr>
            <a:r>
              <a:rPr lang="en-US"/>
              <a:t>16 Words to be precise, each of them having a size of 64 bits.</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279" name="Google Shape;279;p1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285" name="Google Shape;285;p1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286" name="Google Shape;286;p19"/>
          <p:cNvPicPr preferRelativeResize="0"/>
          <p:nvPr/>
        </p:nvPicPr>
        <p:blipFill rotWithShape="1">
          <a:blip r:embed="rId3">
            <a:alphaModFix/>
          </a:blip>
          <a:srcRect b="0" l="0" r="0" t="0"/>
          <a:stretch/>
        </p:blipFill>
        <p:spPr>
          <a:xfrm>
            <a:off x="503238" y="2946400"/>
            <a:ext cx="8335962" cy="2082800"/>
          </a:xfrm>
          <a:prstGeom prst="rect">
            <a:avLst/>
          </a:prstGeom>
          <a:noFill/>
          <a:ln>
            <a:noFill/>
          </a:ln>
        </p:spPr>
      </p:pic>
      <p:sp>
        <p:nvSpPr>
          <p:cNvPr id="287" name="Google Shape;287;p1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Features of SHA-512</a:t>
            </a:r>
            <a:endParaRPr/>
          </a:p>
        </p:txBody>
      </p:sp>
      <p:sp>
        <p:nvSpPr>
          <p:cNvPr id="116" name="Google Shape;116;p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2800"/>
              <a:buFont typeface="Arial"/>
              <a:buChar char="•"/>
            </a:pPr>
            <a:r>
              <a:rPr b="1" lang="en-US"/>
              <a:t>a hashing algorithm used to convert text of any length into a fixed-size string</a:t>
            </a:r>
            <a:r>
              <a:rPr lang="en-US"/>
              <a:t>. </a:t>
            </a:r>
            <a:endParaRPr/>
          </a:p>
          <a:p>
            <a:pPr indent="-285750" lvl="0" marL="285750" rtl="0" algn="l">
              <a:lnSpc>
                <a:spcPct val="90000"/>
              </a:lnSpc>
              <a:spcBef>
                <a:spcPts val="1000"/>
              </a:spcBef>
              <a:spcAft>
                <a:spcPts val="0"/>
              </a:spcAft>
              <a:buClr>
                <a:schemeClr val="dk1"/>
              </a:buClr>
              <a:buSzPts val="2800"/>
              <a:buFont typeface="Arial"/>
              <a:buChar char="•"/>
            </a:pPr>
            <a:r>
              <a:rPr lang="en-US"/>
              <a:t>Each output produces a SHA-512 length of 512 bits (64 bytes). </a:t>
            </a:r>
            <a:endParaRPr/>
          </a:p>
          <a:p>
            <a:pPr indent="-285750" lvl="0" marL="285750" rtl="0" algn="l">
              <a:lnSpc>
                <a:spcPct val="90000"/>
              </a:lnSpc>
              <a:spcBef>
                <a:spcPts val="1000"/>
              </a:spcBef>
              <a:spcAft>
                <a:spcPts val="0"/>
              </a:spcAft>
              <a:buClr>
                <a:schemeClr val="dk1"/>
              </a:buClr>
              <a:buSzPts val="2800"/>
              <a:buFont typeface="Arial"/>
              <a:buChar char="•"/>
            </a:pPr>
            <a:r>
              <a:rPr lang="en-US"/>
              <a:t>This algorithm is commonly used for </a:t>
            </a:r>
            <a:endParaRPr/>
          </a:p>
          <a:p>
            <a:pPr indent="-285750" lvl="1" marL="742950" rtl="0" algn="l">
              <a:lnSpc>
                <a:spcPct val="90000"/>
              </a:lnSpc>
              <a:spcBef>
                <a:spcPts val="500"/>
              </a:spcBef>
              <a:spcAft>
                <a:spcPts val="0"/>
              </a:spcAft>
              <a:buClr>
                <a:schemeClr val="dk1"/>
              </a:buClr>
              <a:buSzPts val="2400"/>
              <a:buChar char="o"/>
            </a:pPr>
            <a:r>
              <a:rPr lang="en-US"/>
              <a:t>email addresses hashing, </a:t>
            </a:r>
            <a:endParaRPr/>
          </a:p>
          <a:p>
            <a:pPr indent="-285750" lvl="1" marL="742950" rtl="0" algn="l">
              <a:lnSpc>
                <a:spcPct val="90000"/>
              </a:lnSpc>
              <a:spcBef>
                <a:spcPts val="500"/>
              </a:spcBef>
              <a:spcAft>
                <a:spcPts val="0"/>
              </a:spcAft>
              <a:buClr>
                <a:schemeClr val="dk1"/>
              </a:buClr>
              <a:buSzPts val="2400"/>
              <a:buChar char="o"/>
            </a:pPr>
            <a:r>
              <a:rPr lang="en-US"/>
              <a:t>password hashing, </a:t>
            </a:r>
            <a:endParaRPr/>
          </a:p>
          <a:p>
            <a:pPr indent="-285750" lvl="1" marL="742950" rtl="0" algn="l">
              <a:lnSpc>
                <a:spcPct val="90000"/>
              </a:lnSpc>
              <a:spcBef>
                <a:spcPts val="500"/>
              </a:spcBef>
              <a:spcAft>
                <a:spcPts val="0"/>
              </a:spcAft>
              <a:buClr>
                <a:schemeClr val="dk1"/>
              </a:buClr>
              <a:buSzPts val="2400"/>
              <a:buChar char="o"/>
            </a:pPr>
            <a:r>
              <a:rPr lang="en-US"/>
              <a:t>and digital record verification.</a:t>
            </a:r>
            <a:endParaRPr/>
          </a:p>
          <a:p>
            <a:pPr indent="-285750" lvl="0" marL="285750" rtl="0" algn="l">
              <a:lnSpc>
                <a:spcPct val="90000"/>
              </a:lnSpc>
              <a:spcBef>
                <a:spcPts val="1000"/>
              </a:spcBef>
              <a:spcAft>
                <a:spcPts val="0"/>
              </a:spcAft>
              <a:buClr>
                <a:schemeClr val="dk1"/>
              </a:buClr>
              <a:buSzPts val="2800"/>
              <a:buFont typeface="Arial"/>
              <a:buChar char="•"/>
            </a:pPr>
            <a:r>
              <a:rPr lang="en-US"/>
              <a:t>With a message digest of 512 bits, SHA-512 expected to be resistant to all attacks, including collision attacks. </a:t>
            </a:r>
            <a:endParaRPr/>
          </a:p>
        </p:txBody>
      </p:sp>
      <p:sp>
        <p:nvSpPr>
          <p:cNvPr id="117" name="Google Shape;117;p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293" name="Google Shape;293;p2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descr="https://miro.medium.com/max/700/1*Ok__W7O6zD7SbQjdjBCtew.png" id="294" name="Google Shape;294;p20"/>
          <p:cNvPicPr preferRelativeResize="0"/>
          <p:nvPr/>
        </p:nvPicPr>
        <p:blipFill rotWithShape="1">
          <a:blip r:embed="rId3">
            <a:alphaModFix/>
          </a:blip>
          <a:srcRect b="0" l="0" r="0" t="0"/>
          <a:stretch/>
        </p:blipFill>
        <p:spPr>
          <a:xfrm>
            <a:off x="755576" y="260648"/>
            <a:ext cx="8358718" cy="5544616"/>
          </a:xfrm>
          <a:prstGeom prst="rect">
            <a:avLst/>
          </a:prstGeom>
          <a:noFill/>
          <a:ln>
            <a:noFill/>
          </a:ln>
        </p:spPr>
      </p:pic>
      <p:sp>
        <p:nvSpPr>
          <p:cNvPr id="295" name="Google Shape;295;p2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b="1" lang="en-US"/>
              <a:t>Message processing Rounds</a:t>
            </a:r>
            <a:endParaRPr/>
          </a:p>
        </p:txBody>
      </p:sp>
      <p:sp>
        <p:nvSpPr>
          <p:cNvPr id="301" name="Google Shape;301;p2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a:t>Each round takes 3 things: </a:t>
            </a:r>
            <a:endParaRPr/>
          </a:p>
          <a:p>
            <a:pPr indent="-285750" lvl="1" marL="742950" rtl="0" algn="l">
              <a:lnSpc>
                <a:spcPct val="90000"/>
              </a:lnSpc>
              <a:spcBef>
                <a:spcPts val="500"/>
              </a:spcBef>
              <a:spcAft>
                <a:spcPts val="0"/>
              </a:spcAft>
              <a:buClr>
                <a:schemeClr val="dk1"/>
              </a:buClr>
              <a:buSzPct val="100000"/>
              <a:buChar char="o"/>
            </a:pPr>
            <a:r>
              <a:rPr lang="en-US"/>
              <a:t>one Word, </a:t>
            </a:r>
            <a:endParaRPr/>
          </a:p>
          <a:p>
            <a:pPr indent="-285750" lvl="1" marL="742950" rtl="0" algn="l">
              <a:lnSpc>
                <a:spcPct val="90000"/>
              </a:lnSpc>
              <a:spcBef>
                <a:spcPts val="500"/>
              </a:spcBef>
              <a:spcAft>
                <a:spcPts val="0"/>
              </a:spcAft>
              <a:buClr>
                <a:schemeClr val="dk1"/>
              </a:buClr>
              <a:buSzPct val="100000"/>
              <a:buChar char="o"/>
            </a:pPr>
            <a:r>
              <a:rPr lang="en-US"/>
              <a:t>the output of the previous Round, </a:t>
            </a:r>
            <a:endParaRPr/>
          </a:p>
          <a:p>
            <a:pPr indent="-285750" lvl="1" marL="742950" rtl="0" algn="l">
              <a:lnSpc>
                <a:spcPct val="90000"/>
              </a:lnSpc>
              <a:spcBef>
                <a:spcPts val="500"/>
              </a:spcBef>
              <a:spcAft>
                <a:spcPts val="0"/>
              </a:spcAft>
              <a:buClr>
                <a:schemeClr val="dk1"/>
              </a:buClr>
              <a:buSzPct val="100000"/>
              <a:buChar char="o"/>
            </a:pPr>
            <a:r>
              <a:rPr lang="en-US"/>
              <a:t>and a SHA-512 constant. </a:t>
            </a:r>
            <a:endParaRPr/>
          </a:p>
          <a:p>
            <a:pPr indent="-285750" lvl="0" marL="285750" rtl="0" algn="l">
              <a:lnSpc>
                <a:spcPct val="90000"/>
              </a:lnSpc>
              <a:spcBef>
                <a:spcPts val="1000"/>
              </a:spcBef>
              <a:spcAft>
                <a:spcPts val="0"/>
              </a:spcAft>
              <a:buClr>
                <a:schemeClr val="dk1"/>
              </a:buClr>
              <a:buSzPct val="100000"/>
              <a:buFont typeface="Arial"/>
              <a:buChar char="•"/>
            </a:pPr>
            <a:r>
              <a:rPr lang="en-US"/>
              <a:t>The first Round doesn’t have a previous Round whose output it can use, so it uses the Initial Vector (IV)</a:t>
            </a:r>
            <a:endParaRPr/>
          </a:p>
          <a:p>
            <a:pPr indent="-285750" lvl="0" marL="285750" rtl="0" algn="l">
              <a:lnSpc>
                <a:spcPct val="90000"/>
              </a:lnSpc>
              <a:spcBef>
                <a:spcPts val="1000"/>
              </a:spcBef>
              <a:spcAft>
                <a:spcPts val="0"/>
              </a:spcAft>
              <a:buClr>
                <a:schemeClr val="dk1"/>
              </a:buClr>
              <a:buSzPct val="100000"/>
              <a:buFont typeface="Arial"/>
              <a:buChar char="•"/>
            </a:pPr>
            <a:r>
              <a:rPr lang="en-US"/>
              <a:t>SHA-512 constants are predetermined values, each of whom is used for each Round in the message processing phase. (First 64 bits from the fractional part of the cube roots of the first 80 prime numbers, one for each round)</a:t>
            </a:r>
            <a:endParaRPr/>
          </a:p>
          <a:p>
            <a:pPr indent="-285750" lvl="0" marL="285750" rtl="0" algn="l">
              <a:lnSpc>
                <a:spcPct val="90000"/>
              </a:lnSpc>
              <a:spcBef>
                <a:spcPts val="1000"/>
              </a:spcBef>
              <a:spcAft>
                <a:spcPts val="0"/>
              </a:spcAft>
              <a:buClr>
                <a:schemeClr val="dk1"/>
              </a:buClr>
              <a:buSzPct val="100000"/>
              <a:buFont typeface="Arial"/>
              <a:buChar char="•"/>
            </a:pPr>
            <a:r>
              <a:rPr lang="en-US"/>
              <a:t>Every round gives an output of 512 bits. </a:t>
            </a:r>
            <a:endParaRPr/>
          </a:p>
          <a:p>
            <a:pPr indent="-285750" lvl="0" marL="285750" rtl="0" algn="l">
              <a:lnSpc>
                <a:spcPct val="90000"/>
              </a:lnSpc>
              <a:spcBef>
                <a:spcPts val="1000"/>
              </a:spcBef>
              <a:spcAft>
                <a:spcPts val="0"/>
              </a:spcAft>
              <a:buClr>
                <a:schemeClr val="dk1"/>
              </a:buClr>
              <a:buSzPct val="100000"/>
              <a:buFont typeface="Arial"/>
              <a:buChar char="•"/>
            </a:pPr>
            <a:r>
              <a:rPr lang="en-US"/>
              <a:t>Total rounds = 80 Rounds. </a:t>
            </a:r>
            <a:endParaRPr/>
          </a:p>
          <a:p>
            <a:pPr indent="-285750" lvl="0" marL="285750" rtl="0" algn="l">
              <a:lnSpc>
                <a:spcPct val="90000"/>
              </a:lnSpc>
              <a:spcBef>
                <a:spcPts val="1000"/>
              </a:spcBef>
              <a:spcAft>
                <a:spcPts val="0"/>
              </a:spcAft>
              <a:buClr>
                <a:schemeClr val="dk1"/>
              </a:buClr>
              <a:buSzPct val="100000"/>
              <a:buFont typeface="Arial"/>
              <a:buChar char="•"/>
            </a:pPr>
            <a:r>
              <a:rPr lang="en-US"/>
              <a:t>After the 80th Round, its output is simply added to the result of the previous message processing phase to get the final result for this iteration of message processing.</a:t>
            </a:r>
            <a:endParaRPr/>
          </a:p>
        </p:txBody>
      </p:sp>
      <p:sp>
        <p:nvSpPr>
          <p:cNvPr id="302" name="Google Shape;302;p2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308" name="Google Shape;308;p2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309" name="Google Shape;309;p22"/>
          <p:cNvPicPr preferRelativeResize="0"/>
          <p:nvPr/>
        </p:nvPicPr>
        <p:blipFill rotWithShape="1">
          <a:blip r:embed="rId3">
            <a:alphaModFix/>
          </a:blip>
          <a:srcRect b="0" l="0" r="0" t="0"/>
          <a:stretch/>
        </p:blipFill>
        <p:spPr>
          <a:xfrm>
            <a:off x="755576" y="1224161"/>
            <a:ext cx="7861300" cy="4943475"/>
          </a:xfrm>
          <a:prstGeom prst="rect">
            <a:avLst/>
          </a:prstGeom>
          <a:noFill/>
          <a:ln>
            <a:noFill/>
          </a:ln>
        </p:spPr>
      </p:pic>
      <p:sp>
        <p:nvSpPr>
          <p:cNvPr id="310" name="Google Shape;310;p2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Word expansion for 80 rounds</a:t>
            </a:r>
            <a:endParaRPr/>
          </a:p>
        </p:txBody>
      </p:sp>
      <p:sp>
        <p:nvSpPr>
          <p:cNvPr id="316" name="Google Shape;316;p23"/>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317" name="Google Shape;317;p23"/>
          <p:cNvPicPr preferRelativeResize="0"/>
          <p:nvPr/>
        </p:nvPicPr>
        <p:blipFill rotWithShape="1">
          <a:blip r:embed="rId3">
            <a:alphaModFix/>
          </a:blip>
          <a:srcRect b="0" l="0" r="0" t="0"/>
          <a:stretch/>
        </p:blipFill>
        <p:spPr>
          <a:xfrm>
            <a:off x="618690" y="1916832"/>
            <a:ext cx="8491537" cy="3838575"/>
          </a:xfrm>
          <a:prstGeom prst="rect">
            <a:avLst/>
          </a:prstGeom>
          <a:noFill/>
          <a:ln>
            <a:noFill/>
          </a:ln>
        </p:spPr>
      </p:pic>
      <p:sp>
        <p:nvSpPr>
          <p:cNvPr id="318" name="Google Shape;318;p2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4"/>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325" name="Google Shape;325;p24"/>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26" name="Google Shape;326;p24"/>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27" name="Google Shape;327;p24"/>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28" name="Google Shape;328;p24"/>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29" name="Google Shape;329;p24"/>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30" name="Google Shape;330;p24"/>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31" name="Google Shape;331;p24"/>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32" name="Google Shape;332;p24"/>
          <p:cNvSpPr txBox="1"/>
          <p:nvPr/>
        </p:nvSpPr>
        <p:spPr>
          <a:xfrm>
            <a:off x="1143000" y="0"/>
            <a:ext cx="3468688"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12.2.1</a:t>
            </a:r>
            <a:r>
              <a:rPr b="1" lang="en-US" sz="3200">
                <a:solidFill>
                  <a:schemeClr val="hlink"/>
                </a:solidFill>
                <a:latin typeface="Arial"/>
                <a:ea typeface="Arial"/>
                <a:cs typeface="Arial"/>
                <a:sym typeface="Arial"/>
              </a:rPr>
              <a:t>     </a:t>
            </a:r>
            <a:r>
              <a:rPr b="1" lang="en-US" sz="3200">
                <a:solidFill>
                  <a:schemeClr val="dk1"/>
                </a:solidFill>
                <a:latin typeface="Arial"/>
                <a:ea typeface="Arial"/>
                <a:cs typeface="Arial"/>
                <a:sym typeface="Arial"/>
              </a:rPr>
              <a:t>Continued</a:t>
            </a:r>
            <a:endParaRPr/>
          </a:p>
        </p:txBody>
      </p:sp>
      <p:sp>
        <p:nvSpPr>
          <p:cNvPr id="333" name="Google Shape;333;p24"/>
          <p:cNvSpPr/>
          <p:nvPr/>
        </p:nvSpPr>
        <p:spPr>
          <a:xfrm>
            <a:off x="152400" y="1858963"/>
            <a:ext cx="8839200" cy="45720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dk1"/>
                </a:solidFill>
                <a:latin typeface="Arial"/>
                <a:ea typeface="Arial"/>
                <a:cs typeface="Arial"/>
                <a:sym typeface="Arial"/>
              </a:rPr>
              <a:t>Show how W60 is made.</a:t>
            </a:r>
            <a:endParaRPr/>
          </a:p>
        </p:txBody>
      </p:sp>
      <p:sp>
        <p:nvSpPr>
          <p:cNvPr id="334" name="Google Shape;334;p24"/>
          <p:cNvSpPr txBox="1"/>
          <p:nvPr/>
        </p:nvSpPr>
        <p:spPr>
          <a:xfrm>
            <a:off x="228600" y="1143000"/>
            <a:ext cx="2649538" cy="457200"/>
          </a:xfrm>
          <a:prstGeom prst="rect">
            <a:avLst/>
          </a:prstGeom>
          <a:solidFill>
            <a:schemeClr val="folHlink"/>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Arial"/>
                <a:ea typeface="Arial"/>
                <a:cs typeface="Arial"/>
                <a:sym typeface="Arial"/>
              </a:rPr>
              <a:t>Example 12.6</a:t>
            </a:r>
            <a:endParaRPr b="1" sz="2000">
              <a:solidFill>
                <a:schemeClr val="lt1"/>
              </a:solidFill>
              <a:latin typeface="Arial"/>
              <a:ea typeface="Arial"/>
              <a:cs typeface="Arial"/>
              <a:sym typeface="Arial"/>
            </a:endParaRPr>
          </a:p>
        </p:txBody>
      </p:sp>
      <p:sp>
        <p:nvSpPr>
          <p:cNvPr id="335" name="Google Shape;335;p24"/>
          <p:cNvSpPr/>
          <p:nvPr/>
        </p:nvSpPr>
        <p:spPr>
          <a:xfrm>
            <a:off x="152400" y="2819400"/>
            <a:ext cx="8839200" cy="1187450"/>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None/>
            </a:pPr>
            <a:r>
              <a:rPr b="1" lang="en-US" sz="2400">
                <a:solidFill>
                  <a:schemeClr val="hlink"/>
                </a:solidFill>
                <a:latin typeface="Arial"/>
                <a:ea typeface="Arial"/>
                <a:cs typeface="Arial"/>
                <a:sym typeface="Arial"/>
              </a:rPr>
              <a:t>Solution</a:t>
            </a:r>
            <a:endParaRPr/>
          </a:p>
          <a:p>
            <a:pPr indent="0" lvl="0" marL="0" marR="0" rtl="0" algn="just">
              <a:spcBef>
                <a:spcPts val="0"/>
              </a:spcBef>
              <a:spcAft>
                <a:spcPts val="0"/>
              </a:spcAft>
              <a:buNone/>
            </a:pPr>
            <a:r>
              <a:rPr b="1" lang="en-US" sz="2400">
                <a:solidFill>
                  <a:schemeClr val="dk1"/>
                </a:solidFill>
                <a:latin typeface="Arial"/>
                <a:ea typeface="Arial"/>
                <a:cs typeface="Arial"/>
                <a:sym typeface="Arial"/>
              </a:rPr>
              <a:t>Each word in the range W16 to W79 is made from four previously-made words. W60 is made as</a:t>
            </a:r>
            <a:endParaRPr/>
          </a:p>
        </p:txBody>
      </p:sp>
      <p:pic>
        <p:nvPicPr>
          <p:cNvPr id="336" name="Google Shape;336;p24"/>
          <p:cNvPicPr preferRelativeResize="0"/>
          <p:nvPr/>
        </p:nvPicPr>
        <p:blipFill rotWithShape="1">
          <a:blip r:embed="rId3">
            <a:alphaModFix/>
          </a:blip>
          <a:srcRect b="0" l="0" r="0" t="0"/>
          <a:stretch/>
        </p:blipFill>
        <p:spPr>
          <a:xfrm>
            <a:off x="112713" y="4495800"/>
            <a:ext cx="8574087" cy="676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342" name="Google Shape;342;p2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descr="https://miro.medium.com/max/700/1*ufCeCy0QsJ9pkzzJr_ERcA.png" id="343" name="Google Shape;343;p25"/>
          <p:cNvPicPr preferRelativeResize="0"/>
          <p:nvPr/>
        </p:nvPicPr>
        <p:blipFill rotWithShape="1">
          <a:blip r:embed="rId3">
            <a:alphaModFix/>
          </a:blip>
          <a:srcRect b="0" l="0" r="0" t="0"/>
          <a:stretch/>
        </p:blipFill>
        <p:spPr>
          <a:xfrm>
            <a:off x="930626" y="188640"/>
            <a:ext cx="6667500" cy="6324600"/>
          </a:xfrm>
          <a:prstGeom prst="rect">
            <a:avLst/>
          </a:prstGeom>
          <a:noFill/>
          <a:ln>
            <a:noFill/>
          </a:ln>
        </p:spPr>
      </p:pic>
      <p:sp>
        <p:nvSpPr>
          <p:cNvPr id="344" name="Google Shape;344;p2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6"/>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351" name="Google Shape;351;p26"/>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2" name="Google Shape;352;p26"/>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3" name="Google Shape;353;p26"/>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4" name="Google Shape;354;p26"/>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5" name="Google Shape;355;p26"/>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6" name="Google Shape;356;p26"/>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7" name="Google Shape;357;p26"/>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58" name="Google Shape;358;p26"/>
          <p:cNvSpPr/>
          <p:nvPr/>
        </p:nvSpPr>
        <p:spPr>
          <a:xfrm>
            <a:off x="228600" y="1143000"/>
            <a:ext cx="8686800" cy="5191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sz="3200">
              <a:solidFill>
                <a:schemeClr val="dk1"/>
              </a:solidFill>
              <a:latin typeface="Arial"/>
              <a:ea typeface="Arial"/>
              <a:cs typeface="Arial"/>
              <a:sym typeface="Arial"/>
            </a:endParaRPr>
          </a:p>
        </p:txBody>
      </p:sp>
      <p:sp>
        <p:nvSpPr>
          <p:cNvPr id="359" name="Google Shape;359;p26"/>
          <p:cNvSpPr txBox="1"/>
          <p:nvPr/>
        </p:nvSpPr>
        <p:spPr>
          <a:xfrm>
            <a:off x="1143000" y="0"/>
            <a:ext cx="5254625"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hlink"/>
                </a:solidFill>
                <a:latin typeface="Arial"/>
                <a:ea typeface="Arial"/>
                <a:cs typeface="Arial"/>
                <a:sym typeface="Arial"/>
              </a:rPr>
              <a:t>12.2.2  Compression Function</a:t>
            </a:r>
            <a:endParaRPr/>
          </a:p>
        </p:txBody>
      </p:sp>
      <p:sp>
        <p:nvSpPr>
          <p:cNvPr id="360" name="Google Shape;360;p26"/>
          <p:cNvSpPr txBox="1"/>
          <p:nvPr/>
        </p:nvSpPr>
        <p:spPr>
          <a:xfrm>
            <a:off x="1246188" y="762000"/>
            <a:ext cx="5589587"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folHlink"/>
                </a:solidFill>
                <a:latin typeface="Arial"/>
                <a:ea typeface="Arial"/>
                <a:cs typeface="Arial"/>
                <a:sym typeface="Arial"/>
              </a:rPr>
              <a:t>Figure 12.10  </a:t>
            </a:r>
            <a:r>
              <a:rPr b="1" lang="en-US" sz="2000">
                <a:solidFill>
                  <a:schemeClr val="dk1"/>
                </a:solidFill>
                <a:latin typeface="Arial"/>
                <a:ea typeface="Arial"/>
                <a:cs typeface="Arial"/>
                <a:sym typeface="Arial"/>
              </a:rPr>
              <a:t>Compression function in SHA-512</a:t>
            </a:r>
            <a:endParaRPr/>
          </a:p>
        </p:txBody>
      </p:sp>
      <p:pic>
        <p:nvPicPr>
          <p:cNvPr id="361" name="Google Shape;361;p26"/>
          <p:cNvPicPr preferRelativeResize="0"/>
          <p:nvPr/>
        </p:nvPicPr>
        <p:blipFill rotWithShape="1">
          <a:blip r:embed="rId3">
            <a:alphaModFix/>
          </a:blip>
          <a:srcRect b="0" l="0" r="0" t="0"/>
          <a:stretch/>
        </p:blipFill>
        <p:spPr>
          <a:xfrm>
            <a:off x="2141538" y="1417638"/>
            <a:ext cx="5173662" cy="53641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7"/>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368" name="Google Shape;368;p27"/>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69" name="Google Shape;369;p27"/>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70" name="Google Shape;370;p27"/>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71" name="Google Shape;371;p27"/>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72" name="Google Shape;372;p27"/>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73" name="Google Shape;373;p27"/>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74" name="Google Shape;374;p27"/>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75" name="Google Shape;375;p27"/>
          <p:cNvSpPr txBox="1"/>
          <p:nvPr/>
        </p:nvSpPr>
        <p:spPr>
          <a:xfrm>
            <a:off x="1143000" y="0"/>
            <a:ext cx="3163888"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12.2.2  Continued</a:t>
            </a:r>
            <a:endParaRPr/>
          </a:p>
        </p:txBody>
      </p:sp>
      <p:pic>
        <p:nvPicPr>
          <p:cNvPr id="376" name="Google Shape;376;p27"/>
          <p:cNvPicPr preferRelativeResize="0"/>
          <p:nvPr/>
        </p:nvPicPr>
        <p:blipFill rotWithShape="1">
          <a:blip r:embed="rId3">
            <a:alphaModFix/>
          </a:blip>
          <a:srcRect b="0" l="0" r="0" t="0"/>
          <a:stretch/>
        </p:blipFill>
        <p:spPr>
          <a:xfrm>
            <a:off x="1916113" y="1344613"/>
            <a:ext cx="5246687" cy="5284787"/>
          </a:xfrm>
          <a:prstGeom prst="rect">
            <a:avLst/>
          </a:prstGeom>
          <a:noFill/>
          <a:ln>
            <a:noFill/>
          </a:ln>
        </p:spPr>
      </p:pic>
      <p:sp>
        <p:nvSpPr>
          <p:cNvPr id="377" name="Google Shape;377;p27"/>
          <p:cNvSpPr txBox="1"/>
          <p:nvPr/>
        </p:nvSpPr>
        <p:spPr>
          <a:xfrm>
            <a:off x="1365250" y="609600"/>
            <a:ext cx="5788025"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folHlink"/>
                </a:solidFill>
                <a:latin typeface="Arial"/>
                <a:ea typeface="Arial"/>
                <a:cs typeface="Arial"/>
                <a:sym typeface="Arial"/>
              </a:rPr>
              <a:t>Figure 12.11  </a:t>
            </a:r>
            <a:r>
              <a:rPr b="1" lang="en-US" sz="2000">
                <a:solidFill>
                  <a:schemeClr val="dk1"/>
                </a:solidFill>
                <a:latin typeface="Arial"/>
                <a:ea typeface="Arial"/>
                <a:cs typeface="Arial"/>
                <a:sym typeface="Arial"/>
              </a:rPr>
              <a:t>Structure of each round in SHA-512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8"/>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12.</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384" name="Google Shape;384;p28"/>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85" name="Google Shape;385;p28"/>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86" name="Google Shape;386;p28"/>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87" name="Google Shape;387;p28"/>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88" name="Google Shape;388;p28"/>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89" name="Google Shape;389;p28"/>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90" name="Google Shape;390;p28"/>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391" name="Google Shape;391;p28"/>
          <p:cNvSpPr/>
          <p:nvPr/>
        </p:nvSpPr>
        <p:spPr>
          <a:xfrm>
            <a:off x="3048000" y="838200"/>
            <a:ext cx="3124200" cy="51911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Arial"/>
                <a:ea typeface="Arial"/>
                <a:cs typeface="Arial"/>
                <a:sym typeface="Arial"/>
              </a:rPr>
              <a:t>Majority Function</a:t>
            </a:r>
            <a:endParaRPr/>
          </a:p>
        </p:txBody>
      </p:sp>
      <p:sp>
        <p:nvSpPr>
          <p:cNvPr id="392" name="Google Shape;392;p28"/>
          <p:cNvSpPr txBox="1"/>
          <p:nvPr/>
        </p:nvSpPr>
        <p:spPr>
          <a:xfrm>
            <a:off x="1143000" y="0"/>
            <a:ext cx="3163888" cy="5794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12.2.2  Continued</a:t>
            </a:r>
            <a:endParaRPr/>
          </a:p>
        </p:txBody>
      </p:sp>
      <p:pic>
        <p:nvPicPr>
          <p:cNvPr id="393" name="Google Shape;393;p28"/>
          <p:cNvPicPr preferRelativeResize="0"/>
          <p:nvPr/>
        </p:nvPicPr>
        <p:blipFill rotWithShape="1">
          <a:blip r:embed="rId3">
            <a:alphaModFix/>
          </a:blip>
          <a:srcRect b="0" l="0" r="0" t="0"/>
          <a:stretch/>
        </p:blipFill>
        <p:spPr>
          <a:xfrm>
            <a:off x="1354138" y="1387475"/>
            <a:ext cx="6434137" cy="593725"/>
          </a:xfrm>
          <a:prstGeom prst="rect">
            <a:avLst/>
          </a:prstGeom>
          <a:noFill/>
          <a:ln cap="flat" cmpd="sng" w="38100">
            <a:solidFill>
              <a:schemeClr val="hlink"/>
            </a:solidFill>
            <a:prstDash val="solid"/>
            <a:miter lim="800000"/>
            <a:headEnd len="sm" w="sm" type="none"/>
            <a:tailEnd len="sm" w="sm" type="none"/>
          </a:ln>
        </p:spPr>
      </p:pic>
      <p:sp>
        <p:nvSpPr>
          <p:cNvPr id="394" name="Google Shape;394;p28"/>
          <p:cNvSpPr/>
          <p:nvPr/>
        </p:nvSpPr>
        <p:spPr>
          <a:xfrm>
            <a:off x="2971800" y="2528888"/>
            <a:ext cx="35814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Arial"/>
                <a:ea typeface="Arial"/>
                <a:cs typeface="Arial"/>
                <a:sym typeface="Arial"/>
              </a:rPr>
              <a:t>Conditional Function</a:t>
            </a:r>
            <a:endParaRPr/>
          </a:p>
        </p:txBody>
      </p:sp>
      <p:sp>
        <p:nvSpPr>
          <p:cNvPr id="395" name="Google Shape;395;p28"/>
          <p:cNvSpPr/>
          <p:nvPr/>
        </p:nvSpPr>
        <p:spPr>
          <a:xfrm>
            <a:off x="2895600" y="4510088"/>
            <a:ext cx="3429000" cy="5191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chemeClr val="dk1"/>
                </a:solidFill>
                <a:latin typeface="Arial"/>
                <a:ea typeface="Arial"/>
                <a:cs typeface="Arial"/>
                <a:sym typeface="Arial"/>
              </a:rPr>
              <a:t>Rotate Functions</a:t>
            </a:r>
            <a:endParaRPr/>
          </a:p>
        </p:txBody>
      </p:sp>
      <p:pic>
        <p:nvPicPr>
          <p:cNvPr id="396" name="Google Shape;396;p28"/>
          <p:cNvPicPr preferRelativeResize="0"/>
          <p:nvPr/>
        </p:nvPicPr>
        <p:blipFill rotWithShape="1">
          <a:blip r:embed="rId4">
            <a:alphaModFix/>
          </a:blip>
          <a:srcRect b="0" l="0" r="0" t="0"/>
          <a:stretch/>
        </p:blipFill>
        <p:spPr>
          <a:xfrm>
            <a:off x="2001838" y="3149600"/>
            <a:ext cx="5138737" cy="557213"/>
          </a:xfrm>
          <a:prstGeom prst="rect">
            <a:avLst/>
          </a:prstGeom>
          <a:noFill/>
          <a:ln cap="flat" cmpd="sng" w="38100">
            <a:solidFill>
              <a:schemeClr val="hlink"/>
            </a:solidFill>
            <a:prstDash val="solid"/>
            <a:miter lim="800000"/>
            <a:headEnd len="sm" w="sm" type="none"/>
            <a:tailEnd len="sm" w="sm" type="none"/>
          </a:ln>
        </p:spPr>
      </p:pic>
      <p:pic>
        <p:nvPicPr>
          <p:cNvPr id="397" name="Google Shape;397;p28"/>
          <p:cNvPicPr preferRelativeResize="0"/>
          <p:nvPr/>
        </p:nvPicPr>
        <p:blipFill rotWithShape="1">
          <a:blip r:embed="rId5">
            <a:alphaModFix/>
          </a:blip>
          <a:srcRect b="0" l="0" r="0" t="0"/>
          <a:stretch/>
        </p:blipFill>
        <p:spPr>
          <a:xfrm>
            <a:off x="885825" y="5195888"/>
            <a:ext cx="7370763" cy="1052512"/>
          </a:xfrm>
          <a:prstGeom prst="rect">
            <a:avLst/>
          </a:prstGeom>
          <a:noFill/>
          <a:ln cap="flat" cmpd="sng" w="38100">
            <a:solidFill>
              <a:schemeClr val="hlink"/>
            </a:solidFill>
            <a:prstDash val="solid"/>
            <a:miter lim="800000"/>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Step 4 : Output</a:t>
            </a:r>
            <a:endParaRPr/>
          </a:p>
        </p:txBody>
      </p:sp>
      <p:sp>
        <p:nvSpPr>
          <p:cNvPr id="403" name="Google Shape;403;p2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After every block of 1024 bits goes through the message processing phase, i.e. the last iteration of the phase, we get the final 512 bit Hash value of our original message. </a:t>
            </a:r>
            <a:endParaRPr/>
          </a:p>
          <a:p>
            <a:pPr indent="-285750" lvl="0" marL="285750" rtl="0" algn="l">
              <a:lnSpc>
                <a:spcPct val="90000"/>
              </a:lnSpc>
              <a:spcBef>
                <a:spcPts val="1000"/>
              </a:spcBef>
              <a:spcAft>
                <a:spcPts val="0"/>
              </a:spcAft>
              <a:buClr>
                <a:schemeClr val="dk1"/>
              </a:buClr>
              <a:buSzPts val="2800"/>
              <a:buFont typeface="Arial"/>
              <a:buChar char="•"/>
            </a:pPr>
            <a:r>
              <a:rPr lang="en-US"/>
              <a:t>So, the intermediate results are all used from each block for processing the next block. </a:t>
            </a:r>
            <a:endParaRPr/>
          </a:p>
          <a:p>
            <a:pPr indent="-285750" lvl="0" marL="285750" rtl="0" algn="l">
              <a:lnSpc>
                <a:spcPct val="90000"/>
              </a:lnSpc>
              <a:spcBef>
                <a:spcPts val="1000"/>
              </a:spcBef>
              <a:spcAft>
                <a:spcPts val="0"/>
              </a:spcAft>
              <a:buClr>
                <a:schemeClr val="dk1"/>
              </a:buClr>
              <a:buSzPts val="2800"/>
              <a:buFont typeface="Arial"/>
              <a:buChar char="•"/>
            </a:pPr>
            <a:r>
              <a:rPr lang="en-US"/>
              <a:t>when the final 1024 bit block has finished being processed, we have with us the final result of the SHA-512 algorithm for our original message.</a:t>
            </a:r>
            <a:endParaRPr/>
          </a:p>
          <a:p>
            <a:pPr indent="0" lvl="0" marL="0" rtl="0" algn="l">
              <a:lnSpc>
                <a:spcPct val="90000"/>
              </a:lnSpc>
              <a:spcBef>
                <a:spcPts val="1000"/>
              </a:spcBef>
              <a:spcAft>
                <a:spcPts val="0"/>
              </a:spcAft>
              <a:buClr>
                <a:schemeClr val="dk1"/>
              </a:buClr>
              <a:buSzPts val="2800"/>
              <a:buNone/>
            </a:pPr>
            <a:r>
              <a:t/>
            </a:r>
            <a:endParaRPr/>
          </a:p>
        </p:txBody>
      </p:sp>
      <p:sp>
        <p:nvSpPr>
          <p:cNvPr id="404" name="Google Shape;404;p2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SHA 512 working</a:t>
            </a:r>
            <a:endParaRPr/>
          </a:p>
        </p:txBody>
      </p:sp>
      <p:pic>
        <p:nvPicPr>
          <p:cNvPr id="123" name="Google Shape;123;p3"/>
          <p:cNvPicPr preferRelativeResize="0"/>
          <p:nvPr>
            <p:ph idx="1" type="body"/>
          </p:nvPr>
        </p:nvPicPr>
        <p:blipFill rotWithShape="1">
          <a:blip r:embed="rId3">
            <a:alphaModFix/>
          </a:blip>
          <a:srcRect b="0" l="0" r="0" t="0"/>
          <a:stretch/>
        </p:blipFill>
        <p:spPr>
          <a:xfrm>
            <a:off x="539551" y="764704"/>
            <a:ext cx="8598809" cy="5544616"/>
          </a:xfrm>
          <a:prstGeom prst="rect">
            <a:avLst/>
          </a:prstGeom>
          <a:noFill/>
          <a:ln>
            <a:noFill/>
          </a:ln>
        </p:spPr>
      </p:pic>
      <p:sp>
        <p:nvSpPr>
          <p:cNvPr id="124" name="Google Shape;124;p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u="sng">
                <a:solidFill>
                  <a:schemeClr val="hlink"/>
                </a:solidFill>
                <a:hlinkClick r:id="rId3"/>
              </a:rPr>
              <a:t>Blockchain Projects That Use The SHA 512</a:t>
            </a:r>
            <a:endParaRPr/>
          </a:p>
        </p:txBody>
      </p:sp>
      <p:sp>
        <p:nvSpPr>
          <p:cNvPr id="410" name="Google Shape;410;p3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u="sng">
                <a:solidFill>
                  <a:schemeClr val="hlink"/>
                </a:solidFill>
                <a:hlinkClick r:id="rId4"/>
              </a:rPr>
              <a:t>Algorithm</a:t>
            </a:r>
            <a:r>
              <a:rPr lang="en-US" u="sng">
                <a:solidFill>
                  <a:schemeClr val="hlink"/>
                </a:solidFill>
                <a:hlinkClick r:id="rId5"/>
              </a:rPr>
              <a:t>BitShares (BTS)</a:t>
            </a:r>
            <a:endParaRPr/>
          </a:p>
          <a:p>
            <a:pPr indent="-285750" lvl="0" marL="285750" rtl="0" algn="l">
              <a:lnSpc>
                <a:spcPct val="90000"/>
              </a:lnSpc>
              <a:spcBef>
                <a:spcPts val="1000"/>
              </a:spcBef>
              <a:spcAft>
                <a:spcPts val="0"/>
              </a:spcAft>
              <a:buClr>
                <a:schemeClr val="dk1"/>
              </a:buClr>
              <a:buSzPts val="2800"/>
              <a:buFont typeface="Arial"/>
              <a:buChar char="•"/>
            </a:pPr>
            <a:r>
              <a:rPr lang="en-US" u="sng">
                <a:solidFill>
                  <a:schemeClr val="hlink"/>
                </a:solidFill>
                <a:hlinkClick r:id="rId6"/>
              </a:rPr>
              <a:t>LBRY Credits (LBC)</a:t>
            </a:r>
            <a:endParaRPr/>
          </a:p>
          <a:p>
            <a:pPr indent="-285750" lvl="0" marL="285750" rtl="0" algn="l">
              <a:lnSpc>
                <a:spcPct val="90000"/>
              </a:lnSpc>
              <a:spcBef>
                <a:spcPts val="1000"/>
              </a:spcBef>
              <a:spcAft>
                <a:spcPts val="0"/>
              </a:spcAft>
              <a:buClr>
                <a:schemeClr val="dk1"/>
              </a:buClr>
              <a:buSzPts val="2800"/>
              <a:buFont typeface="Arial"/>
              <a:buChar char="•"/>
            </a:pPr>
            <a:r>
              <a:rPr lang="en-US" u="sng">
                <a:solidFill>
                  <a:schemeClr val="hlink"/>
                </a:solidFill>
                <a:hlinkClick r:id="rId7"/>
              </a:rPr>
              <a:t>Kcash (KCASH)</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411" name="Google Shape;411;p3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b="1" lang="en-US"/>
              <a:t>Non-Blockchain Applications For SHA-512</a:t>
            </a:r>
            <a:br>
              <a:rPr b="1" lang="en-US"/>
            </a:br>
            <a:endParaRPr/>
          </a:p>
        </p:txBody>
      </p:sp>
      <p:sp>
        <p:nvSpPr>
          <p:cNvPr id="417" name="Google Shape;417;p3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SHA-512 was used to authenticate archival video from the International Criminal Tribunal of the Rwandan genocide.</a:t>
            </a:r>
            <a:endParaRPr/>
          </a:p>
          <a:p>
            <a:pPr indent="-285750" lvl="0" marL="285750" rtl="0" algn="l">
              <a:lnSpc>
                <a:spcPct val="90000"/>
              </a:lnSpc>
              <a:spcBef>
                <a:spcPts val="1000"/>
              </a:spcBef>
              <a:spcAft>
                <a:spcPts val="0"/>
              </a:spcAft>
              <a:buClr>
                <a:schemeClr val="dk1"/>
              </a:buClr>
              <a:buSzPts val="2800"/>
              <a:buFont typeface="Arial"/>
              <a:buChar char="•"/>
            </a:pPr>
            <a:r>
              <a:rPr lang="en-US"/>
              <a:t> Unix and Linux vendors use both SHA-256 and SHA-512 for secure password hashing. </a:t>
            </a:r>
            <a:endParaRPr/>
          </a:p>
          <a:p>
            <a:pPr indent="-285750" lvl="0" marL="285750" rtl="0" algn="l">
              <a:lnSpc>
                <a:spcPct val="90000"/>
              </a:lnSpc>
              <a:spcBef>
                <a:spcPts val="1000"/>
              </a:spcBef>
              <a:spcAft>
                <a:spcPts val="0"/>
              </a:spcAft>
              <a:buClr>
                <a:schemeClr val="dk1"/>
              </a:buClr>
              <a:buSzPts val="2800"/>
              <a:buFont typeface="Arial"/>
              <a:buChar char="•"/>
            </a:pPr>
            <a:r>
              <a:rPr lang="en-US"/>
              <a:t>An email suppression list solution called OPTIZMO </a:t>
            </a:r>
            <a:r>
              <a:rPr lang="en-US" u="sng">
                <a:solidFill>
                  <a:schemeClr val="hlink"/>
                </a:solidFill>
                <a:hlinkClick r:id="rId3"/>
              </a:rPr>
              <a:t>provides the storage and distribution</a:t>
            </a:r>
            <a:r>
              <a:rPr lang="en-US"/>
              <a:t> of SHA-512 hashed email addresses for major clients such as Salesforce, LendingTree, Hotwire, and eharmony.</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418" name="Google Shape;418;p3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SHA 512</a:t>
            </a:r>
            <a:endParaRPr/>
          </a:p>
        </p:txBody>
      </p:sp>
      <p:sp>
        <p:nvSpPr>
          <p:cNvPr id="424" name="Google Shape;424;p3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There are no known attacks against SHA-512, not against </a:t>
            </a:r>
            <a:r>
              <a:rPr b="1" lang="en-US"/>
              <a:t>collision resistance</a:t>
            </a:r>
            <a:r>
              <a:rPr lang="en-US"/>
              <a:t> and certainly not against first or second preimage resistance</a:t>
            </a:r>
            <a:endParaRPr/>
          </a:p>
          <a:p>
            <a:pPr indent="-285750" lvl="0" marL="285750" rtl="0" algn="l">
              <a:lnSpc>
                <a:spcPct val="90000"/>
              </a:lnSpc>
              <a:spcBef>
                <a:spcPts val="1000"/>
              </a:spcBef>
              <a:spcAft>
                <a:spcPts val="0"/>
              </a:spcAft>
              <a:buClr>
                <a:schemeClr val="dk1"/>
              </a:buClr>
              <a:buSzPts val="2800"/>
              <a:buFont typeface="Arial"/>
              <a:buChar char="•"/>
            </a:pPr>
            <a:r>
              <a:rPr b="1" lang="en-US"/>
              <a:t>doesn't have any known vulnerabilities that make it insecure and it has not been “broken” unlike some other popular hashing algorithms</a:t>
            </a:r>
            <a:r>
              <a:rPr lang="en-US"/>
              <a:t>.</a:t>
            </a:r>
            <a:endParaRPr/>
          </a:p>
          <a:p>
            <a:pPr indent="-285750" lvl="0" marL="285750" rtl="0" algn="l">
              <a:lnSpc>
                <a:spcPct val="90000"/>
              </a:lnSpc>
              <a:spcBef>
                <a:spcPts val="1000"/>
              </a:spcBef>
              <a:spcAft>
                <a:spcPts val="0"/>
              </a:spcAft>
              <a:buClr>
                <a:schemeClr val="dk1"/>
              </a:buClr>
              <a:buSzPts val="2800"/>
              <a:buFont typeface="Arial"/>
              <a:buChar char="•"/>
            </a:pPr>
            <a:r>
              <a:rPr lang="en-US"/>
              <a:t>SHA-512 is faster than SHA-256.</a:t>
            </a:r>
            <a:endParaRPr/>
          </a:p>
          <a:p>
            <a:pPr indent="-285750" lvl="0" marL="285750" rtl="0" algn="l">
              <a:lnSpc>
                <a:spcPct val="90000"/>
              </a:lnSpc>
              <a:spcBef>
                <a:spcPts val="1000"/>
              </a:spcBef>
              <a:spcAft>
                <a:spcPts val="0"/>
              </a:spcAft>
              <a:buClr>
                <a:schemeClr val="dk1"/>
              </a:buClr>
              <a:buSzPts val="2800"/>
              <a:buFont typeface="Arial"/>
              <a:buChar char="•"/>
            </a:pPr>
            <a:r>
              <a:rPr lang="en-US"/>
              <a:t>Technically speaking </a:t>
            </a:r>
            <a:r>
              <a:rPr b="1" lang="en-US"/>
              <a:t>SHA512 password hashes are not cracked or decrypted</a:t>
            </a:r>
            <a:r>
              <a:rPr lang="en-US"/>
              <a:t> . </a:t>
            </a:r>
            <a:endParaRPr/>
          </a:p>
        </p:txBody>
      </p:sp>
      <p:sp>
        <p:nvSpPr>
          <p:cNvPr id="425" name="Google Shape;425;p3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HMAC- Hash based message authentication code</a:t>
            </a:r>
            <a:endParaRPr/>
          </a:p>
        </p:txBody>
      </p:sp>
      <p:sp>
        <p:nvSpPr>
          <p:cNvPr id="431" name="Google Shape;431;p33"/>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fontScale="85000" lnSpcReduction="10000"/>
          </a:bodyPr>
          <a:lstStyle/>
          <a:p>
            <a:pPr indent="-134620" lvl="0" marL="285750" rtl="0" algn="l">
              <a:lnSpc>
                <a:spcPct val="90000"/>
              </a:lnSpc>
              <a:spcBef>
                <a:spcPts val="0"/>
              </a:spcBef>
              <a:spcAft>
                <a:spcPts val="0"/>
              </a:spcAft>
              <a:buClr>
                <a:schemeClr val="dk1"/>
              </a:buClr>
              <a:buSzPct val="100000"/>
              <a:buFont typeface="Arial"/>
              <a:buNone/>
            </a:pPr>
            <a:r>
              <a:t/>
            </a:r>
            <a:endParaRPr/>
          </a:p>
          <a:p>
            <a:pPr indent="-285750" lvl="0" marL="285750" rtl="0" algn="l">
              <a:lnSpc>
                <a:spcPct val="90000"/>
              </a:lnSpc>
              <a:spcBef>
                <a:spcPts val="1000"/>
              </a:spcBef>
              <a:spcAft>
                <a:spcPts val="0"/>
              </a:spcAft>
              <a:buClr>
                <a:schemeClr val="dk1"/>
              </a:buClr>
              <a:buSzPct val="100000"/>
              <a:buFont typeface="Arial"/>
              <a:buChar char="•"/>
            </a:pPr>
            <a:r>
              <a:rPr lang="en-US"/>
              <a:t>Hash-based message authentication code(HMAC) is a mechanism for calculating a message authentication code involving a hash function in combination with a secret key.</a:t>
            </a:r>
            <a:endParaRPr/>
          </a:p>
          <a:p>
            <a:pPr indent="-285750" lvl="0" marL="285750" rtl="0" algn="l">
              <a:lnSpc>
                <a:spcPct val="90000"/>
              </a:lnSpc>
              <a:spcBef>
                <a:spcPts val="1000"/>
              </a:spcBef>
              <a:spcAft>
                <a:spcPts val="0"/>
              </a:spcAft>
              <a:buClr>
                <a:schemeClr val="dk1"/>
              </a:buClr>
              <a:buSzPct val="100000"/>
              <a:buFont typeface="Arial"/>
              <a:buChar char="•"/>
            </a:pPr>
            <a:r>
              <a:rPr lang="en-US"/>
              <a:t>This can be used to verify the integrity and authenticity of a message.</a:t>
            </a:r>
            <a:endParaRPr/>
          </a:p>
          <a:p>
            <a:pPr indent="-285750" lvl="0" marL="285750" rtl="0" algn="l">
              <a:lnSpc>
                <a:spcPct val="90000"/>
              </a:lnSpc>
              <a:spcBef>
                <a:spcPts val="1000"/>
              </a:spcBef>
              <a:spcAft>
                <a:spcPts val="0"/>
              </a:spcAft>
              <a:buClr>
                <a:schemeClr val="dk1"/>
              </a:buClr>
              <a:buSzPct val="100000"/>
              <a:buFont typeface="Arial"/>
              <a:buChar char="•"/>
            </a:pPr>
            <a:r>
              <a:rPr lang="en-US"/>
              <a:t>•HMACs are almost similar to digital signatures.</a:t>
            </a:r>
            <a:endParaRPr/>
          </a:p>
          <a:p>
            <a:pPr indent="-285750" lvl="1" marL="742950" rtl="0" algn="l">
              <a:lnSpc>
                <a:spcPct val="90000"/>
              </a:lnSpc>
              <a:spcBef>
                <a:spcPts val="500"/>
              </a:spcBef>
              <a:spcAft>
                <a:spcPts val="0"/>
              </a:spcAft>
              <a:buClr>
                <a:schemeClr val="dk1"/>
              </a:buClr>
              <a:buSzPct val="100000"/>
              <a:buChar char="o"/>
            </a:pPr>
            <a:r>
              <a:rPr lang="en-US"/>
              <a:t>They both enforce integrity and authenticity.</a:t>
            </a:r>
            <a:endParaRPr/>
          </a:p>
          <a:p>
            <a:pPr indent="-285750" lvl="1" marL="742950" rtl="0" algn="l">
              <a:lnSpc>
                <a:spcPct val="90000"/>
              </a:lnSpc>
              <a:spcBef>
                <a:spcPts val="500"/>
              </a:spcBef>
              <a:spcAft>
                <a:spcPts val="0"/>
              </a:spcAft>
              <a:buClr>
                <a:schemeClr val="dk1"/>
              </a:buClr>
              <a:buSzPct val="100000"/>
              <a:buChar char="o"/>
            </a:pPr>
            <a:r>
              <a:rPr lang="en-US"/>
              <a:t>They both use cryptography keys</a:t>
            </a:r>
            <a:endParaRPr/>
          </a:p>
          <a:p>
            <a:pPr indent="-285750" lvl="1" marL="742950" rtl="0" algn="l">
              <a:lnSpc>
                <a:spcPct val="90000"/>
              </a:lnSpc>
              <a:spcBef>
                <a:spcPts val="500"/>
              </a:spcBef>
              <a:spcAft>
                <a:spcPts val="0"/>
              </a:spcAft>
              <a:buClr>
                <a:schemeClr val="dk1"/>
              </a:buClr>
              <a:buSzPct val="100000"/>
              <a:buChar char="o"/>
            </a:pPr>
            <a:r>
              <a:rPr lang="en-US"/>
              <a:t>And they both employ hash functions.</a:t>
            </a:r>
            <a:endParaRPr/>
          </a:p>
          <a:p>
            <a:pPr indent="-285750" lvl="0" marL="285750" rtl="0" algn="l">
              <a:lnSpc>
                <a:spcPct val="90000"/>
              </a:lnSpc>
              <a:spcBef>
                <a:spcPts val="1000"/>
              </a:spcBef>
              <a:spcAft>
                <a:spcPts val="0"/>
              </a:spcAft>
              <a:buClr>
                <a:schemeClr val="dk1"/>
              </a:buClr>
              <a:buSzPct val="100000"/>
              <a:buFont typeface="Arial"/>
              <a:buChar char="•"/>
            </a:pPr>
            <a:r>
              <a:rPr lang="en-US"/>
              <a:t>•The main difference is that digital signatures use asymmetric keys, while HMACs use symmetric keys (no publickey)</a:t>
            </a:r>
            <a:endParaRPr/>
          </a:p>
        </p:txBody>
      </p:sp>
      <p:sp>
        <p:nvSpPr>
          <p:cNvPr id="432" name="Google Shape;432;p3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4"/>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438" name="Google Shape;438;p34"/>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439" name="Google Shape;439;p34"/>
          <p:cNvPicPr preferRelativeResize="0"/>
          <p:nvPr/>
        </p:nvPicPr>
        <p:blipFill rotWithShape="1">
          <a:blip r:embed="rId3">
            <a:alphaModFix/>
          </a:blip>
          <a:srcRect b="0" l="0" r="0" t="0"/>
          <a:stretch/>
        </p:blipFill>
        <p:spPr>
          <a:xfrm>
            <a:off x="704850" y="695325"/>
            <a:ext cx="7734300" cy="5467350"/>
          </a:xfrm>
          <a:prstGeom prst="rect">
            <a:avLst/>
          </a:prstGeom>
          <a:noFill/>
          <a:ln>
            <a:noFill/>
          </a:ln>
        </p:spPr>
      </p:pic>
      <p:sp>
        <p:nvSpPr>
          <p:cNvPr id="440" name="Google Shape;440;p3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446" name="Google Shape;446;p3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sp>
        <p:nvSpPr>
          <p:cNvPr id="447" name="Google Shape;447;p3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00000"/>
              </a:buClr>
              <a:buSzPts val="6000"/>
              <a:buFont typeface="Marcellus"/>
              <a:buNone/>
            </a:pPr>
            <a:r>
              <a:rPr lang="en-US">
                <a:solidFill>
                  <a:srgbClr val="C00000"/>
                </a:solidFill>
                <a:latin typeface="Marcellus"/>
                <a:ea typeface="Marcellus"/>
                <a:cs typeface="Marcellus"/>
                <a:sym typeface="Marcellus"/>
              </a:rPr>
              <a:t>Symmetric encryption for message authentication</a:t>
            </a:r>
            <a:endParaRPr>
              <a:solidFill>
                <a:srgbClr val="C00000"/>
              </a:solidFill>
              <a:latin typeface="Marcellus"/>
              <a:ea typeface="Marcellus"/>
              <a:cs typeface="Marcellus"/>
              <a:sym typeface="Marcellus"/>
            </a:endParaRPr>
          </a:p>
        </p:txBody>
      </p:sp>
      <p:sp>
        <p:nvSpPr>
          <p:cNvPr id="453" name="Google Shape;453;p3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C00000"/>
              </a:buClr>
              <a:buSzPts val="2400"/>
              <a:buFont typeface="Arial"/>
              <a:buChar char="•"/>
            </a:pPr>
            <a:r>
              <a:rPr lang="en-US">
                <a:solidFill>
                  <a:srgbClr val="C00000"/>
                </a:solidFill>
                <a:latin typeface="Marcellus"/>
                <a:ea typeface="Marcellus"/>
                <a:cs typeface="Marcellus"/>
                <a:sym typeface="Marcellus"/>
              </a:rPr>
              <a:t>Message Authentication Code</a:t>
            </a:r>
            <a:endParaRPr/>
          </a:p>
          <a:p>
            <a:pPr indent="-342900" lvl="0" marL="342900" rtl="0" algn="l">
              <a:lnSpc>
                <a:spcPct val="90000"/>
              </a:lnSpc>
              <a:spcBef>
                <a:spcPts val="1000"/>
              </a:spcBef>
              <a:spcAft>
                <a:spcPts val="0"/>
              </a:spcAft>
              <a:buClr>
                <a:srgbClr val="C00000"/>
              </a:buClr>
              <a:buSzPts val="2400"/>
              <a:buFont typeface="Arial"/>
              <a:buChar char="•"/>
            </a:pPr>
            <a:r>
              <a:rPr lang="en-US">
                <a:solidFill>
                  <a:srgbClr val="C00000"/>
                </a:solidFill>
                <a:latin typeface="Marcellus"/>
                <a:ea typeface="Marcellus"/>
                <a:cs typeface="Marcellus"/>
                <a:sym typeface="Marcellus"/>
              </a:rPr>
              <a:t>Data Authentication Algorithm</a:t>
            </a:r>
            <a:endParaRPr/>
          </a:p>
        </p:txBody>
      </p:sp>
      <p:sp>
        <p:nvSpPr>
          <p:cNvPr id="454" name="Google Shape;454;p3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Message Authentication</a:t>
            </a:r>
            <a:endParaRPr/>
          </a:p>
        </p:txBody>
      </p:sp>
      <p:sp>
        <p:nvSpPr>
          <p:cNvPr id="460" name="Google Shape;460;p37"/>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2800"/>
              <a:buFont typeface="Arial"/>
              <a:buChar char="•"/>
            </a:pPr>
            <a:r>
              <a:rPr lang="en-US"/>
              <a:t>A message, file, document, or other collection of data is said to be authentic when it is genuine and came from its alleged source.</a:t>
            </a:r>
            <a:endParaRPr/>
          </a:p>
          <a:p>
            <a:pPr indent="-285750" lvl="0" marL="285750" rtl="0" algn="l">
              <a:lnSpc>
                <a:spcPct val="90000"/>
              </a:lnSpc>
              <a:spcBef>
                <a:spcPts val="1000"/>
              </a:spcBef>
              <a:spcAft>
                <a:spcPts val="0"/>
              </a:spcAft>
              <a:buClr>
                <a:schemeClr val="dk1"/>
              </a:buClr>
              <a:buSzPts val="2800"/>
              <a:buFont typeface="Arial"/>
              <a:buChar char="•"/>
            </a:pPr>
            <a:r>
              <a:rPr lang="en-US"/>
              <a:t>Message authentication is a procedure that allows communicating parties to verify that received message is authentic.</a:t>
            </a:r>
            <a:endParaRPr/>
          </a:p>
          <a:p>
            <a:pPr indent="-285750" lvl="0" marL="285750" rtl="0" algn="l">
              <a:lnSpc>
                <a:spcPct val="90000"/>
              </a:lnSpc>
              <a:spcBef>
                <a:spcPts val="1000"/>
              </a:spcBef>
              <a:spcAft>
                <a:spcPts val="0"/>
              </a:spcAft>
              <a:buClr>
                <a:schemeClr val="dk1"/>
              </a:buClr>
              <a:buSzPts val="2800"/>
              <a:buFont typeface="Arial"/>
              <a:buChar char="•"/>
            </a:pPr>
            <a:r>
              <a:rPr lang="en-US"/>
              <a:t>The important aspects are:</a:t>
            </a:r>
            <a:endParaRPr/>
          </a:p>
          <a:p>
            <a:pPr indent="-285750" lvl="1" marL="742950" rtl="0" algn="l">
              <a:lnSpc>
                <a:spcPct val="90000"/>
              </a:lnSpc>
              <a:spcBef>
                <a:spcPts val="500"/>
              </a:spcBef>
              <a:spcAft>
                <a:spcPts val="0"/>
              </a:spcAft>
              <a:buClr>
                <a:schemeClr val="dk1"/>
              </a:buClr>
              <a:buSzPts val="2400"/>
              <a:buChar char="o"/>
            </a:pPr>
            <a:r>
              <a:rPr lang="en-US"/>
              <a:t>To verify that the contents of the message have not been altered</a:t>
            </a:r>
            <a:endParaRPr/>
          </a:p>
          <a:p>
            <a:pPr indent="-285750" lvl="1" marL="742950" rtl="0" algn="l">
              <a:lnSpc>
                <a:spcPct val="90000"/>
              </a:lnSpc>
              <a:spcBef>
                <a:spcPts val="500"/>
              </a:spcBef>
              <a:spcAft>
                <a:spcPts val="0"/>
              </a:spcAft>
              <a:buClr>
                <a:schemeClr val="dk1"/>
              </a:buClr>
              <a:buSzPts val="2400"/>
              <a:buChar char="o"/>
            </a:pPr>
            <a:r>
              <a:rPr lang="en-US"/>
              <a:t>The source is authentic.</a:t>
            </a:r>
            <a:endParaRPr/>
          </a:p>
          <a:p>
            <a:pPr indent="-285750" lvl="1" marL="742950" rtl="0" algn="l">
              <a:lnSpc>
                <a:spcPct val="90000"/>
              </a:lnSpc>
              <a:spcBef>
                <a:spcPts val="500"/>
              </a:spcBef>
              <a:spcAft>
                <a:spcPts val="0"/>
              </a:spcAft>
              <a:buClr>
                <a:schemeClr val="dk1"/>
              </a:buClr>
              <a:buSzPts val="2400"/>
              <a:buChar char="o"/>
            </a:pPr>
            <a:r>
              <a:rPr lang="en-US"/>
              <a:t>To verify a message’s timeliness and sequence relative to other messages flowing between two parties.</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461" name="Google Shape;461;p3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Techniques for message authentication</a:t>
            </a:r>
            <a:endParaRPr/>
          </a:p>
        </p:txBody>
      </p:sp>
      <p:sp>
        <p:nvSpPr>
          <p:cNvPr id="467" name="Google Shape;467;p38"/>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US"/>
              <a:t>Encryption</a:t>
            </a:r>
            <a:endParaRPr/>
          </a:p>
          <a:p>
            <a:pPr indent="-514350" lvl="0" marL="514350" rtl="0" algn="l">
              <a:lnSpc>
                <a:spcPct val="90000"/>
              </a:lnSpc>
              <a:spcBef>
                <a:spcPts val="1000"/>
              </a:spcBef>
              <a:spcAft>
                <a:spcPts val="0"/>
              </a:spcAft>
              <a:buClr>
                <a:schemeClr val="dk1"/>
              </a:buClr>
              <a:buSzPts val="2800"/>
              <a:buAutoNum type="arabicPeriod"/>
            </a:pPr>
            <a:r>
              <a:rPr lang="en-US"/>
              <a:t>MAC- Message authentication code- fixed length o/p</a:t>
            </a:r>
            <a:endParaRPr/>
          </a:p>
          <a:p>
            <a:pPr indent="-514350" lvl="0" marL="514350" rtl="0" algn="l">
              <a:lnSpc>
                <a:spcPct val="90000"/>
              </a:lnSpc>
              <a:spcBef>
                <a:spcPts val="1000"/>
              </a:spcBef>
              <a:spcAft>
                <a:spcPts val="0"/>
              </a:spcAft>
              <a:buClr>
                <a:schemeClr val="dk1"/>
              </a:buClr>
              <a:buSzPts val="2800"/>
              <a:buAutoNum type="arabicPeriod"/>
            </a:pPr>
            <a:r>
              <a:rPr lang="en-US"/>
              <a:t>Hash(M) – Hash function – Fixed length output</a:t>
            </a:r>
            <a:endParaRPr/>
          </a:p>
        </p:txBody>
      </p:sp>
      <p:sp>
        <p:nvSpPr>
          <p:cNvPr id="468" name="Google Shape;468;p3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1. Encryption</a:t>
            </a:r>
            <a:endParaRPr/>
          </a:p>
        </p:txBody>
      </p:sp>
      <p:sp>
        <p:nvSpPr>
          <p:cNvPr id="474" name="Google Shape;474;p3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Symmetric Encryption</a:t>
            </a:r>
            <a:endParaRPr/>
          </a:p>
          <a:p>
            <a:pPr indent="-285750" lvl="1" marL="742950" rtl="0" algn="l">
              <a:lnSpc>
                <a:spcPct val="90000"/>
              </a:lnSpc>
              <a:spcBef>
                <a:spcPts val="500"/>
              </a:spcBef>
              <a:spcAft>
                <a:spcPts val="0"/>
              </a:spcAft>
              <a:buClr>
                <a:schemeClr val="dk1"/>
              </a:buClr>
              <a:buSzPts val="2400"/>
              <a:buChar char="o"/>
            </a:pPr>
            <a:r>
              <a:rPr lang="en-US"/>
              <a:t>Shared key for encryption and decryption, both</a:t>
            </a:r>
            <a:endParaRPr/>
          </a:p>
          <a:p>
            <a:pPr indent="-285750" lvl="1" marL="742950" rtl="0" algn="l">
              <a:lnSpc>
                <a:spcPct val="90000"/>
              </a:lnSpc>
              <a:spcBef>
                <a:spcPts val="500"/>
              </a:spcBef>
              <a:spcAft>
                <a:spcPts val="0"/>
              </a:spcAft>
              <a:buClr>
                <a:schemeClr val="dk1"/>
              </a:buClr>
              <a:buSzPts val="2400"/>
              <a:buChar char="o"/>
            </a:pPr>
            <a:r>
              <a:rPr lang="en-US"/>
              <a:t>Assumes only sender and receiver have the key 🡺 thereby given Authentication(!)</a:t>
            </a:r>
            <a:endParaRPr/>
          </a:p>
        </p:txBody>
      </p:sp>
      <p:sp>
        <p:nvSpPr>
          <p:cNvPr id="475" name="Google Shape;475;p3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SHA-512 stages</a:t>
            </a:r>
            <a:endParaRPr/>
          </a:p>
        </p:txBody>
      </p:sp>
      <p:sp>
        <p:nvSpPr>
          <p:cNvPr id="130" name="Google Shape;130;p4"/>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Input formatting</a:t>
            </a:r>
            <a:endParaRPr/>
          </a:p>
          <a:p>
            <a:pPr indent="-285750" lvl="0" marL="285750" rtl="0" algn="l">
              <a:lnSpc>
                <a:spcPct val="90000"/>
              </a:lnSpc>
              <a:spcBef>
                <a:spcPts val="1000"/>
              </a:spcBef>
              <a:spcAft>
                <a:spcPts val="0"/>
              </a:spcAft>
              <a:buClr>
                <a:schemeClr val="dk1"/>
              </a:buClr>
              <a:buSzPts val="2800"/>
              <a:buFont typeface="Arial"/>
              <a:buChar char="•"/>
            </a:pPr>
            <a:r>
              <a:rPr lang="en-US"/>
              <a:t>Hash buffer initialization</a:t>
            </a:r>
            <a:endParaRPr/>
          </a:p>
          <a:p>
            <a:pPr indent="-285750" lvl="0" marL="285750" rtl="0" algn="l">
              <a:lnSpc>
                <a:spcPct val="90000"/>
              </a:lnSpc>
              <a:spcBef>
                <a:spcPts val="1000"/>
              </a:spcBef>
              <a:spcAft>
                <a:spcPts val="0"/>
              </a:spcAft>
              <a:buClr>
                <a:schemeClr val="dk1"/>
              </a:buClr>
              <a:buSzPts val="2800"/>
              <a:buFont typeface="Arial"/>
              <a:buChar char="•"/>
            </a:pPr>
            <a:r>
              <a:rPr lang="en-US"/>
              <a:t>Message Processing</a:t>
            </a:r>
            <a:endParaRPr/>
          </a:p>
          <a:p>
            <a:pPr indent="-285750" lvl="0" marL="285750" rtl="0" algn="l">
              <a:lnSpc>
                <a:spcPct val="90000"/>
              </a:lnSpc>
              <a:spcBef>
                <a:spcPts val="1000"/>
              </a:spcBef>
              <a:spcAft>
                <a:spcPts val="0"/>
              </a:spcAft>
              <a:buClr>
                <a:schemeClr val="dk1"/>
              </a:buClr>
              <a:buSzPts val="2800"/>
              <a:buFont typeface="Arial"/>
              <a:buChar char="•"/>
            </a:pPr>
            <a:r>
              <a:rPr lang="en-US"/>
              <a:t>Output</a:t>
            </a:r>
            <a:endParaRPr/>
          </a:p>
          <a:p>
            <a:pPr indent="0" lvl="0" marL="0" rtl="0" algn="l">
              <a:lnSpc>
                <a:spcPct val="90000"/>
              </a:lnSpc>
              <a:spcBef>
                <a:spcPts val="1000"/>
              </a:spcBef>
              <a:spcAft>
                <a:spcPts val="0"/>
              </a:spcAft>
              <a:buClr>
                <a:schemeClr val="dk1"/>
              </a:buClr>
              <a:buSzPts val="2800"/>
              <a:buNone/>
            </a:pPr>
            <a:r>
              <a:t/>
            </a:r>
            <a:endParaRPr/>
          </a:p>
        </p:txBody>
      </p:sp>
      <p:sp>
        <p:nvSpPr>
          <p:cNvPr id="131" name="Google Shape;131;p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481" name="Google Shape;481;p4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482" name="Google Shape;482;p40"/>
          <p:cNvPicPr preferRelativeResize="0"/>
          <p:nvPr/>
        </p:nvPicPr>
        <p:blipFill rotWithShape="1">
          <a:blip r:embed="rId3">
            <a:alphaModFix/>
          </a:blip>
          <a:srcRect b="0" l="0" r="0" t="0"/>
          <a:stretch/>
        </p:blipFill>
        <p:spPr>
          <a:xfrm>
            <a:off x="904875" y="404664"/>
            <a:ext cx="8296688" cy="5904656"/>
          </a:xfrm>
          <a:prstGeom prst="rect">
            <a:avLst/>
          </a:prstGeom>
          <a:noFill/>
          <a:ln>
            <a:noFill/>
          </a:ln>
        </p:spPr>
      </p:pic>
      <p:sp>
        <p:nvSpPr>
          <p:cNvPr id="483" name="Google Shape;483;p4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489" name="Google Shape;489;p4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490" name="Google Shape;490;p41"/>
          <p:cNvPicPr preferRelativeResize="0"/>
          <p:nvPr/>
        </p:nvPicPr>
        <p:blipFill rotWithShape="1">
          <a:blip r:embed="rId3">
            <a:alphaModFix/>
          </a:blip>
          <a:srcRect b="0" l="0" r="0" t="0"/>
          <a:stretch/>
        </p:blipFill>
        <p:spPr>
          <a:xfrm>
            <a:off x="467544" y="548680"/>
            <a:ext cx="8065879" cy="5471120"/>
          </a:xfrm>
          <a:prstGeom prst="rect">
            <a:avLst/>
          </a:prstGeom>
          <a:noFill/>
          <a:ln>
            <a:noFill/>
          </a:ln>
        </p:spPr>
      </p:pic>
      <p:sp>
        <p:nvSpPr>
          <p:cNvPr id="491" name="Google Shape;491;p4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4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497" name="Google Shape;497;p4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498" name="Google Shape;498;p42"/>
          <p:cNvPicPr preferRelativeResize="0"/>
          <p:nvPr/>
        </p:nvPicPr>
        <p:blipFill rotWithShape="1">
          <a:blip r:embed="rId3">
            <a:alphaModFix/>
          </a:blip>
          <a:srcRect b="0" l="0" r="0" t="0"/>
          <a:stretch/>
        </p:blipFill>
        <p:spPr>
          <a:xfrm>
            <a:off x="676275" y="332656"/>
            <a:ext cx="7791450" cy="5687144"/>
          </a:xfrm>
          <a:prstGeom prst="rect">
            <a:avLst/>
          </a:prstGeom>
          <a:noFill/>
          <a:ln>
            <a:noFill/>
          </a:ln>
        </p:spPr>
      </p:pic>
      <p:sp>
        <p:nvSpPr>
          <p:cNvPr id="499" name="Google Shape;499;p4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505" name="Google Shape;505;p43"/>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descr="MAC.svg" id="506" name="Google Shape;506;p43"/>
          <p:cNvPicPr preferRelativeResize="0"/>
          <p:nvPr/>
        </p:nvPicPr>
        <p:blipFill rotWithShape="1">
          <a:blip r:embed="rId3">
            <a:alphaModFix/>
          </a:blip>
          <a:srcRect b="0" l="0" r="0" t="0"/>
          <a:stretch/>
        </p:blipFill>
        <p:spPr>
          <a:xfrm>
            <a:off x="899592" y="548680"/>
            <a:ext cx="8064896" cy="5263877"/>
          </a:xfrm>
          <a:prstGeom prst="rect">
            <a:avLst/>
          </a:prstGeom>
          <a:noFill/>
          <a:ln>
            <a:noFill/>
          </a:ln>
        </p:spPr>
      </p:pic>
      <p:sp>
        <p:nvSpPr>
          <p:cNvPr id="507" name="Google Shape;507;p4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4"/>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513" name="Google Shape;513;p44"/>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514" name="Google Shape;514;p44"/>
          <p:cNvPicPr preferRelativeResize="0"/>
          <p:nvPr/>
        </p:nvPicPr>
        <p:blipFill rotWithShape="1">
          <a:blip r:embed="rId3">
            <a:alphaModFix/>
          </a:blip>
          <a:srcRect b="0" l="0" r="0" t="0"/>
          <a:stretch/>
        </p:blipFill>
        <p:spPr>
          <a:xfrm>
            <a:off x="842963" y="271133"/>
            <a:ext cx="7977509" cy="5929642"/>
          </a:xfrm>
          <a:prstGeom prst="rect">
            <a:avLst/>
          </a:prstGeom>
          <a:noFill/>
          <a:ln>
            <a:noFill/>
          </a:ln>
        </p:spPr>
      </p:pic>
      <p:sp>
        <p:nvSpPr>
          <p:cNvPr id="515" name="Google Shape;515;p4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521" name="Google Shape;521;p4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522" name="Google Shape;522;p45"/>
          <p:cNvPicPr preferRelativeResize="0"/>
          <p:nvPr/>
        </p:nvPicPr>
        <p:blipFill rotWithShape="1">
          <a:blip r:embed="rId3">
            <a:alphaModFix/>
          </a:blip>
          <a:srcRect b="0" l="0" r="0" t="0"/>
          <a:stretch/>
        </p:blipFill>
        <p:spPr>
          <a:xfrm>
            <a:off x="619125" y="332656"/>
            <a:ext cx="7905750" cy="5715000"/>
          </a:xfrm>
          <a:prstGeom prst="rect">
            <a:avLst/>
          </a:prstGeom>
          <a:noFill/>
          <a:ln>
            <a:noFill/>
          </a:ln>
        </p:spPr>
      </p:pic>
      <p:sp>
        <p:nvSpPr>
          <p:cNvPr id="523" name="Google Shape;523;p4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Message Authentication Code</a:t>
            </a:r>
            <a:endParaRPr/>
          </a:p>
        </p:txBody>
      </p:sp>
      <p:sp>
        <p:nvSpPr>
          <p:cNvPr id="529" name="Google Shape;529;p46"/>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To realize and construct MAC algorithms, two different cryptographic primitives are used.</a:t>
            </a:r>
            <a:endParaRPr/>
          </a:p>
          <a:p>
            <a:pPr indent="-285750" lvl="0" marL="285750" rtl="0" algn="l">
              <a:lnSpc>
                <a:spcPct val="90000"/>
              </a:lnSpc>
              <a:spcBef>
                <a:spcPts val="1000"/>
              </a:spcBef>
              <a:spcAft>
                <a:spcPts val="0"/>
              </a:spcAft>
              <a:buClr>
                <a:schemeClr val="dk1"/>
              </a:buClr>
              <a:buSzPts val="2800"/>
              <a:buFont typeface="Arial"/>
              <a:buChar char="•"/>
            </a:pPr>
            <a:r>
              <a:rPr lang="en-US"/>
              <a:t>MACs can be implemented using cryptographic hash functions or using symmetric block ciphers.</a:t>
            </a:r>
            <a:endParaRPr/>
          </a:p>
          <a:p>
            <a:pPr indent="-285750" lvl="0" marL="285750" rtl="0" algn="l">
              <a:lnSpc>
                <a:spcPct val="90000"/>
              </a:lnSpc>
              <a:spcBef>
                <a:spcPts val="1000"/>
              </a:spcBef>
              <a:spcAft>
                <a:spcPts val="0"/>
              </a:spcAft>
              <a:buClr>
                <a:schemeClr val="dk1"/>
              </a:buClr>
              <a:buSzPts val="2800"/>
              <a:buFont typeface="Arial"/>
              <a:buChar char="•"/>
            </a:pPr>
            <a:r>
              <a:rPr lang="en-US"/>
              <a:t>Cryptographic hash functions-HMAC</a:t>
            </a:r>
            <a:endParaRPr/>
          </a:p>
          <a:p>
            <a:pPr indent="-285750" lvl="0" marL="285750" rtl="0" algn="l">
              <a:lnSpc>
                <a:spcPct val="90000"/>
              </a:lnSpc>
              <a:spcBef>
                <a:spcPts val="1000"/>
              </a:spcBef>
              <a:spcAft>
                <a:spcPts val="0"/>
              </a:spcAft>
              <a:buClr>
                <a:schemeClr val="dk1"/>
              </a:buClr>
              <a:buSzPts val="2800"/>
              <a:buFont typeface="Arial"/>
              <a:buChar char="•"/>
            </a:pPr>
            <a:r>
              <a:rPr lang="en-US"/>
              <a:t>Symmetric block ciphers–</a:t>
            </a:r>
            <a:endParaRPr/>
          </a:p>
          <a:p>
            <a:pPr indent="-285750" lvl="1" marL="742950" rtl="0" algn="l">
              <a:lnSpc>
                <a:spcPct val="90000"/>
              </a:lnSpc>
              <a:spcBef>
                <a:spcPts val="500"/>
              </a:spcBef>
              <a:spcAft>
                <a:spcPts val="0"/>
              </a:spcAft>
              <a:buClr>
                <a:schemeClr val="dk1"/>
              </a:buClr>
              <a:buSzPts val="2400"/>
              <a:buChar char="o"/>
            </a:pPr>
            <a:r>
              <a:rPr lang="en-US"/>
              <a:t>Data Authentication Algorithm,</a:t>
            </a:r>
            <a:endParaRPr/>
          </a:p>
          <a:p>
            <a:pPr indent="-285750" lvl="1" marL="742950" rtl="0" algn="l">
              <a:lnSpc>
                <a:spcPct val="90000"/>
              </a:lnSpc>
              <a:spcBef>
                <a:spcPts val="500"/>
              </a:spcBef>
              <a:spcAft>
                <a:spcPts val="0"/>
              </a:spcAft>
              <a:buClr>
                <a:schemeClr val="dk1"/>
              </a:buClr>
              <a:buSzPts val="2400"/>
              <a:buChar char="o"/>
            </a:pPr>
            <a:r>
              <a:rPr lang="en-US"/>
              <a:t>Cipher based Message Authentication Code (CMAC)</a:t>
            </a:r>
            <a:endParaRPr/>
          </a:p>
          <a:p>
            <a:pPr indent="-137160" lvl="2" marL="1200150" rtl="0" algn="l">
              <a:lnSpc>
                <a:spcPct val="90000"/>
              </a:lnSpc>
              <a:spcBef>
                <a:spcPts val="500"/>
              </a:spcBef>
              <a:spcAft>
                <a:spcPts val="0"/>
              </a:spcAft>
              <a:buClr>
                <a:schemeClr val="dk1"/>
              </a:buClr>
              <a:buSzPts val="2000"/>
              <a:buChar char="−"/>
            </a:pPr>
            <a:r>
              <a:rPr lang="en-US"/>
              <a:t>CBC–MAC(it used AES)and</a:t>
            </a:r>
            <a:endParaRPr/>
          </a:p>
          <a:p>
            <a:pPr indent="-137160" lvl="2" marL="1200150" rtl="0" algn="l">
              <a:lnSpc>
                <a:spcPct val="90000"/>
              </a:lnSpc>
              <a:spcBef>
                <a:spcPts val="500"/>
              </a:spcBef>
              <a:spcAft>
                <a:spcPts val="0"/>
              </a:spcAft>
              <a:buClr>
                <a:schemeClr val="dk1"/>
              </a:buClr>
              <a:buSzPts val="2000"/>
              <a:buChar char="−"/>
            </a:pPr>
            <a:r>
              <a:rPr lang="en-US"/>
              <a:t>variant of CBC –MAC is CMAC (AES+tripleDES)</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530" name="Google Shape;530;p4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MAC Based on block ciphers</a:t>
            </a:r>
            <a:endParaRPr/>
          </a:p>
        </p:txBody>
      </p:sp>
      <p:sp>
        <p:nvSpPr>
          <p:cNvPr id="536" name="Google Shape;536;p47"/>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Data Authentication Algorithm (DAA)</a:t>
            </a:r>
            <a:endParaRPr/>
          </a:p>
          <a:p>
            <a:pPr indent="-285750" lvl="0" marL="285750" rtl="0" algn="l">
              <a:lnSpc>
                <a:spcPct val="90000"/>
              </a:lnSpc>
              <a:spcBef>
                <a:spcPts val="1000"/>
              </a:spcBef>
              <a:spcAft>
                <a:spcPts val="0"/>
              </a:spcAft>
              <a:buClr>
                <a:schemeClr val="dk1"/>
              </a:buClr>
              <a:buSzPts val="2800"/>
              <a:buFont typeface="Arial"/>
              <a:buChar char="•"/>
            </a:pPr>
            <a:r>
              <a:rPr lang="en-US"/>
              <a:t>Cipher based Message Authentication Code (CMAC)</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537" name="Google Shape;537;p4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DAA</a:t>
            </a:r>
            <a:endParaRPr/>
          </a:p>
        </p:txBody>
      </p:sp>
      <p:sp>
        <p:nvSpPr>
          <p:cNvPr id="543" name="Google Shape;543;p48"/>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The Data Authentication Algorithm (DAA) is a former U.S. government standard for producing cryptographic MACs. </a:t>
            </a:r>
            <a:endParaRPr/>
          </a:p>
          <a:p>
            <a:pPr indent="-285750" lvl="0" marL="285750" rtl="0" algn="l">
              <a:lnSpc>
                <a:spcPct val="90000"/>
              </a:lnSpc>
              <a:spcBef>
                <a:spcPts val="1000"/>
              </a:spcBef>
              <a:spcAft>
                <a:spcPts val="0"/>
              </a:spcAft>
              <a:buClr>
                <a:schemeClr val="dk1"/>
              </a:buClr>
              <a:buSzPts val="2800"/>
              <a:buFont typeface="Arial"/>
              <a:buChar char="•"/>
            </a:pPr>
            <a:r>
              <a:rPr lang="en-US"/>
              <a:t>DAA was withdrawn in September 2008.</a:t>
            </a:r>
            <a:endParaRPr/>
          </a:p>
          <a:p>
            <a:pPr indent="-285750" lvl="0" marL="285750" rtl="0" algn="l">
              <a:lnSpc>
                <a:spcPct val="90000"/>
              </a:lnSpc>
              <a:spcBef>
                <a:spcPts val="1000"/>
              </a:spcBef>
              <a:spcAft>
                <a:spcPts val="0"/>
              </a:spcAft>
              <a:buClr>
                <a:schemeClr val="dk1"/>
              </a:buClr>
              <a:buSzPts val="2800"/>
              <a:buFont typeface="Arial"/>
              <a:buChar char="•"/>
            </a:pPr>
            <a:r>
              <a:rPr lang="en-US"/>
              <a:t>The algorithm is not considered secure by today's standards.</a:t>
            </a:r>
            <a:endParaRPr baseline="30000"/>
          </a:p>
          <a:p>
            <a:pPr indent="-285750" lvl="0" marL="285750" rtl="0" algn="l">
              <a:lnSpc>
                <a:spcPct val="90000"/>
              </a:lnSpc>
              <a:spcBef>
                <a:spcPts val="1000"/>
              </a:spcBef>
              <a:spcAft>
                <a:spcPts val="0"/>
              </a:spcAft>
              <a:buClr>
                <a:schemeClr val="dk1"/>
              </a:buClr>
              <a:buSzPts val="2800"/>
              <a:buFont typeface="Arial"/>
              <a:buChar char="•"/>
            </a:pPr>
            <a:r>
              <a:rPr lang="en-US"/>
              <a:t>According to the standard, a code produced by the DAA is called a Data Authentication Code (DAC). </a:t>
            </a:r>
            <a:endParaRPr/>
          </a:p>
          <a:p>
            <a:pPr indent="-285750" lvl="0" marL="285750" rtl="0" algn="l">
              <a:lnSpc>
                <a:spcPct val="90000"/>
              </a:lnSpc>
              <a:spcBef>
                <a:spcPts val="1000"/>
              </a:spcBef>
              <a:spcAft>
                <a:spcPts val="0"/>
              </a:spcAft>
              <a:buClr>
                <a:schemeClr val="dk1"/>
              </a:buClr>
              <a:buSzPts val="2800"/>
              <a:buFont typeface="Arial"/>
              <a:buChar char="•"/>
            </a:pPr>
            <a:r>
              <a:rPr lang="en-US"/>
              <a:t>The algorithm chain encrypts the data, with the last cipher block truncated and used as the DAC.</a:t>
            </a:r>
            <a:endParaRPr/>
          </a:p>
        </p:txBody>
      </p:sp>
      <p:sp>
        <p:nvSpPr>
          <p:cNvPr id="544" name="Google Shape;544;p4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550" name="Google Shape;550;p4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Data Authentication Algorithm (DAA) widely used MAC based on DES-CBC (Cipher block chaining)</a:t>
            </a:r>
            <a:endParaRPr/>
          </a:p>
          <a:p>
            <a:pPr indent="-285750" lvl="0" marL="285750" rtl="0" algn="l">
              <a:lnSpc>
                <a:spcPct val="90000"/>
              </a:lnSpc>
              <a:spcBef>
                <a:spcPts val="1000"/>
              </a:spcBef>
              <a:spcAft>
                <a:spcPts val="0"/>
              </a:spcAft>
              <a:buClr>
                <a:schemeClr val="dk1"/>
              </a:buClr>
              <a:buSzPts val="2800"/>
              <a:buFont typeface="Arial"/>
              <a:buChar char="•"/>
            </a:pPr>
            <a:r>
              <a:rPr lang="en-US"/>
              <a:t>The message to be authenticated is grouped into contiguous 64-bit blocks: D1,D2,…,DN.</a:t>
            </a:r>
            <a:endParaRPr/>
          </a:p>
          <a:p>
            <a:pPr indent="-285750" lvl="0" marL="285750" rtl="0" algn="l">
              <a:lnSpc>
                <a:spcPct val="90000"/>
              </a:lnSpc>
              <a:spcBef>
                <a:spcPts val="1000"/>
              </a:spcBef>
              <a:spcAft>
                <a:spcPts val="0"/>
              </a:spcAft>
              <a:buClr>
                <a:schemeClr val="dk1"/>
              </a:buClr>
              <a:buSzPts val="2800"/>
              <a:buFont typeface="Arial"/>
              <a:buChar char="•"/>
            </a:pPr>
            <a:r>
              <a:rPr lang="en-US"/>
              <a:t>The final block is padded on the right with zeros to form a full 64-bit block</a:t>
            </a:r>
            <a:endParaRPr/>
          </a:p>
          <a:p>
            <a:pPr indent="-285750" lvl="0" marL="285750" rtl="0" algn="l">
              <a:lnSpc>
                <a:spcPct val="90000"/>
              </a:lnSpc>
              <a:spcBef>
                <a:spcPts val="1000"/>
              </a:spcBef>
              <a:spcAft>
                <a:spcPts val="0"/>
              </a:spcAft>
              <a:buClr>
                <a:schemeClr val="dk1"/>
              </a:buClr>
              <a:buSzPts val="2800"/>
              <a:buFont typeface="Arial"/>
              <a:buChar char="•"/>
            </a:pPr>
            <a:r>
              <a:rPr lang="en-US"/>
              <a:t>Using DES encryption algorithm E and a secret key K, Data Authentication Code (DAC) is calculated.</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551" name="Google Shape;551;p4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Input formatting</a:t>
            </a:r>
            <a:endParaRPr/>
          </a:p>
        </p:txBody>
      </p:sp>
      <p:sp>
        <p:nvSpPr>
          <p:cNvPr id="138" name="Google Shape;138;p5"/>
          <p:cNvSpPr txBox="1"/>
          <p:nvPr>
            <p:ph idx="1" type="body"/>
          </p:nvPr>
        </p:nvSpPr>
        <p:spPr>
          <a:xfrm>
            <a:off x="611560" y="919261"/>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SHA-512 can’t actually hash a message input of any size, i.e. it has an input size limit. </a:t>
            </a:r>
            <a:endParaRPr/>
          </a:p>
          <a:p>
            <a:pPr indent="-285750" lvl="0" marL="285750" rtl="0" algn="l">
              <a:lnSpc>
                <a:spcPct val="90000"/>
              </a:lnSpc>
              <a:spcBef>
                <a:spcPts val="1000"/>
              </a:spcBef>
              <a:spcAft>
                <a:spcPts val="0"/>
              </a:spcAft>
              <a:buClr>
                <a:schemeClr val="dk1"/>
              </a:buClr>
              <a:buSzPts val="2800"/>
              <a:buFont typeface="Arial"/>
              <a:buChar char="•"/>
            </a:pPr>
            <a:r>
              <a:rPr lang="en-US"/>
              <a:t>Message has basically three parts: </a:t>
            </a:r>
            <a:endParaRPr/>
          </a:p>
          <a:p>
            <a:pPr indent="-285750" lvl="1" marL="742950" rtl="0" algn="l">
              <a:lnSpc>
                <a:spcPct val="90000"/>
              </a:lnSpc>
              <a:spcBef>
                <a:spcPts val="500"/>
              </a:spcBef>
              <a:spcAft>
                <a:spcPts val="0"/>
              </a:spcAft>
              <a:buClr>
                <a:schemeClr val="dk1"/>
              </a:buClr>
              <a:buSzPts val="2400"/>
              <a:buChar char="o"/>
            </a:pPr>
            <a:r>
              <a:rPr lang="en-US"/>
              <a:t>the original message, </a:t>
            </a:r>
            <a:endParaRPr/>
          </a:p>
          <a:p>
            <a:pPr indent="-285750" lvl="1" marL="742950" rtl="0" algn="l">
              <a:lnSpc>
                <a:spcPct val="90000"/>
              </a:lnSpc>
              <a:spcBef>
                <a:spcPts val="500"/>
              </a:spcBef>
              <a:spcAft>
                <a:spcPts val="0"/>
              </a:spcAft>
              <a:buClr>
                <a:schemeClr val="dk1"/>
              </a:buClr>
              <a:buSzPts val="2400"/>
              <a:buChar char="o"/>
            </a:pPr>
            <a:r>
              <a:rPr lang="en-US"/>
              <a:t>padding bits, </a:t>
            </a:r>
            <a:endParaRPr/>
          </a:p>
          <a:p>
            <a:pPr indent="-285750" lvl="1" marL="742950" rtl="0" algn="l">
              <a:lnSpc>
                <a:spcPct val="90000"/>
              </a:lnSpc>
              <a:spcBef>
                <a:spcPts val="500"/>
              </a:spcBef>
              <a:spcAft>
                <a:spcPts val="0"/>
              </a:spcAft>
              <a:buClr>
                <a:schemeClr val="dk1"/>
              </a:buClr>
              <a:buSzPts val="2400"/>
              <a:buChar char="o"/>
            </a:pPr>
            <a:r>
              <a:rPr lang="en-US"/>
              <a:t>size of original message. </a:t>
            </a:r>
            <a:endParaRPr/>
          </a:p>
          <a:p>
            <a:pPr indent="-285750" lvl="0" marL="285750" rtl="0" algn="l">
              <a:lnSpc>
                <a:spcPct val="90000"/>
              </a:lnSpc>
              <a:spcBef>
                <a:spcPts val="1000"/>
              </a:spcBef>
              <a:spcAft>
                <a:spcPts val="0"/>
              </a:spcAft>
              <a:buClr>
                <a:schemeClr val="dk1"/>
              </a:buClr>
              <a:buSzPts val="2800"/>
              <a:buFont typeface="Arial"/>
              <a:buChar char="•"/>
            </a:pPr>
            <a:r>
              <a:rPr lang="en-US"/>
              <a:t>Combined size of the whole message must be  multiple of 1024 bits. </a:t>
            </a:r>
            <a:endParaRPr/>
          </a:p>
          <a:p>
            <a:pPr indent="-285750" lvl="0" marL="285750" rtl="0" algn="l">
              <a:lnSpc>
                <a:spcPct val="90000"/>
              </a:lnSpc>
              <a:spcBef>
                <a:spcPts val="1000"/>
              </a:spcBef>
              <a:spcAft>
                <a:spcPts val="0"/>
              </a:spcAft>
              <a:buClr>
                <a:schemeClr val="dk1"/>
              </a:buClr>
              <a:buSzPts val="2800"/>
              <a:buFont typeface="Arial"/>
              <a:buChar char="•"/>
            </a:pPr>
            <a:r>
              <a:rPr lang="en-US"/>
              <a:t>Message is processed as blocks of 1024 bits each, so each bock should have 1024 bits to work with</a:t>
            </a:r>
            <a:endParaRPr/>
          </a:p>
        </p:txBody>
      </p:sp>
      <p:pic>
        <p:nvPicPr>
          <p:cNvPr descr="https://miro.medium.com/max/700/1*DjRQoysa3rprx_vSaxMONg.png" id="139" name="Google Shape;139;p5"/>
          <p:cNvPicPr preferRelativeResize="0"/>
          <p:nvPr/>
        </p:nvPicPr>
        <p:blipFill rotWithShape="1">
          <a:blip r:embed="rId3">
            <a:alphaModFix/>
          </a:blip>
          <a:srcRect b="0" l="0" r="0" t="0"/>
          <a:stretch/>
        </p:blipFill>
        <p:spPr>
          <a:xfrm>
            <a:off x="1115616" y="5229200"/>
            <a:ext cx="6667500" cy="1152526"/>
          </a:xfrm>
          <a:prstGeom prst="rect">
            <a:avLst/>
          </a:prstGeom>
          <a:noFill/>
          <a:ln>
            <a:noFill/>
          </a:ln>
        </p:spPr>
      </p:pic>
      <p:sp>
        <p:nvSpPr>
          <p:cNvPr id="140" name="Google Shape;140;p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5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DAA</a:t>
            </a:r>
            <a:endParaRPr/>
          </a:p>
        </p:txBody>
      </p:sp>
      <p:sp>
        <p:nvSpPr>
          <p:cNvPr id="557" name="Google Shape;557;p5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558" name="Google Shape;558;p50"/>
          <p:cNvPicPr preferRelativeResize="0"/>
          <p:nvPr/>
        </p:nvPicPr>
        <p:blipFill rotWithShape="1">
          <a:blip r:embed="rId3">
            <a:alphaModFix/>
          </a:blip>
          <a:srcRect b="0" l="0" r="0" t="0"/>
          <a:stretch/>
        </p:blipFill>
        <p:spPr>
          <a:xfrm>
            <a:off x="611560" y="1412776"/>
            <a:ext cx="6912768" cy="4435496"/>
          </a:xfrm>
          <a:prstGeom prst="rect">
            <a:avLst/>
          </a:prstGeom>
          <a:noFill/>
          <a:ln>
            <a:noFill/>
          </a:ln>
        </p:spPr>
      </p:pic>
      <p:sp>
        <p:nvSpPr>
          <p:cNvPr id="559" name="Google Shape;559;p5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DAA working</a:t>
            </a:r>
            <a:endParaRPr/>
          </a:p>
        </p:txBody>
      </p:sp>
      <p:sp>
        <p:nvSpPr>
          <p:cNvPr id="565" name="Google Shape;565;p5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566" name="Google Shape;566;p51"/>
          <p:cNvPicPr preferRelativeResize="0"/>
          <p:nvPr/>
        </p:nvPicPr>
        <p:blipFill rotWithShape="1">
          <a:blip r:embed="rId3">
            <a:alphaModFix/>
          </a:blip>
          <a:srcRect b="0" l="0" r="0" t="0"/>
          <a:stretch/>
        </p:blipFill>
        <p:spPr>
          <a:xfrm>
            <a:off x="585788" y="1343025"/>
            <a:ext cx="7972425" cy="4171950"/>
          </a:xfrm>
          <a:prstGeom prst="rect">
            <a:avLst/>
          </a:prstGeom>
          <a:noFill/>
          <a:ln>
            <a:noFill/>
          </a:ln>
        </p:spPr>
      </p:pic>
      <p:sp>
        <p:nvSpPr>
          <p:cNvPr id="567" name="Google Shape;567;p5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Reading Assignment</a:t>
            </a:r>
            <a:endParaRPr/>
          </a:p>
        </p:txBody>
      </p:sp>
      <p:sp>
        <p:nvSpPr>
          <p:cNvPr id="573" name="Google Shape;573;p5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MAC Vs DAA</a:t>
            </a:r>
            <a:endParaRPr/>
          </a:p>
        </p:txBody>
      </p:sp>
      <p:sp>
        <p:nvSpPr>
          <p:cNvPr id="574" name="Google Shape;574;p5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5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00000"/>
              </a:buClr>
              <a:buSzPts val="6000"/>
              <a:buFont typeface="Marcellus"/>
              <a:buNone/>
            </a:pPr>
            <a:r>
              <a:rPr lang="en-US">
                <a:solidFill>
                  <a:srgbClr val="C00000"/>
                </a:solidFill>
                <a:latin typeface="Marcellus"/>
                <a:ea typeface="Marcellus"/>
                <a:cs typeface="Marcellus"/>
                <a:sym typeface="Marcellus"/>
              </a:rPr>
              <a:t>Digital Signature</a:t>
            </a:r>
            <a:endParaRPr>
              <a:solidFill>
                <a:srgbClr val="C00000"/>
              </a:solidFill>
              <a:latin typeface="Marcellus"/>
              <a:ea typeface="Marcellus"/>
              <a:cs typeface="Marcellus"/>
              <a:sym typeface="Marcellus"/>
            </a:endParaRPr>
          </a:p>
        </p:txBody>
      </p:sp>
      <p:sp>
        <p:nvSpPr>
          <p:cNvPr id="580" name="Google Shape;580;p5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581" name="Google Shape;581;p5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54"/>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587" name="Google Shape;587;p54"/>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588" name="Google Shape;588;p54"/>
          <p:cNvPicPr preferRelativeResize="0"/>
          <p:nvPr/>
        </p:nvPicPr>
        <p:blipFill rotWithShape="1">
          <a:blip r:embed="rId3">
            <a:alphaModFix/>
          </a:blip>
          <a:srcRect b="0" l="0" r="0" t="0"/>
          <a:stretch/>
        </p:blipFill>
        <p:spPr>
          <a:xfrm>
            <a:off x="885824" y="476673"/>
            <a:ext cx="8123267" cy="5405016"/>
          </a:xfrm>
          <a:prstGeom prst="rect">
            <a:avLst/>
          </a:prstGeom>
          <a:noFill/>
          <a:ln>
            <a:noFill/>
          </a:ln>
        </p:spPr>
      </p:pic>
      <p:sp>
        <p:nvSpPr>
          <p:cNvPr id="589" name="Google Shape;589;p5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595" name="Google Shape;595;p5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596" name="Google Shape;596;p55"/>
          <p:cNvPicPr preferRelativeResize="0"/>
          <p:nvPr/>
        </p:nvPicPr>
        <p:blipFill rotWithShape="1">
          <a:blip r:embed="rId3">
            <a:alphaModFix/>
          </a:blip>
          <a:srcRect b="0" l="0" r="0" t="0"/>
          <a:stretch/>
        </p:blipFill>
        <p:spPr>
          <a:xfrm>
            <a:off x="728663" y="561975"/>
            <a:ext cx="7686675" cy="5734050"/>
          </a:xfrm>
          <a:prstGeom prst="rect">
            <a:avLst/>
          </a:prstGeom>
          <a:noFill/>
          <a:ln>
            <a:noFill/>
          </a:ln>
        </p:spPr>
      </p:pic>
      <p:sp>
        <p:nvSpPr>
          <p:cNvPr id="597" name="Google Shape;597;p5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03" name="Google Shape;603;p56"/>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04" name="Google Shape;604;p56"/>
          <p:cNvPicPr preferRelativeResize="0"/>
          <p:nvPr/>
        </p:nvPicPr>
        <p:blipFill rotWithShape="1">
          <a:blip r:embed="rId3">
            <a:alphaModFix/>
          </a:blip>
          <a:srcRect b="0" l="0" r="0" t="0"/>
          <a:stretch/>
        </p:blipFill>
        <p:spPr>
          <a:xfrm>
            <a:off x="642938" y="0"/>
            <a:ext cx="8506611" cy="6372225"/>
          </a:xfrm>
          <a:prstGeom prst="rect">
            <a:avLst/>
          </a:prstGeom>
          <a:noFill/>
          <a:ln>
            <a:noFill/>
          </a:ln>
        </p:spPr>
      </p:pic>
      <p:sp>
        <p:nvSpPr>
          <p:cNvPr id="605" name="Google Shape;605;p5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5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11" name="Google Shape;611;p57"/>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12" name="Google Shape;612;p57"/>
          <p:cNvPicPr preferRelativeResize="0"/>
          <p:nvPr/>
        </p:nvPicPr>
        <p:blipFill rotWithShape="1">
          <a:blip r:embed="rId3">
            <a:alphaModFix/>
          </a:blip>
          <a:srcRect b="0" l="0" r="0" t="0"/>
          <a:stretch/>
        </p:blipFill>
        <p:spPr>
          <a:xfrm>
            <a:off x="985838" y="404664"/>
            <a:ext cx="7479026" cy="5810399"/>
          </a:xfrm>
          <a:prstGeom prst="rect">
            <a:avLst/>
          </a:prstGeom>
          <a:noFill/>
          <a:ln>
            <a:noFill/>
          </a:ln>
        </p:spPr>
      </p:pic>
      <p:sp>
        <p:nvSpPr>
          <p:cNvPr id="613" name="Google Shape;613;p5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19" name="Google Shape;619;p58"/>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20" name="Google Shape;620;p58"/>
          <p:cNvPicPr preferRelativeResize="0"/>
          <p:nvPr/>
        </p:nvPicPr>
        <p:blipFill rotWithShape="1">
          <a:blip r:embed="rId3">
            <a:alphaModFix/>
          </a:blip>
          <a:srcRect b="0" l="0" r="0" t="0"/>
          <a:stretch/>
        </p:blipFill>
        <p:spPr>
          <a:xfrm>
            <a:off x="611560" y="260649"/>
            <a:ext cx="8431090" cy="5948536"/>
          </a:xfrm>
          <a:prstGeom prst="rect">
            <a:avLst/>
          </a:prstGeom>
          <a:noFill/>
          <a:ln>
            <a:noFill/>
          </a:ln>
        </p:spPr>
      </p:pic>
      <p:sp>
        <p:nvSpPr>
          <p:cNvPr id="621" name="Google Shape;621;p5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27" name="Google Shape;627;p5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28" name="Google Shape;628;p59"/>
          <p:cNvPicPr preferRelativeResize="0"/>
          <p:nvPr/>
        </p:nvPicPr>
        <p:blipFill rotWithShape="1">
          <a:blip r:embed="rId3">
            <a:alphaModFix/>
          </a:blip>
          <a:srcRect b="0" l="0" r="0" t="0"/>
          <a:stretch/>
        </p:blipFill>
        <p:spPr>
          <a:xfrm>
            <a:off x="938213" y="704850"/>
            <a:ext cx="7267575" cy="5448300"/>
          </a:xfrm>
          <a:prstGeom prst="rect">
            <a:avLst/>
          </a:prstGeom>
          <a:noFill/>
          <a:ln>
            <a:noFill/>
          </a:ln>
        </p:spPr>
      </p:pic>
      <p:sp>
        <p:nvSpPr>
          <p:cNvPr id="629" name="Google Shape;629;p5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Input formatting.. contd</a:t>
            </a:r>
            <a:endParaRPr/>
          </a:p>
        </p:txBody>
      </p:sp>
      <p:sp>
        <p:nvSpPr>
          <p:cNvPr id="146" name="Google Shape;146;p6"/>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b="1" lang="en-US"/>
              <a:t>Padding bits </a:t>
            </a:r>
            <a:r>
              <a:rPr lang="en-US"/>
              <a:t>to get message of the desired length.</a:t>
            </a:r>
            <a:endParaRPr/>
          </a:p>
          <a:p>
            <a:pPr indent="-285750" lvl="0" marL="285750" rtl="0" algn="l">
              <a:lnSpc>
                <a:spcPct val="90000"/>
              </a:lnSpc>
              <a:spcBef>
                <a:spcPts val="1000"/>
              </a:spcBef>
              <a:spcAft>
                <a:spcPts val="0"/>
              </a:spcAft>
              <a:buClr>
                <a:schemeClr val="dk1"/>
              </a:buClr>
              <a:buSzPts val="2800"/>
              <a:buFont typeface="Arial"/>
              <a:buChar char="•"/>
            </a:pPr>
            <a:r>
              <a:rPr lang="en-US"/>
              <a:t>The bits that are used for padding are simply ‘0’ bits with a leading ‘1’ (100000…000). </a:t>
            </a:r>
            <a:endParaRPr/>
          </a:p>
          <a:p>
            <a:pPr indent="-285750" lvl="0" marL="285750" rtl="0" algn="l">
              <a:lnSpc>
                <a:spcPct val="90000"/>
              </a:lnSpc>
              <a:spcBef>
                <a:spcPts val="1000"/>
              </a:spcBef>
              <a:spcAft>
                <a:spcPts val="0"/>
              </a:spcAft>
              <a:buClr>
                <a:schemeClr val="dk1"/>
              </a:buClr>
              <a:buSzPts val="2800"/>
              <a:buFont typeface="Arial"/>
              <a:buChar char="•"/>
            </a:pPr>
            <a:r>
              <a:rPr lang="en-US"/>
              <a:t>Also, according to the algorithm, padding </a:t>
            </a:r>
            <a:r>
              <a:rPr i="1" lang="en-US"/>
              <a:t>needs </a:t>
            </a:r>
            <a:r>
              <a:rPr lang="en-US"/>
              <a:t>to be done, even if it is by one bit. </a:t>
            </a:r>
            <a:endParaRPr/>
          </a:p>
          <a:p>
            <a:pPr indent="-285750" lvl="0" marL="285750" rtl="0" algn="l">
              <a:lnSpc>
                <a:spcPct val="90000"/>
              </a:lnSpc>
              <a:spcBef>
                <a:spcPts val="1000"/>
              </a:spcBef>
              <a:spcAft>
                <a:spcPts val="0"/>
              </a:spcAft>
              <a:buClr>
                <a:schemeClr val="dk1"/>
              </a:buClr>
              <a:buSzPts val="2800"/>
              <a:buFont typeface="Arial"/>
              <a:buChar char="•"/>
            </a:pPr>
            <a:r>
              <a:rPr lang="en-US"/>
              <a:t>So a single padding bit would only be a ‘1’.</a:t>
            </a:r>
            <a:endParaRPr/>
          </a:p>
          <a:p>
            <a:pPr indent="-285750" lvl="0" marL="285750" rtl="0" algn="l">
              <a:lnSpc>
                <a:spcPct val="90000"/>
              </a:lnSpc>
              <a:spcBef>
                <a:spcPts val="1000"/>
              </a:spcBef>
              <a:spcAft>
                <a:spcPts val="0"/>
              </a:spcAft>
              <a:buClr>
                <a:schemeClr val="dk1"/>
              </a:buClr>
              <a:buSzPts val="2800"/>
              <a:buFont typeface="Arial"/>
              <a:buChar char="•"/>
            </a:pPr>
            <a:r>
              <a:rPr lang="en-US"/>
              <a:t>The total size should be equal to 128 bits short of a multiple of 1024 since the goal is to have the formatted message size as a multiple of 1024 bits (N x 1024).</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147" name="Google Shape;147;p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35" name="Google Shape;635;p6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36" name="Google Shape;636;p60"/>
          <p:cNvPicPr preferRelativeResize="0"/>
          <p:nvPr/>
        </p:nvPicPr>
        <p:blipFill rotWithShape="1">
          <a:blip r:embed="rId3">
            <a:alphaModFix/>
          </a:blip>
          <a:srcRect b="0" l="0" r="0" t="0"/>
          <a:stretch/>
        </p:blipFill>
        <p:spPr>
          <a:xfrm>
            <a:off x="914399" y="1"/>
            <a:ext cx="8335171" cy="6110288"/>
          </a:xfrm>
          <a:prstGeom prst="rect">
            <a:avLst/>
          </a:prstGeom>
          <a:noFill/>
          <a:ln>
            <a:noFill/>
          </a:ln>
        </p:spPr>
      </p:pic>
      <p:sp>
        <p:nvSpPr>
          <p:cNvPr id="637" name="Google Shape;637;p6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43" name="Google Shape;643;p6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44" name="Google Shape;644;p61"/>
          <p:cNvPicPr preferRelativeResize="0"/>
          <p:nvPr/>
        </p:nvPicPr>
        <p:blipFill rotWithShape="1">
          <a:blip r:embed="rId3">
            <a:alphaModFix/>
          </a:blip>
          <a:srcRect b="0" l="0" r="0" t="0"/>
          <a:stretch/>
        </p:blipFill>
        <p:spPr>
          <a:xfrm>
            <a:off x="539552" y="-1"/>
            <a:ext cx="8136904" cy="5777929"/>
          </a:xfrm>
          <a:prstGeom prst="rect">
            <a:avLst/>
          </a:prstGeom>
          <a:noFill/>
          <a:ln>
            <a:noFill/>
          </a:ln>
        </p:spPr>
      </p:pic>
      <p:sp>
        <p:nvSpPr>
          <p:cNvPr id="645" name="Google Shape;645;p6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6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51" name="Google Shape;651;p6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52" name="Google Shape;652;p62"/>
          <p:cNvPicPr preferRelativeResize="0"/>
          <p:nvPr/>
        </p:nvPicPr>
        <p:blipFill rotWithShape="1">
          <a:blip r:embed="rId3">
            <a:alphaModFix/>
          </a:blip>
          <a:srcRect b="0" l="0" r="0" t="0"/>
          <a:stretch/>
        </p:blipFill>
        <p:spPr>
          <a:xfrm>
            <a:off x="539551" y="260648"/>
            <a:ext cx="8516481" cy="5472608"/>
          </a:xfrm>
          <a:prstGeom prst="rect">
            <a:avLst/>
          </a:prstGeom>
          <a:noFill/>
          <a:ln>
            <a:noFill/>
          </a:ln>
        </p:spPr>
      </p:pic>
      <p:sp>
        <p:nvSpPr>
          <p:cNvPr id="653" name="Google Shape;653;p6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59" name="Google Shape;659;p6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660" name="Google Shape;660;p63"/>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61" name="Google Shape;661;p63"/>
          <p:cNvPicPr preferRelativeResize="0"/>
          <p:nvPr/>
        </p:nvPicPr>
        <p:blipFill rotWithShape="1">
          <a:blip r:embed="rId3">
            <a:alphaModFix/>
          </a:blip>
          <a:srcRect b="0" l="0" r="0" t="0"/>
          <a:stretch/>
        </p:blipFill>
        <p:spPr>
          <a:xfrm>
            <a:off x="700088" y="1209675"/>
            <a:ext cx="7743825" cy="44386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67" name="Google Shape;667;p64"/>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Digital Signature Standard (DSS)</a:t>
            </a:r>
            <a:endParaRPr/>
          </a:p>
        </p:txBody>
      </p:sp>
      <p:sp>
        <p:nvSpPr>
          <p:cNvPr id="668" name="Google Shape;668;p64"/>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NIST has published Federal Information Processing Standard FIPS186, known as DSS.</a:t>
            </a:r>
            <a:endParaRPr/>
          </a:p>
          <a:p>
            <a:pPr indent="-285750" lvl="0" marL="285750" rtl="0" algn="l">
              <a:lnSpc>
                <a:spcPct val="90000"/>
              </a:lnSpc>
              <a:spcBef>
                <a:spcPts val="1000"/>
              </a:spcBef>
              <a:spcAft>
                <a:spcPts val="0"/>
              </a:spcAft>
              <a:buClr>
                <a:schemeClr val="dk1"/>
              </a:buClr>
              <a:buSzPts val="2800"/>
              <a:buFont typeface="Arial"/>
              <a:buChar char="•"/>
            </a:pPr>
            <a:r>
              <a:rPr lang="en-US"/>
              <a:t>Makes use of the Secure Hash Algorithm(SHA)</a:t>
            </a:r>
            <a:endParaRPr/>
          </a:p>
          <a:p>
            <a:pPr indent="-285750" lvl="0" marL="285750" rtl="0" algn="l">
              <a:lnSpc>
                <a:spcPct val="90000"/>
              </a:lnSpc>
              <a:spcBef>
                <a:spcPts val="1000"/>
              </a:spcBef>
              <a:spcAft>
                <a:spcPts val="0"/>
              </a:spcAft>
              <a:buClr>
                <a:schemeClr val="dk1"/>
              </a:buClr>
              <a:buSzPts val="2800"/>
              <a:buFont typeface="Arial"/>
              <a:buChar char="•"/>
            </a:pPr>
            <a:r>
              <a:rPr lang="en-US"/>
              <a:t>Originally proposed in 1991 and revised in 1993 in response to public feedback concerning the security of the scheme.</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74" name="Google Shape;674;p6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DSS steps</a:t>
            </a:r>
            <a:endParaRPr/>
          </a:p>
        </p:txBody>
      </p:sp>
      <p:sp>
        <p:nvSpPr>
          <p:cNvPr id="675" name="Google Shape;675;p6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676" name="Google Shape;676;p65"/>
          <p:cNvPicPr preferRelativeResize="0"/>
          <p:nvPr/>
        </p:nvPicPr>
        <p:blipFill rotWithShape="1">
          <a:blip r:embed="rId3">
            <a:alphaModFix/>
          </a:blip>
          <a:srcRect b="0" l="0" r="0" t="0"/>
          <a:stretch/>
        </p:blipFill>
        <p:spPr>
          <a:xfrm>
            <a:off x="539552" y="1142999"/>
            <a:ext cx="8136904" cy="5208917"/>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6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82" name="Google Shape;682;p6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Generation of Global Public Key Components {p,q,g}</a:t>
            </a:r>
            <a:endParaRPr/>
          </a:p>
        </p:txBody>
      </p:sp>
      <p:pic>
        <p:nvPicPr>
          <p:cNvPr id="683" name="Google Shape;683;p66"/>
          <p:cNvPicPr preferRelativeResize="0"/>
          <p:nvPr>
            <p:ph idx="1" type="body"/>
          </p:nvPr>
        </p:nvPicPr>
        <p:blipFill rotWithShape="1">
          <a:blip r:embed="rId3">
            <a:alphaModFix/>
          </a:blip>
          <a:srcRect b="0" l="0" r="0" t="0"/>
          <a:stretch/>
        </p:blipFill>
        <p:spPr>
          <a:xfrm>
            <a:off x="827583" y="1340768"/>
            <a:ext cx="7997981" cy="475252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6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89" name="Google Shape;689;p6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Choosing private key and generating public key</a:t>
            </a:r>
            <a:endParaRPr/>
          </a:p>
        </p:txBody>
      </p:sp>
      <p:pic>
        <p:nvPicPr>
          <p:cNvPr id="690" name="Google Shape;690;p67"/>
          <p:cNvPicPr preferRelativeResize="0"/>
          <p:nvPr>
            <p:ph idx="1" type="body"/>
          </p:nvPr>
        </p:nvPicPr>
        <p:blipFill rotWithShape="1">
          <a:blip r:embed="rId3">
            <a:alphaModFix/>
          </a:blip>
          <a:srcRect b="0" l="0" r="0" t="0"/>
          <a:stretch/>
        </p:blipFill>
        <p:spPr>
          <a:xfrm>
            <a:off x="899592" y="1628800"/>
            <a:ext cx="7194686" cy="1224136"/>
          </a:xfrm>
          <a:prstGeom prst="rect">
            <a:avLst/>
          </a:prstGeom>
          <a:noFill/>
          <a:ln>
            <a:noFill/>
          </a:ln>
        </p:spPr>
      </p:pic>
      <p:pic>
        <p:nvPicPr>
          <p:cNvPr id="691" name="Google Shape;691;p67"/>
          <p:cNvPicPr preferRelativeResize="0"/>
          <p:nvPr/>
        </p:nvPicPr>
        <p:blipFill rotWithShape="1">
          <a:blip r:embed="rId4">
            <a:alphaModFix/>
          </a:blip>
          <a:srcRect b="0" l="0" r="0" t="0"/>
          <a:stretch/>
        </p:blipFill>
        <p:spPr>
          <a:xfrm>
            <a:off x="971600" y="3429000"/>
            <a:ext cx="7698995" cy="108012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6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697" name="Google Shape;697;p6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Generating Signature {r,s}</a:t>
            </a:r>
            <a:endParaRPr/>
          </a:p>
        </p:txBody>
      </p:sp>
      <p:pic>
        <p:nvPicPr>
          <p:cNvPr id="698" name="Google Shape;698;p68"/>
          <p:cNvPicPr preferRelativeResize="0"/>
          <p:nvPr>
            <p:ph idx="1" type="body"/>
          </p:nvPr>
        </p:nvPicPr>
        <p:blipFill rotWithShape="1">
          <a:blip r:embed="rId3">
            <a:alphaModFix/>
          </a:blip>
          <a:srcRect b="0" l="0" r="0" t="0"/>
          <a:stretch/>
        </p:blipFill>
        <p:spPr>
          <a:xfrm>
            <a:off x="1058176" y="1323975"/>
            <a:ext cx="7513424" cy="452596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6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04" name="Google Shape;704;p6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Verifying Signature {r,s}</a:t>
            </a:r>
            <a:endParaRPr/>
          </a:p>
        </p:txBody>
      </p:sp>
      <p:pic>
        <p:nvPicPr>
          <p:cNvPr id="705" name="Google Shape;705;p69"/>
          <p:cNvPicPr preferRelativeResize="0"/>
          <p:nvPr>
            <p:ph idx="1" type="body"/>
          </p:nvPr>
        </p:nvPicPr>
        <p:blipFill rotWithShape="1">
          <a:blip r:embed="rId3">
            <a:alphaModFix/>
          </a:blip>
          <a:srcRect b="0" l="0" r="0" t="0"/>
          <a:stretch/>
        </p:blipFill>
        <p:spPr>
          <a:xfrm>
            <a:off x="827584" y="1124744"/>
            <a:ext cx="7632848" cy="47622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Padding </a:t>
            </a:r>
            <a:endParaRPr/>
          </a:p>
        </p:txBody>
      </p:sp>
      <p:sp>
        <p:nvSpPr>
          <p:cNvPr id="153" name="Google Shape;153;p7"/>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descr="https://miro.medium.com/max/700/1*LxMB4ZHf3MDeNoO50guJOg.png" id="154" name="Google Shape;154;p7"/>
          <p:cNvPicPr preferRelativeResize="0"/>
          <p:nvPr/>
        </p:nvPicPr>
        <p:blipFill rotWithShape="1">
          <a:blip r:embed="rId3">
            <a:alphaModFix/>
          </a:blip>
          <a:srcRect b="0" l="0" r="0" t="0"/>
          <a:stretch/>
        </p:blipFill>
        <p:spPr>
          <a:xfrm>
            <a:off x="899592" y="1916832"/>
            <a:ext cx="6667500" cy="1219201"/>
          </a:xfrm>
          <a:prstGeom prst="rect">
            <a:avLst/>
          </a:prstGeom>
          <a:noFill/>
          <a:ln>
            <a:noFill/>
          </a:ln>
        </p:spPr>
      </p:pic>
      <p:sp>
        <p:nvSpPr>
          <p:cNvPr id="155" name="Google Shape;155;p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70"/>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13.</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
        <p:nvSpPr>
          <p:cNvPr id="712" name="Google Shape;712;p70"/>
          <p:cNvSpPr/>
          <p:nvPr/>
        </p:nvSpPr>
        <p:spPr>
          <a:xfrm>
            <a:off x="366713" y="107950"/>
            <a:ext cx="438150" cy="47466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3" name="Google Shape;713;p70"/>
          <p:cNvSpPr/>
          <p:nvPr/>
        </p:nvSpPr>
        <p:spPr>
          <a:xfrm>
            <a:off x="749300" y="107950"/>
            <a:ext cx="328613" cy="474663"/>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4" name="Google Shape;714;p70"/>
          <p:cNvSpPr/>
          <p:nvPr/>
        </p:nvSpPr>
        <p:spPr>
          <a:xfrm>
            <a:off x="490538" y="530225"/>
            <a:ext cx="422275" cy="474663"/>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5" name="Google Shape;715;p70"/>
          <p:cNvSpPr/>
          <p:nvPr/>
        </p:nvSpPr>
        <p:spPr>
          <a:xfrm>
            <a:off x="860425" y="530225"/>
            <a:ext cx="368300" cy="474663"/>
          </a:xfrm>
          <a:prstGeom prst="rect">
            <a:avLst/>
          </a:prstGeom>
          <a:gradFill>
            <a:gsLst>
              <a:gs pos="0">
                <a:schemeClr val="folHlink"/>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6" name="Google Shape;716;p70"/>
          <p:cNvSpPr/>
          <p:nvPr/>
        </p:nvSpPr>
        <p:spPr>
          <a:xfrm>
            <a:off x="76200" y="457200"/>
            <a:ext cx="560388" cy="422275"/>
          </a:xfrm>
          <a:prstGeom prst="rect">
            <a:avLst/>
          </a:prstGeom>
          <a:gradFill>
            <a:gsLst>
              <a:gs pos="0">
                <a:schemeClr val="lt1"/>
              </a:gs>
              <a:gs pos="100000">
                <a:schemeClr val="hlink"/>
              </a:gs>
            </a:gsLst>
            <a:lin ang="189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7" name="Google Shape;717;p70"/>
          <p:cNvSpPr/>
          <p:nvPr/>
        </p:nvSpPr>
        <p:spPr>
          <a:xfrm>
            <a:off x="711200" y="0"/>
            <a:ext cx="31750" cy="1052513"/>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8" name="Google Shape;718;p70"/>
          <p:cNvSpPr/>
          <p:nvPr/>
        </p:nvSpPr>
        <p:spPr>
          <a:xfrm>
            <a:off x="442913" y="533400"/>
            <a:ext cx="8226425" cy="31750"/>
          </a:xfrm>
          <a:prstGeom prst="rect">
            <a:avLst/>
          </a:prstGeom>
          <a:gradFill>
            <a:gsLst>
              <a:gs pos="0">
                <a:schemeClr val="lt2"/>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400">
              <a:solidFill>
                <a:schemeClr val="dk1"/>
              </a:solidFill>
              <a:latin typeface="Tahoma"/>
              <a:ea typeface="Tahoma"/>
              <a:cs typeface="Tahoma"/>
              <a:sym typeface="Tahoma"/>
            </a:endParaRPr>
          </a:p>
        </p:txBody>
      </p:sp>
      <p:sp>
        <p:nvSpPr>
          <p:cNvPr id="719" name="Google Shape;719;p70"/>
          <p:cNvSpPr txBox="1"/>
          <p:nvPr/>
        </p:nvSpPr>
        <p:spPr>
          <a:xfrm>
            <a:off x="1143000" y="0"/>
            <a:ext cx="73431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chemeClr val="hlink"/>
                </a:solidFill>
                <a:latin typeface="Times New Roman"/>
                <a:ea typeface="Times New Roman"/>
                <a:cs typeface="Times New Roman"/>
                <a:sym typeface="Times New Roman"/>
              </a:rPr>
              <a:t>13.6.1  Variations and applications of DSS</a:t>
            </a:r>
            <a:endParaRPr b="1" i="1" sz="3200">
              <a:solidFill>
                <a:schemeClr val="hlink"/>
              </a:solidFill>
              <a:latin typeface="Times New Roman"/>
              <a:ea typeface="Times New Roman"/>
              <a:cs typeface="Times New Roman"/>
              <a:sym typeface="Times New Roman"/>
            </a:endParaRPr>
          </a:p>
        </p:txBody>
      </p:sp>
      <p:sp>
        <p:nvSpPr>
          <p:cNvPr id="720" name="Google Shape;720;p70"/>
          <p:cNvSpPr/>
          <p:nvPr/>
        </p:nvSpPr>
        <p:spPr>
          <a:xfrm>
            <a:off x="228600" y="1066800"/>
            <a:ext cx="8686800" cy="18002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chemeClr val="folHlink"/>
                </a:solidFill>
                <a:latin typeface="Times New Roman"/>
                <a:ea typeface="Times New Roman"/>
                <a:cs typeface="Times New Roman"/>
                <a:sym typeface="Times New Roman"/>
              </a:rPr>
              <a:t>Time Stamped Signatures</a:t>
            </a:r>
            <a:endParaRPr/>
          </a:p>
          <a:p>
            <a:pPr indent="0" lvl="0" marL="0" marR="0" rtl="0" algn="just">
              <a:spcBef>
                <a:spcPts val="0"/>
              </a:spcBef>
              <a:spcAft>
                <a:spcPts val="0"/>
              </a:spcAft>
              <a:buNone/>
            </a:pPr>
            <a:r>
              <a:rPr b="1" i="1" lang="en-US" sz="2800">
                <a:solidFill>
                  <a:schemeClr val="dk1"/>
                </a:solidFill>
                <a:latin typeface="Times New Roman"/>
                <a:ea typeface="Times New Roman"/>
                <a:cs typeface="Times New Roman"/>
                <a:sym typeface="Times New Roman"/>
              </a:rPr>
              <a:t>Sometimes a signed document needs to be time stamped to prevent it from being replayed by an adversary. This is called time-stamped digital signature scheme. </a:t>
            </a:r>
            <a:endParaRPr/>
          </a:p>
        </p:txBody>
      </p:sp>
      <p:sp>
        <p:nvSpPr>
          <p:cNvPr id="721" name="Google Shape;721;p70"/>
          <p:cNvSpPr/>
          <p:nvPr/>
        </p:nvSpPr>
        <p:spPr>
          <a:xfrm>
            <a:off x="228600" y="3228975"/>
            <a:ext cx="8686800" cy="18002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chemeClr val="folHlink"/>
                </a:solidFill>
                <a:latin typeface="Times New Roman"/>
                <a:ea typeface="Times New Roman"/>
                <a:cs typeface="Times New Roman"/>
                <a:sym typeface="Times New Roman"/>
              </a:rPr>
              <a:t>Blind Signatures</a:t>
            </a:r>
            <a:endParaRPr/>
          </a:p>
          <a:p>
            <a:pPr indent="0" lvl="0" marL="0" marR="0" rtl="0" algn="just">
              <a:spcBef>
                <a:spcPts val="0"/>
              </a:spcBef>
              <a:spcAft>
                <a:spcPts val="0"/>
              </a:spcAft>
              <a:buNone/>
            </a:pPr>
            <a:r>
              <a:rPr b="1" i="1" lang="en-US" sz="2800">
                <a:solidFill>
                  <a:schemeClr val="dk1"/>
                </a:solidFill>
                <a:latin typeface="Times New Roman"/>
                <a:ea typeface="Times New Roman"/>
                <a:cs typeface="Times New Roman"/>
                <a:sym typeface="Times New Roman"/>
              </a:rPr>
              <a:t>Sometimes we have a document that we want to get signed without revealing the contents of the document to the signer.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7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Undeniable Digital Signatures</a:t>
            </a:r>
            <a:endParaRPr/>
          </a:p>
        </p:txBody>
      </p:sp>
      <p:sp>
        <p:nvSpPr>
          <p:cNvPr id="727" name="Google Shape;727;p71"/>
          <p:cNvSpPr txBox="1"/>
          <p:nvPr>
            <p:ph idx="1" type="body"/>
          </p:nvPr>
        </p:nvSpPr>
        <p:spPr>
          <a:xfrm>
            <a:off x="683568" y="1066800"/>
            <a:ext cx="8460432" cy="5791200"/>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sz="2800"/>
              <a:t>Invented by Chaum and Van antwerpen</a:t>
            </a:r>
            <a:endParaRPr sz="2800"/>
          </a:p>
          <a:p>
            <a:pPr indent="-285750" lvl="0" marL="285750" rtl="0" algn="l">
              <a:lnSpc>
                <a:spcPct val="90000"/>
              </a:lnSpc>
              <a:spcBef>
                <a:spcPts val="1000"/>
              </a:spcBef>
              <a:spcAft>
                <a:spcPts val="0"/>
              </a:spcAft>
              <a:buClr>
                <a:schemeClr val="dk1"/>
              </a:buClr>
              <a:buSzPts val="2800"/>
              <a:buFont typeface="Arial"/>
              <a:buChar char="•"/>
            </a:pPr>
            <a:r>
              <a:rPr lang="en-US" sz="2800"/>
              <a:t>Has three components – </a:t>
            </a:r>
            <a:endParaRPr/>
          </a:p>
          <a:p>
            <a:pPr indent="-285750" lvl="1" marL="742950" rtl="0" algn="l">
              <a:lnSpc>
                <a:spcPct val="90000"/>
              </a:lnSpc>
              <a:spcBef>
                <a:spcPts val="500"/>
              </a:spcBef>
              <a:spcAft>
                <a:spcPts val="0"/>
              </a:spcAft>
              <a:buClr>
                <a:schemeClr val="dk1"/>
              </a:buClr>
              <a:buSzPts val="2400"/>
              <a:buChar char="o"/>
            </a:pPr>
            <a:r>
              <a:rPr lang="en-US" sz="2400"/>
              <a:t>A signing algorithm</a:t>
            </a:r>
            <a:endParaRPr/>
          </a:p>
          <a:p>
            <a:pPr indent="-285750" lvl="1" marL="742950" rtl="0" algn="l">
              <a:lnSpc>
                <a:spcPct val="90000"/>
              </a:lnSpc>
              <a:spcBef>
                <a:spcPts val="500"/>
              </a:spcBef>
              <a:spcAft>
                <a:spcPts val="0"/>
              </a:spcAft>
              <a:buClr>
                <a:schemeClr val="dk1"/>
              </a:buClr>
              <a:buSzPts val="2400"/>
              <a:buChar char="o"/>
            </a:pPr>
            <a:r>
              <a:rPr lang="en-US" sz="2400"/>
              <a:t>A verification protocol</a:t>
            </a:r>
            <a:endParaRPr/>
          </a:p>
          <a:p>
            <a:pPr indent="-285750" lvl="1" marL="742950" rtl="0" algn="l">
              <a:lnSpc>
                <a:spcPct val="90000"/>
              </a:lnSpc>
              <a:spcBef>
                <a:spcPts val="500"/>
              </a:spcBef>
              <a:spcAft>
                <a:spcPts val="0"/>
              </a:spcAft>
              <a:buClr>
                <a:schemeClr val="dk1"/>
              </a:buClr>
              <a:buSzPts val="2400"/>
              <a:buChar char="o"/>
            </a:pPr>
            <a:r>
              <a:rPr lang="en-US" sz="2400"/>
              <a:t>A disavowal(non-redudiation) protocol</a:t>
            </a:r>
            <a:endParaRPr/>
          </a:p>
          <a:p>
            <a:pPr indent="-285750" lvl="0" marL="285750" rtl="0" algn="l">
              <a:lnSpc>
                <a:spcPct val="90000"/>
              </a:lnSpc>
              <a:spcBef>
                <a:spcPts val="1000"/>
              </a:spcBef>
              <a:spcAft>
                <a:spcPts val="0"/>
              </a:spcAft>
              <a:buClr>
                <a:schemeClr val="dk1"/>
              </a:buClr>
              <a:buSzPts val="2800"/>
              <a:buFont typeface="Arial"/>
              <a:buChar char="•"/>
            </a:pPr>
            <a:r>
              <a:rPr lang="en-US" sz="2800"/>
              <a:t>Signing algo allows Alice to sign a message</a:t>
            </a:r>
            <a:endParaRPr/>
          </a:p>
          <a:p>
            <a:pPr indent="-285750" lvl="0" marL="285750" rtl="0" algn="l">
              <a:lnSpc>
                <a:spcPct val="90000"/>
              </a:lnSpc>
              <a:spcBef>
                <a:spcPts val="1000"/>
              </a:spcBef>
              <a:spcAft>
                <a:spcPts val="0"/>
              </a:spcAft>
              <a:buClr>
                <a:schemeClr val="dk1"/>
              </a:buClr>
              <a:buSzPts val="2800"/>
              <a:buFont typeface="Arial"/>
              <a:buChar char="•"/>
            </a:pPr>
            <a:r>
              <a:rPr lang="en-US" sz="2800"/>
              <a:t>Verification protocol uses challenge response mechanism &amp; involves Alice in verification; prevents message duplication and distribution without Alice’s approval </a:t>
            </a:r>
            <a:endParaRPr/>
          </a:p>
          <a:p>
            <a:pPr indent="-285750" lvl="0" marL="285750" rtl="0" algn="l">
              <a:lnSpc>
                <a:spcPct val="90000"/>
              </a:lnSpc>
              <a:spcBef>
                <a:spcPts val="1000"/>
              </a:spcBef>
              <a:spcAft>
                <a:spcPts val="0"/>
              </a:spcAft>
              <a:buClr>
                <a:schemeClr val="dk1"/>
              </a:buClr>
              <a:buSzPts val="2800"/>
              <a:buFont typeface="Arial"/>
              <a:buChar char="•"/>
            </a:pPr>
            <a:r>
              <a:rPr lang="en-US" sz="2800"/>
              <a:t>Disavowal helps Alice to deny a forged signature</a:t>
            </a:r>
            <a:endParaRPr/>
          </a:p>
          <a:p>
            <a:pPr indent="-107950" lvl="0" marL="285750" rtl="0" algn="l">
              <a:lnSpc>
                <a:spcPct val="90000"/>
              </a:lnSpc>
              <a:spcBef>
                <a:spcPts val="1000"/>
              </a:spcBef>
              <a:spcAft>
                <a:spcPts val="0"/>
              </a:spcAft>
              <a:buClr>
                <a:schemeClr val="dk1"/>
              </a:buClr>
              <a:buSzPts val="2800"/>
              <a:buFont typeface="Arial"/>
              <a:buNone/>
            </a:pPr>
            <a:r>
              <a:t/>
            </a:r>
            <a:endParaRPr/>
          </a:p>
          <a:p>
            <a:pPr indent="-107950" lvl="0" marL="285750" rtl="0" algn="l">
              <a:lnSpc>
                <a:spcPct val="90000"/>
              </a:lnSpc>
              <a:spcBef>
                <a:spcPts val="1000"/>
              </a:spcBef>
              <a:spcAft>
                <a:spcPts val="0"/>
              </a:spcAft>
              <a:buClr>
                <a:schemeClr val="dk1"/>
              </a:buClr>
              <a:buSzPts val="2800"/>
              <a:buFont typeface="Arial"/>
              <a:buNone/>
            </a:pPr>
            <a:r>
              <a:t/>
            </a:r>
            <a:endParaRPr/>
          </a:p>
          <a:p>
            <a:pPr indent="-107950" lvl="0" marL="285750" rtl="0" algn="l">
              <a:lnSpc>
                <a:spcPct val="90000"/>
              </a:lnSpc>
              <a:spcBef>
                <a:spcPts val="1000"/>
              </a:spcBef>
              <a:spcAft>
                <a:spcPts val="0"/>
              </a:spcAft>
              <a:buClr>
                <a:schemeClr val="dk1"/>
              </a:buClr>
              <a:buSzPts val="2800"/>
              <a:buFont typeface="Arial"/>
              <a:buNone/>
            </a:pPr>
            <a:r>
              <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728" name="Google Shape;728;p71"/>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13.</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7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Applications</a:t>
            </a:r>
            <a:endParaRPr/>
          </a:p>
        </p:txBody>
      </p:sp>
      <p:sp>
        <p:nvSpPr>
          <p:cNvPr id="734" name="Google Shape;734;p72"/>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Certificates and certification authorities have been developed</a:t>
            </a:r>
            <a:endParaRPr/>
          </a:p>
          <a:p>
            <a:pPr indent="-285750" lvl="0" marL="285750" rtl="0" algn="l">
              <a:lnSpc>
                <a:spcPct val="90000"/>
              </a:lnSpc>
              <a:spcBef>
                <a:spcPts val="1000"/>
              </a:spcBef>
              <a:spcAft>
                <a:spcPts val="0"/>
              </a:spcAft>
              <a:buClr>
                <a:schemeClr val="dk1"/>
              </a:buClr>
              <a:buSzPts val="2800"/>
              <a:buFont typeface="Arial"/>
              <a:buChar char="•"/>
            </a:pPr>
            <a:r>
              <a:rPr lang="en-US"/>
              <a:t>Following Protocols use services of CA</a:t>
            </a:r>
            <a:endParaRPr/>
          </a:p>
          <a:p>
            <a:pPr indent="-285750" lvl="1" marL="742950" rtl="0" algn="l">
              <a:lnSpc>
                <a:spcPct val="90000"/>
              </a:lnSpc>
              <a:spcBef>
                <a:spcPts val="500"/>
              </a:spcBef>
              <a:spcAft>
                <a:spcPts val="0"/>
              </a:spcAft>
              <a:buClr>
                <a:schemeClr val="dk1"/>
              </a:buClr>
              <a:buSzPts val="2400"/>
              <a:buChar char="o"/>
            </a:pPr>
            <a:r>
              <a:rPr lang="en-US"/>
              <a:t>IPSec</a:t>
            </a:r>
            <a:endParaRPr/>
          </a:p>
          <a:p>
            <a:pPr indent="-285750" lvl="1" marL="742950" rtl="0" algn="l">
              <a:lnSpc>
                <a:spcPct val="90000"/>
              </a:lnSpc>
              <a:spcBef>
                <a:spcPts val="500"/>
              </a:spcBef>
              <a:spcAft>
                <a:spcPts val="0"/>
              </a:spcAft>
              <a:buClr>
                <a:schemeClr val="dk1"/>
              </a:buClr>
              <a:buSzPts val="2400"/>
              <a:buChar char="o"/>
            </a:pPr>
            <a:r>
              <a:rPr lang="en-US"/>
              <a:t>SSL/TLS</a:t>
            </a:r>
            <a:endParaRPr/>
          </a:p>
          <a:p>
            <a:pPr indent="-285750" lvl="1" marL="742950" rtl="0" algn="l">
              <a:lnSpc>
                <a:spcPct val="90000"/>
              </a:lnSpc>
              <a:spcBef>
                <a:spcPts val="500"/>
              </a:spcBef>
              <a:spcAft>
                <a:spcPts val="0"/>
              </a:spcAft>
              <a:buClr>
                <a:schemeClr val="dk1"/>
              </a:buClr>
              <a:buSzPts val="2400"/>
              <a:buChar char="o"/>
            </a:pPr>
            <a:r>
              <a:rPr lang="en-US"/>
              <a:t>S/MIME</a:t>
            </a:r>
            <a:endParaRPr/>
          </a:p>
          <a:p>
            <a:pPr indent="-285750" lvl="1" marL="742950" rtl="0" algn="l">
              <a:lnSpc>
                <a:spcPct val="90000"/>
              </a:lnSpc>
              <a:spcBef>
                <a:spcPts val="500"/>
              </a:spcBef>
              <a:spcAft>
                <a:spcPts val="0"/>
              </a:spcAft>
              <a:buClr>
                <a:schemeClr val="dk1"/>
              </a:buClr>
              <a:buSzPts val="2400"/>
              <a:buChar char="o"/>
            </a:pPr>
            <a:r>
              <a:rPr lang="en-US"/>
              <a:t>PGP</a:t>
            </a:r>
            <a:endParaRPr/>
          </a:p>
          <a:p>
            <a:pPr indent="-107950" lvl="0" marL="285750" rtl="0" algn="l">
              <a:lnSpc>
                <a:spcPct val="90000"/>
              </a:lnSpc>
              <a:spcBef>
                <a:spcPts val="1000"/>
              </a:spcBef>
              <a:spcAft>
                <a:spcPts val="0"/>
              </a:spcAft>
              <a:buClr>
                <a:schemeClr val="dk1"/>
              </a:buClr>
              <a:buSzPts val="2800"/>
              <a:buFont typeface="Arial"/>
              <a:buNone/>
            </a:pPr>
            <a:r>
              <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
        <p:nvSpPr>
          <p:cNvPr id="735" name="Google Shape;735;p72"/>
          <p:cNvSpPr txBox="1"/>
          <p:nvPr>
            <p:ph idx="12" type="sldNum"/>
          </p:nvPr>
        </p:nvSpPr>
        <p:spPr>
          <a:xfrm>
            <a:off x="628650" y="6356351"/>
            <a:ext cx="20574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2"/>
                </a:solidFill>
                <a:latin typeface="Arial"/>
                <a:ea typeface="Arial"/>
                <a:cs typeface="Arial"/>
                <a:sym typeface="Arial"/>
              </a:rPr>
              <a:t>13.</a:t>
            </a:r>
            <a:fld id="{00000000-1234-1234-1234-123412341234}" type="slidenum">
              <a:rPr b="1" lang="en-US" sz="1200">
                <a:solidFill>
                  <a:schemeClr val="lt2"/>
                </a:solidFill>
                <a:latin typeface="Arial"/>
                <a:ea typeface="Arial"/>
                <a:cs typeface="Arial"/>
                <a:sym typeface="Arial"/>
              </a:rPr>
              <a:t>‹#›</a:t>
            </a:fld>
            <a:endParaRPr b="1" sz="1200">
              <a:solidFill>
                <a:schemeClr val="lt2"/>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7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41" name="Google Shape;741;p7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Authentication Applications</a:t>
            </a:r>
            <a:endParaRPr/>
          </a:p>
        </p:txBody>
      </p:sp>
      <p:sp>
        <p:nvSpPr>
          <p:cNvPr id="742" name="Google Shape;742;p73"/>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Verifying User’s Identity:</a:t>
            </a:r>
            <a:endParaRPr/>
          </a:p>
          <a:p>
            <a:pPr indent="-285750" lvl="1" marL="742950" rtl="0" algn="l">
              <a:lnSpc>
                <a:spcPct val="90000"/>
              </a:lnSpc>
              <a:spcBef>
                <a:spcPts val="500"/>
              </a:spcBef>
              <a:spcAft>
                <a:spcPts val="0"/>
              </a:spcAft>
              <a:buClr>
                <a:schemeClr val="dk1"/>
              </a:buClr>
              <a:buSzPts val="2400"/>
              <a:buChar char="o"/>
            </a:pPr>
            <a:r>
              <a:rPr lang="en-US"/>
              <a:t>Kerberos, </a:t>
            </a:r>
            <a:endParaRPr/>
          </a:p>
          <a:p>
            <a:pPr indent="-285750" lvl="1" marL="742950" rtl="0" algn="l">
              <a:lnSpc>
                <a:spcPct val="90000"/>
              </a:lnSpc>
              <a:spcBef>
                <a:spcPts val="500"/>
              </a:spcBef>
              <a:spcAft>
                <a:spcPts val="0"/>
              </a:spcAft>
              <a:buClr>
                <a:schemeClr val="dk1"/>
              </a:buClr>
              <a:buSzPts val="2400"/>
              <a:buChar char="o"/>
            </a:pPr>
            <a:r>
              <a:rPr lang="en-US"/>
              <a:t>X.509 Authentication Service</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descr="Figurine Greek Hades Guard Dogs Cerebrus Statue Home Decor Hell Hound  Kerberos : Sports &amp; Outdoors - Amazon.com" id="747" name="Google Shape;747;p74"/>
          <p:cNvPicPr preferRelativeResize="0"/>
          <p:nvPr/>
        </p:nvPicPr>
        <p:blipFill rotWithShape="1">
          <a:blip r:embed="rId3">
            <a:alphaModFix/>
          </a:blip>
          <a:srcRect b="0" l="0" r="0" t="0"/>
          <a:stretch/>
        </p:blipFill>
        <p:spPr>
          <a:xfrm>
            <a:off x="463200" y="29411"/>
            <a:ext cx="8675331" cy="5775854"/>
          </a:xfrm>
          <a:prstGeom prst="rect">
            <a:avLst/>
          </a:prstGeom>
          <a:noFill/>
          <a:ln>
            <a:noFill/>
          </a:ln>
        </p:spPr>
      </p:pic>
      <p:sp>
        <p:nvSpPr>
          <p:cNvPr id="748" name="Google Shape;748;p7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749" name="Google Shape;749;p7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50" name="Google Shape;750;p74"/>
          <p:cNvSpPr txBox="1"/>
          <p:nvPr>
            <p:ph type="title"/>
          </p:nvPr>
        </p:nvSpPr>
        <p:spPr>
          <a:xfrm>
            <a:off x="857515" y="2952528"/>
            <a:ext cx="78867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00000"/>
              </a:buClr>
              <a:buSzPts val="6000"/>
              <a:buFont typeface="Marcellus"/>
              <a:buNone/>
            </a:pPr>
            <a:r>
              <a:rPr lang="en-US">
                <a:solidFill>
                  <a:srgbClr val="C00000"/>
                </a:solidFill>
                <a:latin typeface="Marcellus"/>
                <a:ea typeface="Marcellus"/>
                <a:cs typeface="Marcellus"/>
                <a:sym typeface="Marcellus"/>
              </a:rPr>
              <a:t>Kerberos</a:t>
            </a:r>
            <a:endParaRPr>
              <a:solidFill>
                <a:srgbClr val="C00000"/>
              </a:solidFill>
              <a:latin typeface="Marcellus"/>
              <a:ea typeface="Marcellus"/>
              <a:cs typeface="Marcellus"/>
              <a:sym typeface="Marcellu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7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56" name="Google Shape;756;p7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C00000"/>
              </a:buClr>
              <a:buSzPts val="3600"/>
              <a:buFont typeface="Marcellus"/>
              <a:buNone/>
            </a:pPr>
            <a:r>
              <a:rPr lang="en-US">
                <a:solidFill>
                  <a:srgbClr val="C00000"/>
                </a:solidFill>
                <a:latin typeface="Marcellus"/>
                <a:ea typeface="Marcellus"/>
                <a:cs typeface="Marcellus"/>
                <a:sym typeface="Marcellus"/>
              </a:rPr>
              <a:t>Kerberos</a:t>
            </a:r>
            <a:endParaRPr/>
          </a:p>
        </p:txBody>
      </p:sp>
      <p:sp>
        <p:nvSpPr>
          <p:cNvPr id="757" name="Google Shape;757;p7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134620" lvl="0" marL="285750" rtl="0" algn="l">
              <a:lnSpc>
                <a:spcPct val="90000"/>
              </a:lnSpc>
              <a:spcBef>
                <a:spcPts val="0"/>
              </a:spcBef>
              <a:spcAft>
                <a:spcPts val="0"/>
              </a:spcAft>
              <a:buClr>
                <a:schemeClr val="dk1"/>
              </a:buClr>
              <a:buSzPct val="100000"/>
              <a:buFont typeface="Arial"/>
              <a:buNone/>
            </a:pPr>
            <a:r>
              <a:t/>
            </a:r>
            <a:endParaRPr/>
          </a:p>
          <a:p>
            <a:pPr indent="-285750" lvl="0" marL="285750" rtl="0" algn="l">
              <a:lnSpc>
                <a:spcPct val="90000"/>
              </a:lnSpc>
              <a:spcBef>
                <a:spcPts val="1000"/>
              </a:spcBef>
              <a:spcAft>
                <a:spcPts val="0"/>
              </a:spcAft>
              <a:buClr>
                <a:schemeClr val="dk1"/>
              </a:buClr>
              <a:buSzPct val="100000"/>
              <a:buFont typeface="Arial"/>
              <a:buChar char="•"/>
            </a:pPr>
            <a:r>
              <a:rPr lang="en-US"/>
              <a:t>In mythology, Kerberos(also known as Cerberus) is a large, three-headed dog that guards the gates to the underworld to keep souls from escaping.</a:t>
            </a:r>
            <a:endParaRPr/>
          </a:p>
          <a:p>
            <a:pPr indent="-285750" lvl="0" marL="285750" rtl="0" algn="l">
              <a:lnSpc>
                <a:spcPct val="90000"/>
              </a:lnSpc>
              <a:spcBef>
                <a:spcPts val="1000"/>
              </a:spcBef>
              <a:spcAft>
                <a:spcPts val="0"/>
              </a:spcAft>
              <a:buClr>
                <a:schemeClr val="dk1"/>
              </a:buClr>
              <a:buSzPct val="100000"/>
              <a:buFont typeface="Arial"/>
              <a:buChar char="•"/>
            </a:pPr>
            <a:r>
              <a:rPr lang="en-US"/>
              <a:t>Kerberos is the computer network authentication protocol initially developed in the 1980s by Massachusetts Institute of Technology(MIT) computer scientists.</a:t>
            </a:r>
            <a:endParaRPr/>
          </a:p>
          <a:p>
            <a:pPr indent="-285750" lvl="0" marL="285750" rtl="0" algn="l">
              <a:lnSpc>
                <a:spcPct val="90000"/>
              </a:lnSpc>
              <a:spcBef>
                <a:spcPts val="1000"/>
              </a:spcBef>
              <a:spcAft>
                <a:spcPts val="0"/>
              </a:spcAft>
              <a:buClr>
                <a:schemeClr val="dk1"/>
              </a:buClr>
              <a:buSzPct val="100000"/>
              <a:buFont typeface="Arial"/>
              <a:buChar char="•"/>
            </a:pPr>
            <a:r>
              <a:rPr lang="en-US"/>
              <a:t>The idea behind Kerberos is to authenticate users while preventing passwords from being sent over the internet.</a:t>
            </a:r>
            <a:endParaRPr/>
          </a:p>
          <a:p>
            <a:pPr indent="-285750" lvl="0" marL="285750" rtl="0" algn="l">
              <a:lnSpc>
                <a:spcPct val="90000"/>
              </a:lnSpc>
              <a:spcBef>
                <a:spcPts val="1000"/>
              </a:spcBef>
              <a:spcAft>
                <a:spcPts val="0"/>
              </a:spcAft>
              <a:buClr>
                <a:schemeClr val="dk1"/>
              </a:buClr>
              <a:buSzPct val="100000"/>
              <a:buFont typeface="Arial"/>
              <a:buChar char="•"/>
            </a:pPr>
            <a:r>
              <a:rPr lang="en-US"/>
              <a:t>It uses secret-key cryptography and a trusted third party for authenticating client-server applications and verifying users‘ identities.</a:t>
            </a:r>
            <a:endParaRPr/>
          </a:p>
          <a:p>
            <a:pPr indent="-285750" lvl="0" marL="285750" rtl="0" algn="l">
              <a:lnSpc>
                <a:spcPct val="90000"/>
              </a:lnSpc>
              <a:spcBef>
                <a:spcPts val="1000"/>
              </a:spcBef>
              <a:spcAft>
                <a:spcPts val="0"/>
              </a:spcAft>
              <a:buClr>
                <a:schemeClr val="dk1"/>
              </a:buClr>
              <a:buSzPct val="100000"/>
              <a:buFont typeface="Arial"/>
              <a:buChar char="•"/>
            </a:pPr>
            <a:r>
              <a:rPr lang="en-US"/>
              <a:t>But in the protocol's case, the three heads of Kerberos represent the client, the server, and the Key Distribution Center(KDC).</a:t>
            </a:r>
            <a:endParaRPr/>
          </a:p>
          <a:p>
            <a:pPr indent="-134620" lvl="0" marL="285750" rtl="0" algn="l">
              <a:lnSpc>
                <a:spcPct val="90000"/>
              </a:lnSpc>
              <a:spcBef>
                <a:spcPts val="1000"/>
              </a:spcBef>
              <a:spcAft>
                <a:spcPts val="0"/>
              </a:spcAft>
              <a:buClr>
                <a:schemeClr val="dk1"/>
              </a:buClr>
              <a:buSzPct val="100000"/>
              <a:buFont typeface="Arial"/>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7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63" name="Google Shape;763;p7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764" name="Google Shape;764;p76"/>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765" name="Google Shape;765;p76"/>
          <p:cNvPicPr preferRelativeResize="0"/>
          <p:nvPr/>
        </p:nvPicPr>
        <p:blipFill rotWithShape="1">
          <a:blip r:embed="rId3">
            <a:alphaModFix/>
          </a:blip>
          <a:srcRect b="0" l="0" r="0" t="0"/>
          <a:stretch/>
        </p:blipFill>
        <p:spPr>
          <a:xfrm>
            <a:off x="971917" y="1323975"/>
            <a:ext cx="7685941" cy="452596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7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71" name="Google Shape;771;p77"/>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Terms</a:t>
            </a:r>
            <a:endParaRPr/>
          </a:p>
        </p:txBody>
      </p:sp>
      <p:sp>
        <p:nvSpPr>
          <p:cNvPr id="772" name="Google Shape;772;p77"/>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Authentication server – AS</a:t>
            </a:r>
            <a:endParaRPr/>
          </a:p>
          <a:p>
            <a:pPr indent="-285750" lvl="0" marL="285750" rtl="0" algn="l">
              <a:lnSpc>
                <a:spcPct val="90000"/>
              </a:lnSpc>
              <a:spcBef>
                <a:spcPts val="1000"/>
              </a:spcBef>
              <a:spcAft>
                <a:spcPts val="0"/>
              </a:spcAft>
              <a:buClr>
                <a:schemeClr val="dk1"/>
              </a:buClr>
              <a:buSzPts val="2800"/>
              <a:buFont typeface="Arial"/>
              <a:buChar char="•"/>
            </a:pPr>
            <a:r>
              <a:rPr lang="en-US"/>
              <a:t>Ticket granting server – TGS</a:t>
            </a:r>
            <a:endParaRPr/>
          </a:p>
          <a:p>
            <a:pPr indent="-285750" lvl="0" marL="285750" rtl="0" algn="l">
              <a:lnSpc>
                <a:spcPct val="90000"/>
              </a:lnSpc>
              <a:spcBef>
                <a:spcPts val="1000"/>
              </a:spcBef>
              <a:spcAft>
                <a:spcPts val="0"/>
              </a:spcAft>
              <a:buClr>
                <a:schemeClr val="dk1"/>
              </a:buClr>
              <a:buSzPts val="2800"/>
              <a:buFont typeface="Arial"/>
              <a:buChar char="•"/>
            </a:pPr>
            <a:r>
              <a:rPr lang="en-US"/>
              <a:t>Key distribution center - KDC</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7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78" name="Google Shape;778;p7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Scenario </a:t>
            </a:r>
            <a:endParaRPr/>
          </a:p>
        </p:txBody>
      </p:sp>
      <p:sp>
        <p:nvSpPr>
          <p:cNvPr id="779" name="Google Shape;779;p78"/>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Client wants to access file on a server</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pic>
        <p:nvPicPr>
          <p:cNvPr id="780" name="Google Shape;780;p78"/>
          <p:cNvPicPr preferRelativeResize="0"/>
          <p:nvPr/>
        </p:nvPicPr>
        <p:blipFill rotWithShape="1">
          <a:blip r:embed="rId3">
            <a:alphaModFix/>
          </a:blip>
          <a:srcRect b="0" l="0" r="0" t="0"/>
          <a:stretch/>
        </p:blipFill>
        <p:spPr>
          <a:xfrm>
            <a:off x="1043608" y="2119993"/>
            <a:ext cx="4324350" cy="1276350"/>
          </a:xfrm>
          <a:prstGeom prst="rect">
            <a:avLst/>
          </a:prstGeom>
          <a:noFill/>
          <a:ln>
            <a:noFill/>
          </a:ln>
        </p:spPr>
      </p:pic>
      <p:pic>
        <p:nvPicPr>
          <p:cNvPr id="781" name="Google Shape;781;p78"/>
          <p:cNvPicPr preferRelativeResize="0"/>
          <p:nvPr/>
        </p:nvPicPr>
        <p:blipFill rotWithShape="1">
          <a:blip r:embed="rId4">
            <a:alphaModFix/>
          </a:blip>
          <a:srcRect b="0" l="0" r="0" t="0"/>
          <a:stretch/>
        </p:blipFill>
        <p:spPr>
          <a:xfrm>
            <a:off x="3995936" y="3717032"/>
            <a:ext cx="4600575" cy="2647950"/>
          </a:xfrm>
          <a:prstGeom prst="rect">
            <a:avLst/>
          </a:prstGeom>
          <a:noFill/>
          <a:ln>
            <a:noFill/>
          </a:ln>
        </p:spPr>
      </p:pic>
      <p:sp>
        <p:nvSpPr>
          <p:cNvPr id="782" name="Google Shape;782;p78"/>
          <p:cNvSpPr/>
          <p:nvPr/>
        </p:nvSpPr>
        <p:spPr>
          <a:xfrm rot="3075052">
            <a:off x="3347864" y="3396343"/>
            <a:ext cx="1008112" cy="8247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7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88" name="Google Shape;788;p7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789" name="Google Shape;789;p7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2800"/>
              <a:buFont typeface="Arial"/>
              <a:buChar char="•"/>
            </a:pPr>
            <a:r>
              <a:rPr lang="en-US"/>
              <a:t>The client authenticates itself to the </a:t>
            </a:r>
            <a:r>
              <a:rPr b="1" lang="en-US"/>
              <a:t>Authentication Server (AS)</a:t>
            </a:r>
            <a:r>
              <a:rPr lang="en-US"/>
              <a:t> which forwards the username to a </a:t>
            </a:r>
            <a:r>
              <a:rPr b="1" lang="en-US"/>
              <a:t>key distribution center</a:t>
            </a:r>
            <a:r>
              <a:rPr lang="en-US"/>
              <a:t> </a:t>
            </a:r>
            <a:r>
              <a:rPr b="1" lang="en-US"/>
              <a:t>(KDC)</a:t>
            </a:r>
            <a:r>
              <a:rPr lang="en-US"/>
              <a:t>. </a:t>
            </a:r>
            <a:endParaRPr/>
          </a:p>
          <a:p>
            <a:pPr indent="-285750" lvl="0" marL="285750" rtl="0" algn="l">
              <a:lnSpc>
                <a:spcPct val="90000"/>
              </a:lnSpc>
              <a:spcBef>
                <a:spcPts val="1000"/>
              </a:spcBef>
              <a:spcAft>
                <a:spcPts val="0"/>
              </a:spcAft>
              <a:buClr>
                <a:schemeClr val="dk1"/>
              </a:buClr>
              <a:buSzPts val="2800"/>
              <a:buFont typeface="Arial"/>
              <a:buChar char="•"/>
            </a:pPr>
            <a:r>
              <a:rPr lang="en-US"/>
              <a:t>The KDC issues a  time stamped </a:t>
            </a:r>
            <a:r>
              <a:rPr b="1" lang="en-US"/>
              <a:t>ticket-granting ticket (TGT)</a:t>
            </a:r>
            <a:r>
              <a:rPr lang="en-US"/>
              <a:t>, and encrypts it using the </a:t>
            </a:r>
            <a:r>
              <a:rPr b="1" lang="en-US"/>
              <a:t>ticket-granting service's (TGS)</a:t>
            </a:r>
            <a:r>
              <a:rPr lang="en-US"/>
              <a:t> secret key and returns the encrypted result to the user's workstation. </a:t>
            </a:r>
            <a:endParaRPr/>
          </a:p>
          <a:p>
            <a:pPr indent="-285750" lvl="0" marL="285750" rtl="0" algn="l">
              <a:lnSpc>
                <a:spcPct val="90000"/>
              </a:lnSpc>
              <a:spcBef>
                <a:spcPts val="1000"/>
              </a:spcBef>
              <a:spcAft>
                <a:spcPts val="0"/>
              </a:spcAft>
              <a:buClr>
                <a:schemeClr val="dk1"/>
              </a:buClr>
              <a:buSzPts val="2800"/>
              <a:buFont typeface="Arial"/>
              <a:buChar char="•"/>
            </a:pPr>
            <a:r>
              <a:rPr lang="en-US"/>
              <a:t>This is done infrequently, typically at user logon; </a:t>
            </a:r>
            <a:endParaRPr/>
          </a:p>
          <a:p>
            <a:pPr indent="-285750" lvl="0" marL="285750" rtl="0" algn="l">
              <a:lnSpc>
                <a:spcPct val="90000"/>
              </a:lnSpc>
              <a:spcBef>
                <a:spcPts val="1000"/>
              </a:spcBef>
              <a:spcAft>
                <a:spcPts val="0"/>
              </a:spcAft>
              <a:buClr>
                <a:schemeClr val="dk1"/>
              </a:buClr>
              <a:buSzPts val="2800"/>
              <a:buFont typeface="Arial"/>
              <a:buChar char="•"/>
            </a:pPr>
            <a:r>
              <a:rPr lang="en-US"/>
              <a:t>The TGT expires at some point although it may be transparently renewed by the user's session manager while they are logged in.</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Input formatting.. contd</a:t>
            </a:r>
            <a:endParaRPr/>
          </a:p>
        </p:txBody>
      </p:sp>
      <p:sp>
        <p:nvSpPr>
          <p:cNvPr id="161" name="Google Shape;161;p8"/>
          <p:cNvSpPr txBox="1"/>
          <p:nvPr>
            <p:ph idx="1" type="body"/>
          </p:nvPr>
        </p:nvSpPr>
        <p:spPr>
          <a:xfrm>
            <a:off x="700004" y="769443"/>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b="1" lang="en-US"/>
              <a:t>Padding size</a:t>
            </a:r>
            <a:endParaRPr/>
          </a:p>
          <a:p>
            <a:pPr indent="-285750" lvl="0" marL="285750" rtl="0" algn="l">
              <a:lnSpc>
                <a:spcPct val="90000"/>
              </a:lnSpc>
              <a:spcBef>
                <a:spcPts val="1000"/>
              </a:spcBef>
              <a:spcAft>
                <a:spcPts val="0"/>
              </a:spcAft>
              <a:buClr>
                <a:schemeClr val="dk1"/>
              </a:buClr>
              <a:buSzPts val="2800"/>
              <a:buFont typeface="Arial"/>
              <a:buChar char="•"/>
            </a:pPr>
            <a:r>
              <a:rPr lang="en-US"/>
              <a:t>Original message size : represented in 128 bits</a:t>
            </a:r>
            <a:endParaRPr/>
          </a:p>
          <a:p>
            <a:pPr indent="-285750" lvl="1" marL="742950" rtl="0" algn="l">
              <a:lnSpc>
                <a:spcPct val="90000"/>
              </a:lnSpc>
              <a:spcBef>
                <a:spcPts val="500"/>
              </a:spcBef>
              <a:spcAft>
                <a:spcPts val="0"/>
              </a:spcAft>
              <a:buClr>
                <a:schemeClr val="dk1"/>
              </a:buClr>
              <a:buSzPts val="2400"/>
              <a:buChar char="o"/>
            </a:pPr>
            <a:r>
              <a:rPr lang="en-US"/>
              <a:t>The only reason that the SHA-512 has a limitation for its input message.</a:t>
            </a:r>
            <a:endParaRPr/>
          </a:p>
          <a:p>
            <a:pPr indent="-285750" lvl="0" marL="285750" rtl="0" algn="l">
              <a:lnSpc>
                <a:spcPct val="90000"/>
              </a:lnSpc>
              <a:spcBef>
                <a:spcPts val="1000"/>
              </a:spcBef>
              <a:spcAft>
                <a:spcPts val="0"/>
              </a:spcAft>
              <a:buClr>
                <a:schemeClr val="dk1"/>
              </a:buClr>
              <a:buSzPts val="2800"/>
              <a:buFont typeface="Arial"/>
              <a:buChar char="•"/>
            </a:pPr>
            <a:r>
              <a:rPr lang="en-US"/>
              <a:t>The largest number that can be represented using 128 bits is (2¹²⁸-1), the message size can be at most (2¹²⁸-1) bits; </a:t>
            </a:r>
            <a:endParaRPr/>
          </a:p>
          <a:p>
            <a:pPr indent="-285750" lvl="0" marL="285750" rtl="0" algn="l">
              <a:lnSpc>
                <a:spcPct val="90000"/>
              </a:lnSpc>
              <a:spcBef>
                <a:spcPts val="1000"/>
              </a:spcBef>
              <a:spcAft>
                <a:spcPts val="0"/>
              </a:spcAft>
              <a:buClr>
                <a:schemeClr val="dk1"/>
              </a:buClr>
              <a:buSzPts val="2400"/>
              <a:buFont typeface="Arial"/>
              <a:buChar char="•"/>
            </a:pPr>
            <a:r>
              <a:rPr lang="en-US" sz="2400"/>
              <a:t>2¹²⁸-2 = 340,282,366,920,938,463,463,374,607,431,768,211,454 bits</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pic>
        <p:nvPicPr>
          <p:cNvPr id="162" name="Google Shape;162;p8"/>
          <p:cNvPicPr preferRelativeResize="0"/>
          <p:nvPr/>
        </p:nvPicPr>
        <p:blipFill rotWithShape="1">
          <a:blip r:embed="rId3">
            <a:alphaModFix/>
          </a:blip>
          <a:srcRect b="0" l="0" r="0" t="0"/>
          <a:stretch/>
        </p:blipFill>
        <p:spPr>
          <a:xfrm>
            <a:off x="238125" y="4653136"/>
            <a:ext cx="8601075" cy="1939925"/>
          </a:xfrm>
          <a:prstGeom prst="rect">
            <a:avLst/>
          </a:prstGeom>
          <a:noFill/>
          <a:ln>
            <a:noFill/>
          </a:ln>
        </p:spPr>
      </p:pic>
      <p:sp>
        <p:nvSpPr>
          <p:cNvPr id="163" name="Google Shape;163;p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80"/>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795" name="Google Shape;795;p80"/>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796" name="Google Shape;796;p80"/>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fontScale="92500"/>
          </a:bodyPr>
          <a:lstStyle/>
          <a:p>
            <a:pPr indent="-285750" lvl="0" marL="285750" rtl="0" algn="l">
              <a:lnSpc>
                <a:spcPct val="90000"/>
              </a:lnSpc>
              <a:spcBef>
                <a:spcPts val="0"/>
              </a:spcBef>
              <a:spcAft>
                <a:spcPts val="0"/>
              </a:spcAft>
              <a:buClr>
                <a:schemeClr val="dk1"/>
              </a:buClr>
              <a:buSzPct val="100000"/>
              <a:buFont typeface="Arial"/>
              <a:buChar char="•"/>
            </a:pPr>
            <a:r>
              <a:rPr lang="en-US"/>
              <a:t>When the client needs to communicate with a service on another node (a "principal", in Kerberos parlance), the client sends the TGT to the TGS,</a:t>
            </a:r>
            <a:endParaRPr/>
          </a:p>
          <a:p>
            <a:pPr indent="-285750" lvl="0" marL="285750" rtl="0" algn="l">
              <a:lnSpc>
                <a:spcPct val="90000"/>
              </a:lnSpc>
              <a:spcBef>
                <a:spcPts val="1000"/>
              </a:spcBef>
              <a:spcAft>
                <a:spcPts val="0"/>
              </a:spcAft>
              <a:buClr>
                <a:schemeClr val="dk1"/>
              </a:buClr>
              <a:buSzPct val="100000"/>
              <a:buFont typeface="Arial"/>
              <a:buChar char="•"/>
            </a:pPr>
            <a:r>
              <a:rPr lang="en-US"/>
              <a:t>The service must have already been registered with the TGS with a </a:t>
            </a:r>
            <a:r>
              <a:rPr b="1" lang="en-US"/>
              <a:t>Service Principal Name (SPN)</a:t>
            </a:r>
            <a:r>
              <a:rPr lang="en-US"/>
              <a:t>. </a:t>
            </a:r>
            <a:endParaRPr/>
          </a:p>
          <a:p>
            <a:pPr indent="-285750" lvl="0" marL="285750" rtl="0" algn="l">
              <a:lnSpc>
                <a:spcPct val="90000"/>
              </a:lnSpc>
              <a:spcBef>
                <a:spcPts val="1000"/>
              </a:spcBef>
              <a:spcAft>
                <a:spcPts val="0"/>
              </a:spcAft>
              <a:buClr>
                <a:schemeClr val="dk1"/>
              </a:buClr>
              <a:buSzPct val="100000"/>
              <a:buFont typeface="Arial"/>
              <a:buChar char="•"/>
            </a:pPr>
            <a:r>
              <a:rPr lang="en-US"/>
              <a:t>The client uses the SPN to request access to this service. </a:t>
            </a:r>
            <a:endParaRPr/>
          </a:p>
          <a:p>
            <a:pPr indent="-285750" lvl="0" marL="285750" rtl="0" algn="l">
              <a:lnSpc>
                <a:spcPct val="90000"/>
              </a:lnSpc>
              <a:spcBef>
                <a:spcPts val="1000"/>
              </a:spcBef>
              <a:spcAft>
                <a:spcPts val="0"/>
              </a:spcAft>
              <a:buClr>
                <a:schemeClr val="dk1"/>
              </a:buClr>
              <a:buSzPct val="100000"/>
              <a:buFont typeface="Arial"/>
              <a:buChar char="•"/>
            </a:pPr>
            <a:r>
              <a:rPr lang="en-US"/>
              <a:t>After verifying that the TGT is valid and that the user has access to a the requested service, the TGS issues ticket and session keys to the client. </a:t>
            </a:r>
            <a:endParaRPr/>
          </a:p>
          <a:p>
            <a:pPr indent="-285750" lvl="0" marL="285750" rtl="0" algn="l">
              <a:lnSpc>
                <a:spcPct val="90000"/>
              </a:lnSpc>
              <a:spcBef>
                <a:spcPts val="1000"/>
              </a:spcBef>
              <a:spcAft>
                <a:spcPts val="0"/>
              </a:spcAft>
              <a:buClr>
                <a:schemeClr val="dk1"/>
              </a:buClr>
              <a:buSzPct val="100000"/>
              <a:buFont typeface="Arial"/>
              <a:buChar char="•"/>
            </a:pPr>
            <a:r>
              <a:rPr lang="en-US"/>
              <a:t>The client then sends the ticket to the </a:t>
            </a:r>
            <a:r>
              <a:rPr b="1" lang="en-US"/>
              <a:t>service server (SS)</a:t>
            </a:r>
            <a:r>
              <a:rPr lang="en-US"/>
              <a:t> along with its service request.</a:t>
            </a:r>
            <a:endParaRPr/>
          </a:p>
          <a:p>
            <a:pPr indent="-121285" lvl="0" marL="285750" rtl="0" algn="l">
              <a:lnSpc>
                <a:spcPct val="90000"/>
              </a:lnSpc>
              <a:spcBef>
                <a:spcPts val="1000"/>
              </a:spcBef>
              <a:spcAft>
                <a:spcPts val="0"/>
              </a:spcAft>
              <a:buClr>
                <a:schemeClr val="dk1"/>
              </a:buClr>
              <a:buSzPct val="100000"/>
              <a:buFont typeface="Arial"/>
              <a:buNone/>
            </a:pPr>
            <a:r>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81"/>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02" name="Google Shape;802;p81"/>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803" name="Google Shape;803;p81"/>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descr="https://upload.wikimedia.org/wikipedia/commons/thumb/6/68/Kerberos_protocol.svg/645px-Kerberos_protocol.svg.png" id="804" name="Google Shape;804;p81"/>
          <p:cNvPicPr preferRelativeResize="0"/>
          <p:nvPr/>
        </p:nvPicPr>
        <p:blipFill rotWithShape="1">
          <a:blip r:embed="rId3">
            <a:alphaModFix/>
          </a:blip>
          <a:srcRect b="0" l="0" r="0" t="0"/>
          <a:stretch/>
        </p:blipFill>
        <p:spPr>
          <a:xfrm>
            <a:off x="1907703" y="70959"/>
            <a:ext cx="6143625" cy="64770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82"/>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10" name="Google Shape;810;p82"/>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Client authentication</a:t>
            </a:r>
            <a:endParaRPr/>
          </a:p>
        </p:txBody>
      </p:sp>
      <p:sp>
        <p:nvSpPr>
          <p:cNvPr id="811" name="Google Shape;811;p82"/>
          <p:cNvSpPr txBox="1"/>
          <p:nvPr>
            <p:ph idx="1" type="body"/>
          </p:nvPr>
        </p:nvSpPr>
        <p:spPr>
          <a:xfrm>
            <a:off x="700004" y="836713"/>
            <a:ext cx="8229600" cy="5400600"/>
          </a:xfrm>
          <a:prstGeom prst="rect">
            <a:avLst/>
          </a:prstGeom>
          <a:noFill/>
          <a:ln>
            <a:noFill/>
          </a:ln>
        </p:spPr>
        <p:txBody>
          <a:bodyPr anchorCtr="0" anchor="t" bIns="45700" lIns="91425" spcFirstLastPara="1" rIns="91425" wrap="square" tIns="45700">
            <a:normAutofit fontScale="625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a:t>The client sends a cleartext message of the user ID to the requesting services on behalf of the user. (Note: Neither the secret key nor the password is sent to the AS.)</a:t>
            </a:r>
            <a:endParaRPr/>
          </a:p>
          <a:p>
            <a:pPr indent="-285750" lvl="0" marL="285750" rtl="0" algn="l">
              <a:lnSpc>
                <a:spcPct val="90000"/>
              </a:lnSpc>
              <a:spcBef>
                <a:spcPts val="1000"/>
              </a:spcBef>
              <a:spcAft>
                <a:spcPts val="0"/>
              </a:spcAft>
              <a:buClr>
                <a:schemeClr val="dk1"/>
              </a:buClr>
              <a:buSzPct val="100000"/>
              <a:buFont typeface="Arial"/>
              <a:buChar char="•"/>
            </a:pPr>
            <a:r>
              <a:rPr lang="en-US"/>
              <a:t>The AS checks if the client is in its database. </a:t>
            </a:r>
            <a:endParaRPr/>
          </a:p>
          <a:p>
            <a:pPr indent="-285750" lvl="0" marL="285750" rtl="0" algn="l">
              <a:lnSpc>
                <a:spcPct val="90000"/>
              </a:lnSpc>
              <a:spcBef>
                <a:spcPts val="1000"/>
              </a:spcBef>
              <a:spcAft>
                <a:spcPts val="0"/>
              </a:spcAft>
              <a:buClr>
                <a:schemeClr val="dk1"/>
              </a:buClr>
              <a:buSzPct val="100000"/>
              <a:buFont typeface="Arial"/>
              <a:buChar char="•"/>
            </a:pPr>
            <a:r>
              <a:rPr lang="en-US"/>
              <a:t>If it is, the AS generates the secret key by hashing the password of the user found at the database and sends back the following two messages to the client:</a:t>
            </a:r>
            <a:endParaRPr/>
          </a:p>
          <a:p>
            <a:pPr indent="-285750" lvl="1" marL="742950" rtl="0" algn="l">
              <a:lnSpc>
                <a:spcPct val="90000"/>
              </a:lnSpc>
              <a:spcBef>
                <a:spcPts val="500"/>
              </a:spcBef>
              <a:spcAft>
                <a:spcPts val="0"/>
              </a:spcAft>
              <a:buClr>
                <a:schemeClr val="dk1"/>
              </a:buClr>
              <a:buSzPct val="100000"/>
              <a:buChar char="o"/>
            </a:pPr>
            <a:r>
              <a:rPr lang="en-US"/>
              <a:t>Message A: </a:t>
            </a:r>
            <a:r>
              <a:rPr i="1" lang="en-US"/>
              <a:t>Client/TGS Session Key</a:t>
            </a:r>
            <a:r>
              <a:rPr lang="en-US"/>
              <a:t> encrypted using the secret key of the client/user.</a:t>
            </a:r>
            <a:endParaRPr/>
          </a:p>
          <a:p>
            <a:pPr indent="-285750" lvl="1" marL="742950" rtl="0" algn="l">
              <a:lnSpc>
                <a:spcPct val="90000"/>
              </a:lnSpc>
              <a:spcBef>
                <a:spcPts val="500"/>
              </a:spcBef>
              <a:spcAft>
                <a:spcPts val="0"/>
              </a:spcAft>
              <a:buClr>
                <a:schemeClr val="dk1"/>
              </a:buClr>
              <a:buSzPct val="100000"/>
              <a:buChar char="o"/>
            </a:pPr>
            <a:r>
              <a:rPr lang="en-US"/>
              <a:t>Message B: </a:t>
            </a:r>
            <a:r>
              <a:rPr i="1" lang="en-US"/>
              <a:t>Ticket-Granting-Ticket</a:t>
            </a:r>
            <a:r>
              <a:rPr lang="en-US"/>
              <a:t> (TGT, which includes the client ID, client network address, ticket validity period, and the </a:t>
            </a:r>
            <a:r>
              <a:rPr i="1" lang="en-US"/>
              <a:t>Client/TGS Session Key</a:t>
            </a:r>
            <a:r>
              <a:rPr lang="en-US"/>
              <a:t>) encrypted using the secret key of the TGS.</a:t>
            </a:r>
            <a:endParaRPr/>
          </a:p>
          <a:p>
            <a:pPr indent="-285750" lvl="0" marL="285750" rtl="0" algn="l">
              <a:lnSpc>
                <a:spcPct val="90000"/>
              </a:lnSpc>
              <a:spcBef>
                <a:spcPts val="1000"/>
              </a:spcBef>
              <a:spcAft>
                <a:spcPts val="0"/>
              </a:spcAft>
              <a:buClr>
                <a:schemeClr val="dk1"/>
              </a:buClr>
              <a:buSzPct val="100000"/>
              <a:buFont typeface="Arial"/>
              <a:buChar char="•"/>
            </a:pPr>
            <a:r>
              <a:rPr lang="en-US"/>
              <a:t>Once the client receives messages A and B, it attempts to decrypt message A with the secret key generated from the password entered by the user. </a:t>
            </a:r>
            <a:endParaRPr/>
          </a:p>
          <a:p>
            <a:pPr indent="-285750" lvl="0" marL="285750" rtl="0" algn="l">
              <a:lnSpc>
                <a:spcPct val="90000"/>
              </a:lnSpc>
              <a:spcBef>
                <a:spcPts val="1000"/>
              </a:spcBef>
              <a:spcAft>
                <a:spcPts val="0"/>
              </a:spcAft>
              <a:buClr>
                <a:schemeClr val="dk1"/>
              </a:buClr>
              <a:buSzPct val="100000"/>
              <a:buFont typeface="Arial"/>
              <a:buChar char="•"/>
            </a:pPr>
            <a:r>
              <a:rPr lang="en-US"/>
              <a:t>If the user entered password does not match the password in the AS database, the client's secret key will be different and thus unable to decrypt message A. </a:t>
            </a:r>
            <a:endParaRPr/>
          </a:p>
          <a:p>
            <a:pPr indent="-285750" lvl="0" marL="285750" rtl="0" algn="l">
              <a:lnSpc>
                <a:spcPct val="90000"/>
              </a:lnSpc>
              <a:spcBef>
                <a:spcPts val="1000"/>
              </a:spcBef>
              <a:spcAft>
                <a:spcPts val="0"/>
              </a:spcAft>
              <a:buClr>
                <a:schemeClr val="dk1"/>
              </a:buClr>
              <a:buSzPct val="100000"/>
              <a:buFont typeface="Arial"/>
              <a:buChar char="•"/>
            </a:pPr>
            <a:r>
              <a:rPr lang="en-US"/>
              <a:t>With a valid password and secret key the client decrypts message A to obtain the </a:t>
            </a:r>
            <a:r>
              <a:rPr i="1" lang="en-US"/>
              <a:t>Client/TGS Session Key</a:t>
            </a:r>
            <a:r>
              <a:rPr lang="en-US"/>
              <a:t>. </a:t>
            </a:r>
            <a:endParaRPr/>
          </a:p>
          <a:p>
            <a:pPr indent="-285750" lvl="0" marL="285750" rtl="0" algn="l">
              <a:lnSpc>
                <a:spcPct val="90000"/>
              </a:lnSpc>
              <a:spcBef>
                <a:spcPts val="1000"/>
              </a:spcBef>
              <a:spcAft>
                <a:spcPts val="0"/>
              </a:spcAft>
              <a:buClr>
                <a:schemeClr val="dk1"/>
              </a:buClr>
              <a:buSzPct val="100000"/>
              <a:buFont typeface="Arial"/>
              <a:buChar char="•"/>
            </a:pPr>
            <a:r>
              <a:rPr lang="en-US"/>
              <a:t>This session key is used for further communications with the TGS. (Note: The client cannot decrypt Message B, as it is encrypted using TGS's secret key.) </a:t>
            </a:r>
            <a:endParaRPr/>
          </a:p>
          <a:p>
            <a:pPr indent="-285750" lvl="0" marL="285750" rtl="0" algn="l">
              <a:lnSpc>
                <a:spcPct val="90000"/>
              </a:lnSpc>
              <a:spcBef>
                <a:spcPts val="1000"/>
              </a:spcBef>
              <a:spcAft>
                <a:spcPts val="0"/>
              </a:spcAft>
              <a:buClr>
                <a:schemeClr val="dk1"/>
              </a:buClr>
              <a:buSzPct val="100000"/>
              <a:buFont typeface="Arial"/>
              <a:buChar char="•"/>
            </a:pPr>
            <a:r>
              <a:rPr lang="en-US"/>
              <a:t>At this point, the client has enough information to authenticate itself to the TGS.</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83"/>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17" name="Google Shape;817;p83"/>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b="1" lang="en-US"/>
              <a:t>Client Service Authorization</a:t>
            </a:r>
            <a:endParaRPr/>
          </a:p>
        </p:txBody>
      </p:sp>
      <p:sp>
        <p:nvSpPr>
          <p:cNvPr id="818" name="Google Shape;818;p83"/>
          <p:cNvSpPr txBox="1"/>
          <p:nvPr>
            <p:ph idx="1" type="body"/>
          </p:nvPr>
        </p:nvSpPr>
        <p:spPr>
          <a:xfrm>
            <a:off x="700004" y="980729"/>
            <a:ext cx="8229600" cy="5544616"/>
          </a:xfrm>
          <a:prstGeom prst="rect">
            <a:avLst/>
          </a:prstGeom>
          <a:noFill/>
          <a:ln>
            <a:noFill/>
          </a:ln>
        </p:spPr>
        <p:txBody>
          <a:bodyPr anchorCtr="0" anchor="t" bIns="45700" lIns="91425" spcFirstLastPara="1" rIns="91425" wrap="square" tIns="45700">
            <a:normAutofit fontScale="850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a:t>When requesting services, the client sends the following messages to the TGS:</a:t>
            </a:r>
            <a:endParaRPr/>
          </a:p>
          <a:p>
            <a:pPr indent="-285750" lvl="1" marL="742950" rtl="0" algn="l">
              <a:lnSpc>
                <a:spcPct val="90000"/>
              </a:lnSpc>
              <a:spcBef>
                <a:spcPts val="500"/>
              </a:spcBef>
              <a:spcAft>
                <a:spcPts val="0"/>
              </a:spcAft>
              <a:buClr>
                <a:schemeClr val="dk1"/>
              </a:buClr>
              <a:buSzPct val="100000"/>
              <a:buChar char="o"/>
            </a:pPr>
            <a:r>
              <a:rPr lang="en-US"/>
              <a:t>Message C: Composed of the message B (the encrypted TGT using the TGS secret key) and the ID of the requested service.</a:t>
            </a:r>
            <a:endParaRPr/>
          </a:p>
          <a:p>
            <a:pPr indent="-285750" lvl="1" marL="742950" rtl="0" algn="l">
              <a:lnSpc>
                <a:spcPct val="90000"/>
              </a:lnSpc>
              <a:spcBef>
                <a:spcPts val="500"/>
              </a:spcBef>
              <a:spcAft>
                <a:spcPts val="0"/>
              </a:spcAft>
              <a:buClr>
                <a:schemeClr val="dk1"/>
              </a:buClr>
              <a:buSzPct val="100000"/>
              <a:buChar char="o"/>
            </a:pPr>
            <a:r>
              <a:rPr lang="en-US"/>
              <a:t>Message D: Authenticator (which is composed of the client ID and the timestamp), encrypted using the </a:t>
            </a:r>
            <a:r>
              <a:rPr i="1" lang="en-US"/>
              <a:t>Client/TGS Session Key</a:t>
            </a:r>
            <a:r>
              <a:rPr lang="en-US"/>
              <a:t>.</a:t>
            </a:r>
            <a:endParaRPr/>
          </a:p>
          <a:p>
            <a:pPr indent="-285750" lvl="0" marL="285750" rtl="0" algn="l">
              <a:lnSpc>
                <a:spcPct val="90000"/>
              </a:lnSpc>
              <a:spcBef>
                <a:spcPts val="1000"/>
              </a:spcBef>
              <a:spcAft>
                <a:spcPts val="0"/>
              </a:spcAft>
              <a:buClr>
                <a:schemeClr val="dk1"/>
              </a:buClr>
              <a:buSzPct val="100000"/>
              <a:buFont typeface="Arial"/>
              <a:buChar char="•"/>
            </a:pPr>
            <a:r>
              <a:rPr lang="en-US"/>
              <a:t>Upon receiving messages C and D, the TGS retrieves message B out of message C. </a:t>
            </a:r>
            <a:endParaRPr/>
          </a:p>
          <a:p>
            <a:pPr indent="-285750" lvl="0" marL="285750" rtl="0" algn="l">
              <a:lnSpc>
                <a:spcPct val="90000"/>
              </a:lnSpc>
              <a:spcBef>
                <a:spcPts val="1000"/>
              </a:spcBef>
              <a:spcAft>
                <a:spcPts val="0"/>
              </a:spcAft>
              <a:buClr>
                <a:schemeClr val="dk1"/>
              </a:buClr>
              <a:buSzPct val="100000"/>
              <a:buFont typeface="Arial"/>
              <a:buChar char="•"/>
            </a:pPr>
            <a:r>
              <a:rPr lang="en-US"/>
              <a:t>It decrypts message B using the TGS secret key and gets : </a:t>
            </a:r>
            <a:r>
              <a:rPr i="1" lang="en-US"/>
              <a:t>Client/TGS Session Key</a:t>
            </a:r>
            <a:r>
              <a:rPr lang="en-US"/>
              <a:t> and the client ID (both are in the TGT). </a:t>
            </a:r>
            <a:endParaRPr/>
          </a:p>
          <a:p>
            <a:pPr indent="-285750" lvl="0" marL="285750" rtl="0" algn="l">
              <a:lnSpc>
                <a:spcPct val="90000"/>
              </a:lnSpc>
              <a:spcBef>
                <a:spcPts val="1000"/>
              </a:spcBef>
              <a:spcAft>
                <a:spcPts val="0"/>
              </a:spcAft>
              <a:buClr>
                <a:schemeClr val="dk1"/>
              </a:buClr>
              <a:buSzPct val="100000"/>
              <a:buFont typeface="Arial"/>
              <a:buChar char="•"/>
            </a:pPr>
            <a:r>
              <a:rPr lang="en-US"/>
              <a:t>Using this </a:t>
            </a:r>
            <a:r>
              <a:rPr i="1" lang="en-US"/>
              <a:t>Client/TGS Session Key</a:t>
            </a:r>
            <a:r>
              <a:rPr lang="en-US"/>
              <a:t>, the TGS decrypts message D (Authenticator) and compares the client IDs from messages B and D; if they match, the server sends the following two messages to the client:</a:t>
            </a:r>
            <a:endParaRPr/>
          </a:p>
          <a:p>
            <a:pPr indent="-285750" lvl="1" marL="742950" rtl="0" algn="l">
              <a:lnSpc>
                <a:spcPct val="90000"/>
              </a:lnSpc>
              <a:spcBef>
                <a:spcPts val="500"/>
              </a:spcBef>
              <a:spcAft>
                <a:spcPts val="0"/>
              </a:spcAft>
              <a:buClr>
                <a:schemeClr val="dk1"/>
              </a:buClr>
              <a:buSzPct val="100000"/>
              <a:buChar char="o"/>
            </a:pPr>
            <a:r>
              <a:rPr lang="en-US"/>
              <a:t>Message E: </a:t>
            </a:r>
            <a:r>
              <a:rPr i="1" lang="en-US"/>
              <a:t>Client-to-server ticket</a:t>
            </a:r>
            <a:r>
              <a:rPr lang="en-US"/>
              <a:t> (which includes the client ID, client network address, validity period, and </a:t>
            </a:r>
            <a:r>
              <a:rPr i="1" lang="en-US"/>
              <a:t>Client/Server Session Key</a:t>
            </a:r>
            <a:r>
              <a:rPr lang="en-US"/>
              <a:t>) encrypted using the service's secret key.</a:t>
            </a:r>
            <a:endParaRPr/>
          </a:p>
          <a:p>
            <a:pPr indent="-285750" lvl="1" marL="742950" rtl="0" algn="l">
              <a:lnSpc>
                <a:spcPct val="90000"/>
              </a:lnSpc>
              <a:spcBef>
                <a:spcPts val="500"/>
              </a:spcBef>
              <a:spcAft>
                <a:spcPts val="0"/>
              </a:spcAft>
              <a:buClr>
                <a:schemeClr val="dk1"/>
              </a:buClr>
              <a:buSzPct val="100000"/>
              <a:buChar char="o"/>
            </a:pPr>
            <a:r>
              <a:rPr lang="en-US"/>
              <a:t>Message F: </a:t>
            </a:r>
            <a:r>
              <a:rPr i="1" lang="en-US"/>
              <a:t>Client/Server Session Key</a:t>
            </a:r>
            <a:r>
              <a:rPr lang="en-US"/>
              <a:t> encrypted with the </a:t>
            </a:r>
            <a:r>
              <a:rPr i="1" lang="en-US"/>
              <a:t>Client/TGS Session Key</a:t>
            </a:r>
            <a:r>
              <a:rPr lang="en-US"/>
              <a:t>.</a:t>
            </a:r>
            <a:endParaRPr/>
          </a:p>
          <a:p>
            <a:pPr indent="-134620" lvl="0" marL="285750" rtl="0" algn="l">
              <a:lnSpc>
                <a:spcPct val="90000"/>
              </a:lnSpc>
              <a:spcBef>
                <a:spcPts val="1000"/>
              </a:spcBef>
              <a:spcAft>
                <a:spcPts val="0"/>
              </a:spcAft>
              <a:buClr>
                <a:schemeClr val="dk1"/>
              </a:buClr>
              <a:buSzPct val="100000"/>
              <a:buFont typeface="Arial"/>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84"/>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b="1" lang="en-US"/>
              <a:t>Client Service Request</a:t>
            </a:r>
            <a:endParaRPr/>
          </a:p>
        </p:txBody>
      </p:sp>
      <p:sp>
        <p:nvSpPr>
          <p:cNvPr id="824" name="Google Shape;824;p84"/>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25" name="Google Shape;825;p84"/>
          <p:cNvSpPr txBox="1"/>
          <p:nvPr>
            <p:ph idx="1" type="body"/>
          </p:nvPr>
        </p:nvSpPr>
        <p:spPr>
          <a:xfrm>
            <a:off x="700004" y="1052737"/>
            <a:ext cx="8229600" cy="5256584"/>
          </a:xfrm>
          <a:prstGeom prst="rect">
            <a:avLst/>
          </a:prstGeom>
          <a:noFill/>
          <a:ln>
            <a:noFill/>
          </a:ln>
        </p:spPr>
        <p:txBody>
          <a:bodyPr anchorCtr="0" anchor="t" bIns="45700" lIns="91425" spcFirstLastPara="1" rIns="91425" wrap="square" tIns="45700">
            <a:normAutofit fontScale="700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a:t>Upon receiving messages E and F from TGS, the client has enough information to authenticate itself to the Service Server (SS). </a:t>
            </a:r>
            <a:endParaRPr/>
          </a:p>
          <a:p>
            <a:pPr indent="-285750" lvl="0" marL="285750" rtl="0" algn="l">
              <a:lnSpc>
                <a:spcPct val="90000"/>
              </a:lnSpc>
              <a:spcBef>
                <a:spcPts val="1000"/>
              </a:spcBef>
              <a:spcAft>
                <a:spcPts val="0"/>
              </a:spcAft>
              <a:buClr>
                <a:schemeClr val="dk1"/>
              </a:buClr>
              <a:buSzPct val="100000"/>
              <a:buFont typeface="Arial"/>
              <a:buChar char="•"/>
            </a:pPr>
            <a:r>
              <a:rPr lang="en-US"/>
              <a:t>The client connects to the SS and sends the following two messages:</a:t>
            </a:r>
            <a:endParaRPr/>
          </a:p>
          <a:p>
            <a:pPr indent="-285750" lvl="1" marL="742950" rtl="0" algn="l">
              <a:lnSpc>
                <a:spcPct val="90000"/>
              </a:lnSpc>
              <a:spcBef>
                <a:spcPts val="500"/>
              </a:spcBef>
              <a:spcAft>
                <a:spcPts val="0"/>
              </a:spcAft>
              <a:buClr>
                <a:schemeClr val="dk1"/>
              </a:buClr>
              <a:buSzPct val="100000"/>
              <a:buChar char="o"/>
            </a:pPr>
            <a:r>
              <a:rPr lang="en-US"/>
              <a:t>Message E: From the previous step (the </a:t>
            </a:r>
            <a:r>
              <a:rPr i="1" lang="en-US"/>
              <a:t>Client-to-server ticket</a:t>
            </a:r>
            <a:r>
              <a:rPr lang="en-US"/>
              <a:t>, encrypted using service's secret key).</a:t>
            </a:r>
            <a:endParaRPr/>
          </a:p>
          <a:p>
            <a:pPr indent="-285750" lvl="1" marL="742950" rtl="0" algn="l">
              <a:lnSpc>
                <a:spcPct val="90000"/>
              </a:lnSpc>
              <a:spcBef>
                <a:spcPts val="500"/>
              </a:spcBef>
              <a:spcAft>
                <a:spcPts val="0"/>
              </a:spcAft>
              <a:buClr>
                <a:schemeClr val="dk1"/>
              </a:buClr>
              <a:buSzPct val="100000"/>
              <a:buChar char="o"/>
            </a:pPr>
            <a:r>
              <a:rPr lang="en-US"/>
              <a:t>Message G: A new Authenticator, which includes the client ID, timestamp and is encrypted using </a:t>
            </a:r>
            <a:r>
              <a:rPr i="1" lang="en-US"/>
              <a:t>Client/Server Session Key</a:t>
            </a:r>
            <a:r>
              <a:rPr lang="en-US"/>
              <a:t>.</a:t>
            </a:r>
            <a:endParaRPr/>
          </a:p>
          <a:p>
            <a:pPr indent="-285750" lvl="0" marL="285750" rtl="0" algn="l">
              <a:lnSpc>
                <a:spcPct val="90000"/>
              </a:lnSpc>
              <a:spcBef>
                <a:spcPts val="1000"/>
              </a:spcBef>
              <a:spcAft>
                <a:spcPts val="0"/>
              </a:spcAft>
              <a:buClr>
                <a:schemeClr val="dk1"/>
              </a:buClr>
              <a:buSzPct val="100000"/>
              <a:buFont typeface="Arial"/>
              <a:buChar char="•"/>
            </a:pPr>
            <a:r>
              <a:rPr lang="en-US"/>
              <a:t>The SS decrypts the ticket (message E) using its own secret key to retrieve the </a:t>
            </a:r>
            <a:r>
              <a:rPr i="1" lang="en-US"/>
              <a:t>Client/Server Session Key</a:t>
            </a:r>
            <a:r>
              <a:rPr lang="en-US"/>
              <a:t>. </a:t>
            </a:r>
            <a:endParaRPr/>
          </a:p>
          <a:p>
            <a:pPr indent="-285750" lvl="0" marL="285750" rtl="0" algn="l">
              <a:lnSpc>
                <a:spcPct val="90000"/>
              </a:lnSpc>
              <a:spcBef>
                <a:spcPts val="1000"/>
              </a:spcBef>
              <a:spcAft>
                <a:spcPts val="0"/>
              </a:spcAft>
              <a:buClr>
                <a:schemeClr val="dk1"/>
              </a:buClr>
              <a:buSzPct val="100000"/>
              <a:buFont typeface="Arial"/>
              <a:buChar char="•"/>
            </a:pPr>
            <a:r>
              <a:rPr lang="en-US"/>
              <a:t>Using the sessions key, SS decrypts the Authenticator and compares client ID from messages E and G, if they match server sends the following message to the client to confirm its true identity and willingness to serve the client:</a:t>
            </a:r>
            <a:endParaRPr/>
          </a:p>
          <a:p>
            <a:pPr indent="-285750" lvl="1" marL="742950" rtl="0" algn="l">
              <a:lnSpc>
                <a:spcPct val="90000"/>
              </a:lnSpc>
              <a:spcBef>
                <a:spcPts val="500"/>
              </a:spcBef>
              <a:spcAft>
                <a:spcPts val="0"/>
              </a:spcAft>
              <a:buClr>
                <a:schemeClr val="dk1"/>
              </a:buClr>
              <a:buSzPct val="100000"/>
              <a:buChar char="o"/>
            </a:pPr>
            <a:r>
              <a:rPr lang="en-US"/>
              <a:t>Message H: The timestamp found in client's Authenticator (plus 1 in version 4, but not necessary in version 5</a:t>
            </a:r>
            <a:r>
              <a:rPr baseline="30000" lang="en-US" u="sng">
                <a:solidFill>
                  <a:schemeClr val="hlink"/>
                </a:solidFill>
                <a:hlinkClick r:id="rId3"/>
              </a:rPr>
              <a:t>[10]</a:t>
            </a:r>
            <a:r>
              <a:rPr baseline="30000" lang="en-US" u="sng">
                <a:solidFill>
                  <a:schemeClr val="hlink"/>
                </a:solidFill>
                <a:hlinkClick r:id="rId4"/>
              </a:rPr>
              <a:t>[11]</a:t>
            </a:r>
            <a:r>
              <a:rPr lang="en-US"/>
              <a:t>), encrypted using the </a:t>
            </a:r>
            <a:r>
              <a:rPr i="1" lang="en-US"/>
              <a:t>Client/Server Session Key</a:t>
            </a:r>
            <a:r>
              <a:rPr lang="en-US"/>
              <a:t>.</a:t>
            </a:r>
            <a:endParaRPr/>
          </a:p>
          <a:p>
            <a:pPr indent="-285750" lvl="0" marL="285750" rtl="0" algn="l">
              <a:lnSpc>
                <a:spcPct val="90000"/>
              </a:lnSpc>
              <a:spcBef>
                <a:spcPts val="1000"/>
              </a:spcBef>
              <a:spcAft>
                <a:spcPts val="0"/>
              </a:spcAft>
              <a:buClr>
                <a:schemeClr val="dk1"/>
              </a:buClr>
              <a:buSzPct val="100000"/>
              <a:buFont typeface="Arial"/>
              <a:buChar char="•"/>
            </a:pPr>
            <a:r>
              <a:rPr lang="en-US"/>
              <a:t>The client decrypts the confirmation (message H) using the </a:t>
            </a:r>
            <a:r>
              <a:rPr i="1" lang="en-US"/>
              <a:t>Client/Server Session Key</a:t>
            </a:r>
            <a:r>
              <a:rPr lang="en-US"/>
              <a:t> and checks whether the timestamp is correct. </a:t>
            </a:r>
            <a:endParaRPr/>
          </a:p>
          <a:p>
            <a:pPr indent="-285750" lvl="0" marL="285750" rtl="0" algn="l">
              <a:lnSpc>
                <a:spcPct val="90000"/>
              </a:lnSpc>
              <a:spcBef>
                <a:spcPts val="1000"/>
              </a:spcBef>
              <a:spcAft>
                <a:spcPts val="0"/>
              </a:spcAft>
              <a:buClr>
                <a:schemeClr val="dk1"/>
              </a:buClr>
              <a:buSzPct val="100000"/>
              <a:buFont typeface="Arial"/>
              <a:buChar char="•"/>
            </a:pPr>
            <a:r>
              <a:rPr lang="en-US"/>
              <a:t>If so, then the client can trust the server and can start issuing service requests to the server.</a:t>
            </a:r>
            <a:endParaRPr/>
          </a:p>
          <a:p>
            <a:pPr indent="-285750" lvl="0" marL="285750" rtl="0" algn="l">
              <a:lnSpc>
                <a:spcPct val="90000"/>
              </a:lnSpc>
              <a:spcBef>
                <a:spcPts val="1000"/>
              </a:spcBef>
              <a:spcAft>
                <a:spcPts val="0"/>
              </a:spcAft>
              <a:buClr>
                <a:schemeClr val="dk1"/>
              </a:buClr>
              <a:buSzPct val="100000"/>
              <a:buFont typeface="Arial"/>
              <a:buChar char="•"/>
            </a:pPr>
            <a:r>
              <a:rPr lang="en-US"/>
              <a:t>The server provides the requested services to the client.</a:t>
            </a:r>
            <a:endParaRPr/>
          </a:p>
          <a:p>
            <a:pPr indent="-161290" lvl="0" marL="285750" rtl="0" algn="l">
              <a:lnSpc>
                <a:spcPct val="90000"/>
              </a:lnSpc>
              <a:spcBef>
                <a:spcPts val="1000"/>
              </a:spcBef>
              <a:spcAft>
                <a:spcPts val="0"/>
              </a:spcAft>
              <a:buClr>
                <a:schemeClr val="dk1"/>
              </a:buClr>
              <a:buSzPct val="100000"/>
              <a:buFont typeface="Arial"/>
              <a:buNone/>
            </a:pPr>
            <a:r>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85"/>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31" name="Google Shape;831;p85"/>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lang="en-US"/>
              <a:t>Drawbacks and limitations</a:t>
            </a:r>
            <a:endParaRPr/>
          </a:p>
        </p:txBody>
      </p:sp>
      <p:sp>
        <p:nvSpPr>
          <p:cNvPr id="832" name="Google Shape;832;p85"/>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fontScale="550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a:t>Kerberos has strict time requirements, which means that the clocks of the involved hosts must be synchronized within configured limits. </a:t>
            </a:r>
            <a:endParaRPr/>
          </a:p>
          <a:p>
            <a:pPr indent="-285750" lvl="1" marL="742950" rtl="0" algn="l">
              <a:lnSpc>
                <a:spcPct val="90000"/>
              </a:lnSpc>
              <a:spcBef>
                <a:spcPts val="500"/>
              </a:spcBef>
              <a:spcAft>
                <a:spcPts val="0"/>
              </a:spcAft>
              <a:buClr>
                <a:schemeClr val="dk1"/>
              </a:buClr>
              <a:buSzPct val="100000"/>
              <a:buChar char="o"/>
            </a:pPr>
            <a:r>
              <a:rPr lang="en-US"/>
              <a:t>The tickets have a time availability period, and if the host clock is not synchronized with the Kerberos server clock, the authentication will fail. </a:t>
            </a:r>
            <a:endParaRPr/>
          </a:p>
          <a:p>
            <a:pPr indent="-285750" lvl="1" marL="742950" rtl="0" algn="l">
              <a:lnSpc>
                <a:spcPct val="90000"/>
              </a:lnSpc>
              <a:spcBef>
                <a:spcPts val="500"/>
              </a:spcBef>
              <a:spcAft>
                <a:spcPts val="0"/>
              </a:spcAft>
              <a:buClr>
                <a:schemeClr val="dk1"/>
              </a:buClr>
              <a:buSzPct val="100000"/>
              <a:buChar char="o"/>
            </a:pPr>
            <a:r>
              <a:rPr lang="en-US"/>
              <a:t>The default configuration </a:t>
            </a:r>
            <a:r>
              <a:rPr lang="en-US" u="sng">
                <a:solidFill>
                  <a:schemeClr val="hlink"/>
                </a:solidFill>
                <a:hlinkClick r:id="rId3"/>
              </a:rPr>
              <a:t>per MIT</a:t>
            </a:r>
            <a:r>
              <a:rPr lang="en-US"/>
              <a:t> requires that clock times be no more than five minutes apart.</a:t>
            </a:r>
            <a:endParaRPr/>
          </a:p>
          <a:p>
            <a:pPr indent="-285750" lvl="1" marL="742950" rtl="0" algn="l">
              <a:lnSpc>
                <a:spcPct val="90000"/>
              </a:lnSpc>
              <a:spcBef>
                <a:spcPts val="500"/>
              </a:spcBef>
              <a:spcAft>
                <a:spcPts val="0"/>
              </a:spcAft>
              <a:buClr>
                <a:schemeClr val="dk1"/>
              </a:buClr>
              <a:buSzPct val="100000"/>
              <a:buChar char="o"/>
            </a:pPr>
            <a:r>
              <a:rPr lang="en-US"/>
              <a:t> In practice, Network Time Protocol daemons are usually used to keep the host clocks synchronized</a:t>
            </a:r>
            <a:endParaRPr/>
          </a:p>
          <a:p>
            <a:pPr indent="-285750" lvl="0" marL="285750" rtl="0" algn="l">
              <a:lnSpc>
                <a:spcPct val="90000"/>
              </a:lnSpc>
              <a:spcBef>
                <a:spcPts val="1000"/>
              </a:spcBef>
              <a:spcAft>
                <a:spcPts val="0"/>
              </a:spcAft>
              <a:buClr>
                <a:schemeClr val="dk1"/>
              </a:buClr>
              <a:buSzPct val="100000"/>
              <a:buFont typeface="Arial"/>
              <a:buChar char="•"/>
            </a:pPr>
            <a:r>
              <a:rPr lang="en-US"/>
              <a:t>The administration protocol is not standardized and differs between server implementations.</a:t>
            </a:r>
            <a:endParaRPr/>
          </a:p>
          <a:p>
            <a:pPr indent="-285750" lvl="0" marL="285750" rtl="0" algn="l">
              <a:lnSpc>
                <a:spcPct val="90000"/>
              </a:lnSpc>
              <a:spcBef>
                <a:spcPts val="1000"/>
              </a:spcBef>
              <a:spcAft>
                <a:spcPts val="0"/>
              </a:spcAft>
              <a:buClr>
                <a:schemeClr val="dk1"/>
              </a:buClr>
              <a:buSzPct val="100000"/>
              <a:buFont typeface="Arial"/>
              <a:buChar char="•"/>
            </a:pPr>
            <a:r>
              <a:rPr lang="en-US"/>
              <a:t>In case of symmetric cryptography adoption (Kerberos can work using symmetric or asymmetric (public-key) cryptography), since all authentications are controlled by a centralized </a:t>
            </a:r>
            <a:r>
              <a:rPr lang="en-US" u="sng">
                <a:solidFill>
                  <a:schemeClr val="hlink"/>
                </a:solidFill>
                <a:hlinkClick r:id="rId4"/>
              </a:rPr>
              <a:t>key distribution center</a:t>
            </a:r>
            <a:r>
              <a:rPr lang="en-US"/>
              <a:t> (KDC), compromise of this authentication infrastructure will allow an attacker to impersonate any user.</a:t>
            </a:r>
            <a:endParaRPr/>
          </a:p>
          <a:p>
            <a:pPr indent="-285750" lvl="0" marL="285750" rtl="0" algn="l">
              <a:lnSpc>
                <a:spcPct val="90000"/>
              </a:lnSpc>
              <a:spcBef>
                <a:spcPts val="1000"/>
              </a:spcBef>
              <a:spcAft>
                <a:spcPts val="0"/>
              </a:spcAft>
              <a:buClr>
                <a:schemeClr val="dk1"/>
              </a:buClr>
              <a:buSzPct val="100000"/>
              <a:buFont typeface="Arial"/>
              <a:buChar char="•"/>
            </a:pPr>
            <a:r>
              <a:rPr lang="en-US"/>
              <a:t>Each network service that requires a different host name will need its own set of Kerberos keys. This complicates virtual hosting and clusters.</a:t>
            </a:r>
            <a:endParaRPr/>
          </a:p>
          <a:p>
            <a:pPr indent="-285750" lvl="0" marL="285750" rtl="0" algn="l">
              <a:lnSpc>
                <a:spcPct val="90000"/>
              </a:lnSpc>
              <a:spcBef>
                <a:spcPts val="1000"/>
              </a:spcBef>
              <a:spcAft>
                <a:spcPts val="0"/>
              </a:spcAft>
              <a:buClr>
                <a:schemeClr val="dk1"/>
              </a:buClr>
              <a:buSzPct val="100000"/>
              <a:buFont typeface="Arial"/>
              <a:buChar char="•"/>
            </a:pPr>
            <a:r>
              <a:rPr lang="en-US"/>
              <a:t>Kerberos requires user accounts and services to have a trusted relationship to the Kerberos token server.</a:t>
            </a:r>
            <a:endParaRPr/>
          </a:p>
          <a:p>
            <a:pPr indent="-285750" lvl="0" marL="285750" rtl="0" algn="l">
              <a:lnSpc>
                <a:spcPct val="90000"/>
              </a:lnSpc>
              <a:spcBef>
                <a:spcPts val="1000"/>
              </a:spcBef>
              <a:spcAft>
                <a:spcPts val="0"/>
              </a:spcAft>
              <a:buClr>
                <a:schemeClr val="dk1"/>
              </a:buClr>
              <a:buSzPct val="100000"/>
              <a:buFont typeface="Arial"/>
              <a:buChar char="•"/>
            </a:pPr>
            <a:r>
              <a:rPr lang="en-US"/>
              <a:t>The required client trust makes creating staged environments difficult: Either domain trust relationships need to be created that prevent a strict separation of environment domains, or additional user clients need to be provided for each environment.</a:t>
            </a:r>
            <a:endParaRPr/>
          </a:p>
          <a:p>
            <a:pPr indent="-187960" lvl="0" marL="285750" rtl="0" algn="l">
              <a:lnSpc>
                <a:spcPct val="90000"/>
              </a:lnSpc>
              <a:spcBef>
                <a:spcPts val="1000"/>
              </a:spcBef>
              <a:spcAft>
                <a:spcPts val="0"/>
              </a:spcAft>
              <a:buClr>
                <a:schemeClr val="dk1"/>
              </a:buClr>
              <a:buSzPct val="100000"/>
              <a:buFont typeface="Arial"/>
              <a:buNone/>
            </a:pPr>
            <a:r>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86"/>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38" name="Google Shape;838;p86"/>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rPr b="1" lang="en-US"/>
              <a:t>Can Kerberos Be Hacked?</a:t>
            </a:r>
            <a:endParaRPr/>
          </a:p>
        </p:txBody>
      </p:sp>
      <p:sp>
        <p:nvSpPr>
          <p:cNvPr id="839" name="Google Shape;839;p86"/>
          <p:cNvSpPr txBox="1"/>
          <p:nvPr>
            <p:ph idx="1" type="body"/>
          </p:nvPr>
        </p:nvSpPr>
        <p:spPr>
          <a:xfrm>
            <a:off x="700004" y="1324629"/>
            <a:ext cx="8229600" cy="4840675"/>
          </a:xfrm>
          <a:prstGeom prst="rect">
            <a:avLst/>
          </a:prstGeom>
          <a:noFill/>
          <a:ln>
            <a:noFill/>
          </a:ln>
        </p:spPr>
        <p:txBody>
          <a:bodyPr anchorCtr="0" anchor="t" bIns="45700" lIns="91425" spcFirstLastPara="1" rIns="91425" wrap="square" tIns="45700">
            <a:normAutofit fontScale="85000" lnSpcReduction="20000"/>
          </a:bodyPr>
          <a:lstStyle/>
          <a:p>
            <a:pPr indent="-285750" lvl="0" marL="285750" rtl="0" algn="l">
              <a:lnSpc>
                <a:spcPct val="90000"/>
              </a:lnSpc>
              <a:spcBef>
                <a:spcPts val="0"/>
              </a:spcBef>
              <a:spcAft>
                <a:spcPts val="0"/>
              </a:spcAft>
              <a:buClr>
                <a:schemeClr val="dk1"/>
              </a:buClr>
              <a:buSzPct val="100000"/>
              <a:buFont typeface="Arial"/>
              <a:buChar char="•"/>
            </a:pPr>
            <a:r>
              <a:rPr lang="en-US"/>
              <a:t>Yes. Because it is one of the most widely used authentication protocols, hackers have developed several ways to crack into Kerberos. </a:t>
            </a:r>
            <a:endParaRPr/>
          </a:p>
          <a:p>
            <a:pPr indent="-285750" lvl="0" marL="285750" rtl="0" algn="l">
              <a:lnSpc>
                <a:spcPct val="90000"/>
              </a:lnSpc>
              <a:spcBef>
                <a:spcPts val="1000"/>
              </a:spcBef>
              <a:spcAft>
                <a:spcPts val="0"/>
              </a:spcAft>
              <a:buClr>
                <a:schemeClr val="dk1"/>
              </a:buClr>
              <a:buSzPct val="100000"/>
              <a:buFont typeface="Arial"/>
              <a:buChar char="•"/>
            </a:pPr>
            <a:r>
              <a:rPr lang="en-US"/>
              <a:t>Most of these hacks take advantage of a vulnerability, weak passwords, or malware – sometimes a combination of all three. </a:t>
            </a:r>
            <a:endParaRPr/>
          </a:p>
          <a:p>
            <a:pPr indent="-285750" lvl="0" marL="285750" rtl="0" algn="l">
              <a:lnSpc>
                <a:spcPct val="90000"/>
              </a:lnSpc>
              <a:spcBef>
                <a:spcPts val="1000"/>
              </a:spcBef>
              <a:spcAft>
                <a:spcPts val="0"/>
              </a:spcAft>
              <a:buClr>
                <a:schemeClr val="dk1"/>
              </a:buClr>
              <a:buSzPct val="100000"/>
              <a:buFont typeface="Arial"/>
              <a:buChar char="•"/>
            </a:pPr>
            <a:r>
              <a:rPr lang="en-US"/>
              <a:t>Some of the more successful methods of hacking Kerberos include:</a:t>
            </a:r>
            <a:endParaRPr/>
          </a:p>
          <a:p>
            <a:pPr indent="-285750" lvl="1" marL="742950" rtl="0" algn="l">
              <a:lnSpc>
                <a:spcPct val="90000"/>
              </a:lnSpc>
              <a:spcBef>
                <a:spcPts val="500"/>
              </a:spcBef>
              <a:spcAft>
                <a:spcPts val="0"/>
              </a:spcAft>
              <a:buClr>
                <a:schemeClr val="dk1"/>
              </a:buClr>
              <a:buSzPct val="100000"/>
              <a:buChar char="o"/>
            </a:pPr>
            <a:r>
              <a:rPr lang="en-US"/>
              <a:t>Pass-the-ticket: the process of forging a session key and presenting that forgery to the resource as credentials</a:t>
            </a:r>
            <a:endParaRPr/>
          </a:p>
          <a:p>
            <a:pPr indent="-285750" lvl="1" marL="742950" rtl="0" algn="l">
              <a:lnSpc>
                <a:spcPct val="90000"/>
              </a:lnSpc>
              <a:spcBef>
                <a:spcPts val="500"/>
              </a:spcBef>
              <a:spcAft>
                <a:spcPts val="0"/>
              </a:spcAft>
              <a:buClr>
                <a:schemeClr val="dk1"/>
              </a:buClr>
              <a:buSzPct val="100000"/>
              <a:buChar char="o"/>
            </a:pPr>
            <a:r>
              <a:rPr lang="en-US" u="sng">
                <a:solidFill>
                  <a:schemeClr val="hlink"/>
                </a:solidFill>
                <a:hlinkClick r:id="rId3"/>
              </a:rPr>
              <a:t>Golden Ticket:</a:t>
            </a:r>
            <a:r>
              <a:rPr lang="en-US"/>
              <a:t> A ticket that grants a user domain admin access</a:t>
            </a:r>
            <a:endParaRPr/>
          </a:p>
          <a:p>
            <a:pPr indent="-285750" lvl="1" marL="742950" rtl="0" algn="l">
              <a:lnSpc>
                <a:spcPct val="90000"/>
              </a:lnSpc>
              <a:spcBef>
                <a:spcPts val="500"/>
              </a:spcBef>
              <a:spcAft>
                <a:spcPts val="0"/>
              </a:spcAft>
              <a:buClr>
                <a:schemeClr val="dk1"/>
              </a:buClr>
              <a:buSzPct val="100000"/>
              <a:buChar char="o"/>
            </a:pPr>
            <a:r>
              <a:rPr lang="en-US" u="sng">
                <a:solidFill>
                  <a:schemeClr val="hlink"/>
                </a:solidFill>
                <a:hlinkClick r:id="rId4"/>
              </a:rPr>
              <a:t>Silver Ticket:</a:t>
            </a:r>
            <a:r>
              <a:rPr lang="en-US"/>
              <a:t> A forged ticket that grants access to a service</a:t>
            </a:r>
            <a:endParaRPr/>
          </a:p>
          <a:p>
            <a:pPr indent="-285750" lvl="1" marL="742950" rtl="0" algn="l">
              <a:lnSpc>
                <a:spcPct val="90000"/>
              </a:lnSpc>
              <a:spcBef>
                <a:spcPts val="500"/>
              </a:spcBef>
              <a:spcAft>
                <a:spcPts val="0"/>
              </a:spcAft>
              <a:buClr>
                <a:schemeClr val="dk1"/>
              </a:buClr>
              <a:buSzPct val="100000"/>
              <a:buChar char="o"/>
            </a:pPr>
            <a:r>
              <a:rPr lang="en-US"/>
              <a:t>Credential stuffing/ Brute force: automated continued attempts to guess a password</a:t>
            </a:r>
            <a:endParaRPr/>
          </a:p>
          <a:p>
            <a:pPr indent="-285750" lvl="1" marL="742950" rtl="0" algn="l">
              <a:lnSpc>
                <a:spcPct val="90000"/>
              </a:lnSpc>
              <a:spcBef>
                <a:spcPts val="500"/>
              </a:spcBef>
              <a:spcAft>
                <a:spcPts val="0"/>
              </a:spcAft>
              <a:buClr>
                <a:schemeClr val="dk1"/>
              </a:buClr>
              <a:buSzPct val="100000"/>
              <a:buChar char="o"/>
            </a:pPr>
            <a:r>
              <a:rPr lang="en-US"/>
              <a:t>Encryption downgrade with Skeleton Key Malware: A malware that can bypass Kerberos, but the attack must have Admin access</a:t>
            </a:r>
            <a:endParaRPr/>
          </a:p>
          <a:p>
            <a:pPr indent="-285750" lvl="1" marL="742950" rtl="0" algn="l">
              <a:lnSpc>
                <a:spcPct val="90000"/>
              </a:lnSpc>
              <a:spcBef>
                <a:spcPts val="500"/>
              </a:spcBef>
              <a:spcAft>
                <a:spcPts val="0"/>
              </a:spcAft>
              <a:buClr>
                <a:schemeClr val="dk1"/>
              </a:buClr>
              <a:buSzPct val="100000"/>
              <a:buChar char="o"/>
            </a:pPr>
            <a:r>
              <a:rPr lang="en-US"/>
              <a:t>DCShadow attack: a new attack where attackers gain enough access inside a network to set up their own DC to use in further infiltration</a:t>
            </a:r>
            <a:endParaRPr/>
          </a:p>
          <a:p>
            <a:pPr indent="-134620" lvl="0" marL="285750" rtl="0" algn="l">
              <a:lnSpc>
                <a:spcPct val="90000"/>
              </a:lnSpc>
              <a:spcBef>
                <a:spcPts val="1000"/>
              </a:spcBef>
              <a:spcAft>
                <a:spcPts val="0"/>
              </a:spcAft>
              <a:buClr>
                <a:schemeClr val="dk1"/>
              </a:buClr>
              <a:buSzPct val="100000"/>
              <a:buFont typeface="Arial"/>
              <a:buNone/>
            </a:pPr>
            <a:r>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8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en-US"/>
              <a:t>Digital certificates</a:t>
            </a:r>
            <a:endParaRPr/>
          </a:p>
        </p:txBody>
      </p:sp>
      <p:sp>
        <p:nvSpPr>
          <p:cNvPr id="845" name="Google Shape;845;p8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888888"/>
              </a:buClr>
              <a:buSzPts val="2400"/>
              <a:buNone/>
            </a:pPr>
            <a:r>
              <a:t/>
            </a:r>
            <a:endParaRPr/>
          </a:p>
        </p:txBody>
      </p:sp>
      <p:sp>
        <p:nvSpPr>
          <p:cNvPr id="846" name="Google Shape;846;p87"/>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88"/>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852" name="Google Shape;852;p88"/>
          <p:cNvSpPr txBox="1"/>
          <p:nvPr>
            <p:ph idx="1" type="body"/>
          </p:nvPr>
        </p:nvSpPr>
        <p:spPr>
          <a:xfrm>
            <a:off x="728983" y="1324629"/>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chemeClr val="dk1"/>
              </a:buClr>
              <a:buSzPts val="2800"/>
              <a:buFont typeface="Arial"/>
              <a:buChar char="•"/>
            </a:pPr>
            <a:r>
              <a:rPr lang="en-US"/>
              <a:t>In cryptography, a </a:t>
            </a:r>
            <a:r>
              <a:rPr b="1" lang="en-US"/>
              <a:t>public key certificate</a:t>
            </a:r>
            <a:r>
              <a:rPr lang="en-US"/>
              <a:t>, also known as a </a:t>
            </a:r>
            <a:r>
              <a:rPr b="1" lang="en-US"/>
              <a:t>digital certificate </a:t>
            </a:r>
            <a:r>
              <a:rPr lang="en-US"/>
              <a:t>or </a:t>
            </a:r>
            <a:r>
              <a:rPr b="1" lang="en-US"/>
              <a:t>identity certificate</a:t>
            </a:r>
            <a:r>
              <a:rPr lang="en-US"/>
              <a:t>, is an electronic document used to prove the ownership of a public key.</a:t>
            </a:r>
            <a:endParaRPr/>
          </a:p>
          <a:p>
            <a:pPr indent="-285750" lvl="0" marL="285750" rtl="0" algn="l">
              <a:lnSpc>
                <a:spcPct val="90000"/>
              </a:lnSpc>
              <a:spcBef>
                <a:spcPts val="1000"/>
              </a:spcBef>
              <a:spcAft>
                <a:spcPts val="0"/>
              </a:spcAft>
              <a:buClr>
                <a:schemeClr val="dk1"/>
              </a:buClr>
              <a:buSzPts val="2800"/>
              <a:buFont typeface="Arial"/>
              <a:buChar char="•"/>
            </a:pPr>
            <a:r>
              <a:rPr lang="en-US"/>
              <a:t>The certificate includes</a:t>
            </a:r>
            <a:endParaRPr/>
          </a:p>
          <a:p>
            <a:pPr indent="-285750" lvl="1" marL="742950" rtl="0" algn="l">
              <a:lnSpc>
                <a:spcPct val="90000"/>
              </a:lnSpc>
              <a:spcBef>
                <a:spcPts val="500"/>
              </a:spcBef>
              <a:spcAft>
                <a:spcPts val="0"/>
              </a:spcAft>
              <a:buClr>
                <a:schemeClr val="dk1"/>
              </a:buClr>
              <a:buSzPts val="2400"/>
              <a:buChar char="o"/>
            </a:pPr>
            <a:r>
              <a:rPr lang="en-US"/>
              <a:t>Information about the key,</a:t>
            </a:r>
            <a:endParaRPr/>
          </a:p>
          <a:p>
            <a:pPr indent="-285750" lvl="1" marL="742950" rtl="0" algn="l">
              <a:lnSpc>
                <a:spcPct val="90000"/>
              </a:lnSpc>
              <a:spcBef>
                <a:spcPts val="500"/>
              </a:spcBef>
              <a:spcAft>
                <a:spcPts val="0"/>
              </a:spcAft>
              <a:buClr>
                <a:schemeClr val="dk1"/>
              </a:buClr>
              <a:buSzPts val="2400"/>
              <a:buChar char="o"/>
            </a:pPr>
            <a:r>
              <a:rPr lang="en-US"/>
              <a:t>Information about the identity of its owner (called the subject), and</a:t>
            </a:r>
            <a:endParaRPr/>
          </a:p>
          <a:p>
            <a:pPr indent="-285750" lvl="1" marL="742950" rtl="0" algn="l">
              <a:lnSpc>
                <a:spcPct val="90000"/>
              </a:lnSpc>
              <a:spcBef>
                <a:spcPts val="500"/>
              </a:spcBef>
              <a:spcAft>
                <a:spcPts val="0"/>
              </a:spcAft>
              <a:buClr>
                <a:schemeClr val="dk1"/>
              </a:buClr>
              <a:buSzPts val="2400"/>
              <a:buChar char="o"/>
            </a:pPr>
            <a:r>
              <a:rPr lang="en-US"/>
              <a:t>The digital signature of an entity that has verified the certificate's contents(called the issuer).</a:t>
            </a:r>
            <a:endParaRPr/>
          </a:p>
          <a:p>
            <a:pPr indent="-107950" lvl="0" marL="285750" rtl="0" algn="l">
              <a:lnSpc>
                <a:spcPct val="90000"/>
              </a:lnSpc>
              <a:spcBef>
                <a:spcPts val="1000"/>
              </a:spcBef>
              <a:spcAft>
                <a:spcPts val="0"/>
              </a:spcAft>
              <a:buClr>
                <a:schemeClr val="dk1"/>
              </a:buClr>
              <a:buSzPts val="2800"/>
              <a:buFont typeface="Arial"/>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89"/>
          <p:cNvSpPr/>
          <p:nvPr/>
        </p:nvSpPr>
        <p:spPr>
          <a:xfrm>
            <a:off x="3145841" y="2967335"/>
            <a:ext cx="285232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F9356"/>
                </a:solidFill>
                <a:latin typeface="Calibri"/>
                <a:ea typeface="Calibri"/>
                <a:cs typeface="Calibri"/>
                <a:sym typeface="Calibri"/>
              </a:rPr>
              <a:t>Question</a:t>
            </a:r>
            <a:endParaRPr/>
          </a:p>
          <a:p>
            <a:pPr indent="0" lvl="0" marL="0" marR="0" rtl="0" algn="ctr">
              <a:spcBef>
                <a:spcPts val="0"/>
              </a:spcBef>
              <a:spcAft>
                <a:spcPts val="0"/>
              </a:spcAft>
              <a:buNone/>
            </a:pPr>
            <a:r>
              <a:rPr b="1" lang="en-US" sz="5400">
                <a:solidFill>
                  <a:srgbClr val="FF9356"/>
                </a:solidFill>
                <a:latin typeface="Calibri"/>
                <a:ea typeface="Calibri"/>
                <a:cs typeface="Calibri"/>
                <a:sym typeface="Calibri"/>
              </a:rPr>
              <a:t>? </a:t>
            </a:r>
            <a:endParaRPr b="1" sz="5400">
              <a:solidFill>
                <a:srgbClr val="FF9356"/>
              </a:solidFill>
              <a:latin typeface="Calibri"/>
              <a:ea typeface="Calibri"/>
              <a:cs typeface="Calibri"/>
              <a:sym typeface="Calibri"/>
            </a:endParaRPr>
          </a:p>
        </p:txBody>
      </p:sp>
      <p:sp>
        <p:nvSpPr>
          <p:cNvPr id="858" name="Google Shape;858;p8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817323" y="214817"/>
            <a:ext cx="7402883" cy="8749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930B0B"/>
              </a:buClr>
              <a:buSzPts val="3600"/>
              <a:buFont typeface="Times New Roman"/>
              <a:buNone/>
            </a:pPr>
            <a:r>
              <a:t/>
            </a:r>
            <a:endParaRPr/>
          </a:p>
        </p:txBody>
      </p:sp>
      <p:sp>
        <p:nvSpPr>
          <p:cNvPr id="169" name="Google Shape;169;p9"/>
          <p:cNvSpPr txBox="1"/>
          <p:nvPr>
            <p:ph idx="1" type="body"/>
          </p:nvPr>
        </p:nvSpPr>
        <p:spPr>
          <a:xfrm>
            <a:off x="700004" y="1324629"/>
            <a:ext cx="8229600" cy="4525963"/>
          </a:xfrm>
          <a:prstGeom prst="rect">
            <a:avLst/>
          </a:prstGeom>
          <a:noFill/>
          <a:ln>
            <a:noFill/>
          </a:ln>
        </p:spPr>
        <p:txBody>
          <a:bodyPr anchorCtr="0" anchor="t" bIns="45700" lIns="91425" spcFirstLastPara="1" rIns="91425" wrap="square" tIns="45700">
            <a:normAutofit/>
          </a:bodyPr>
          <a:lstStyle/>
          <a:p>
            <a:pPr indent="-107950" lvl="0" marL="285750" rtl="0" algn="l">
              <a:lnSpc>
                <a:spcPct val="90000"/>
              </a:lnSpc>
              <a:spcBef>
                <a:spcPts val="0"/>
              </a:spcBef>
              <a:spcAft>
                <a:spcPts val="0"/>
              </a:spcAft>
              <a:buClr>
                <a:schemeClr val="dk1"/>
              </a:buClr>
              <a:buSzPts val="2800"/>
              <a:buFont typeface="Arial"/>
              <a:buNone/>
            </a:pPr>
            <a:r>
              <a:t/>
            </a:r>
            <a:endParaRPr/>
          </a:p>
        </p:txBody>
      </p:sp>
      <p:pic>
        <p:nvPicPr>
          <p:cNvPr id="170" name="Google Shape;170;p9"/>
          <p:cNvPicPr preferRelativeResize="0"/>
          <p:nvPr/>
        </p:nvPicPr>
        <p:blipFill rotWithShape="1">
          <a:blip r:embed="rId3">
            <a:alphaModFix/>
          </a:blip>
          <a:srcRect b="0" l="0" r="0" t="0"/>
          <a:stretch/>
        </p:blipFill>
        <p:spPr>
          <a:xfrm>
            <a:off x="971600" y="-2434"/>
            <a:ext cx="6845167" cy="6239746"/>
          </a:xfrm>
          <a:prstGeom prst="rect">
            <a:avLst/>
          </a:prstGeom>
          <a:noFill/>
          <a:ln>
            <a:noFill/>
          </a:ln>
        </p:spPr>
      </p:pic>
      <p:sp>
        <p:nvSpPr>
          <p:cNvPr id="171" name="Google Shape;171;p9"/>
          <p:cNvSpPr txBox="1"/>
          <p:nvPr>
            <p:ph idx="12" type="sldNum"/>
          </p:nvPr>
        </p:nvSpPr>
        <p:spPr>
          <a:xfrm>
            <a:off x="6457950" y="6356351"/>
            <a:ext cx="2057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2021-02-11T03:47:51Z</dcterms:created>
  <dc:creator>Swati Mali</dc:creator>
</cp:coreProperties>
</file>