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 id="338" r:id="rId83"/>
    <p:sldId id="339" r:id="rId84"/>
    <p:sldId id="340" r:id="rId85"/>
    <p:sldId id="341" r:id="rId86"/>
    <p:sldId id="342" r:id="rId87"/>
    <p:sldId id="343" r:id="rId88"/>
    <p:sldId id="344" r:id="rId89"/>
    <p:sldId id="349" r:id="rId90"/>
    <p:sldId id="358" r:id="rId91"/>
    <p:sldId id="345" r:id="rId92"/>
    <p:sldId id="346" r:id="rId93"/>
    <p:sldId id="347" r:id="rId94"/>
    <p:sldId id="350" r:id="rId95"/>
    <p:sldId id="351" r:id="rId96"/>
    <p:sldId id="357" r:id="rId97"/>
    <p:sldId id="352" r:id="rId98"/>
    <p:sldId id="353" r:id="rId99"/>
    <p:sldId id="354" r:id="rId100"/>
    <p:sldId id="355" r:id="rId101"/>
    <p:sldId id="356" r:id="rId102"/>
    <p:sldId id="359" r:id="rId103"/>
    <p:sldId id="348" r:id="rId104"/>
    <p:sldId id="360" r:id="rId105"/>
    <p:sldId id="397" r:id="rId106"/>
    <p:sldId id="399" r:id="rId107"/>
    <p:sldId id="400" r:id="rId108"/>
    <p:sldId id="401" r:id="rId109"/>
    <p:sldId id="366" r:id="rId110"/>
    <p:sldId id="367" r:id="rId111"/>
    <p:sldId id="368" r:id="rId112"/>
    <p:sldId id="371" r:id="rId113"/>
    <p:sldId id="369" r:id="rId114"/>
    <p:sldId id="372" r:id="rId115"/>
    <p:sldId id="398" r:id="rId116"/>
    <p:sldId id="361" r:id="rId117"/>
    <p:sldId id="364" r:id="rId118"/>
    <p:sldId id="365" r:id="rId119"/>
    <p:sldId id="373" r:id="rId120"/>
    <p:sldId id="374" r:id="rId121"/>
    <p:sldId id="375" r:id="rId122"/>
    <p:sldId id="376" r:id="rId123"/>
    <p:sldId id="377" r:id="rId124"/>
    <p:sldId id="378" r:id="rId125"/>
    <p:sldId id="381" r:id="rId126"/>
    <p:sldId id="379"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80" r:id="rId143"/>
    <p:sldId id="336" r:id="rId144"/>
  </p:sldIdLst>
  <p:sldSz cx="9144000" cy="6858000" type="screen4x3"/>
  <p:notesSz cx="6858000" cy="9144000"/>
  <p:embeddedFontLst>
    <p:embeddedFont>
      <p:font typeface="Marcellus" panose="020B0604020202020204" charset="0"/>
      <p:regular r:id="rId146"/>
    </p:embeddedFont>
    <p:embeddedFont>
      <p:font typeface="Calibri" panose="020F0502020204030204" pitchFamily="34" charset="0"/>
      <p:regular r:id="rId147"/>
      <p:bold r:id="rId148"/>
      <p:italic r:id="rId149"/>
      <p:boldItalic r:id="rId150"/>
    </p:embeddedFont>
    <p:embeddedFont>
      <p:font typeface="Fira Sans" panose="020B0604020202020204" charset="0"/>
      <p:regular r:id="rId151"/>
      <p:bold r:id="rId152"/>
      <p:italic r:id="rId153"/>
      <p:boldItalic r:id="rId1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5" roundtripDataSignature="AMtx7mgmqdFY5+eajmt2ubFLfBg4aNzZ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9.fntdata"/><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5.fntdata"/><Relationship Id="rId155" Type="http://customschemas.google.com/relationships/presentationmetadata" Target="meta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53"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font" Target="fonts/font3.fntdata"/><Relationship Id="rId151" Type="http://schemas.openxmlformats.org/officeDocument/2006/relationships/font" Target="fonts/font6.fntdata"/><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279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4"/>
        <p:cNvGrpSpPr/>
        <p:nvPr/>
      </p:nvGrpSpPr>
      <p:grpSpPr>
        <a:xfrm>
          <a:off x="0" y="0"/>
          <a:ext cx="0" cy="0"/>
          <a:chOff x="0" y="0"/>
          <a:chExt cx="0" cy="0"/>
        </a:xfrm>
      </p:grpSpPr>
      <p:sp>
        <p:nvSpPr>
          <p:cNvPr id="25" name="Google Shape;25;p8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3"/>
          <p:cNvSpPr txBox="1">
            <a:spLocks noGrp="1"/>
          </p:cNvSpPr>
          <p:nvPr>
            <p:ph type="subTitle" idx="1"/>
          </p:nvPr>
        </p:nvSpPr>
        <p:spPr>
          <a:xfrm>
            <a:off x="685800" y="3886200"/>
            <a:ext cx="7086600" cy="1752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9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9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9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9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93"/>
          <p:cNvSpPr>
            <a:spLocks noGrp="1"/>
          </p:cNvSpPr>
          <p:nvPr>
            <p:ph type="pic" idx="2"/>
          </p:nvPr>
        </p:nvSpPr>
        <p:spPr>
          <a:xfrm>
            <a:off x="3887391" y="987426"/>
            <a:ext cx="4629150" cy="4873625"/>
          </a:xfrm>
          <a:prstGeom prst="rect">
            <a:avLst/>
          </a:prstGeom>
          <a:noFill/>
          <a:ln>
            <a:noFill/>
          </a:ln>
        </p:spPr>
      </p:sp>
      <p:sp>
        <p:nvSpPr>
          <p:cNvPr id="74" name="Google Shape;74;p9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Google Shape;75;p9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9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9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9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9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9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9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9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9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9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9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9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9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0"/>
        <p:cNvGrpSpPr/>
        <p:nvPr/>
      </p:nvGrpSpPr>
      <p:grpSpPr>
        <a:xfrm>
          <a:off x="0" y="0"/>
          <a:ext cx="0" cy="0"/>
          <a:chOff x="0" y="0"/>
          <a:chExt cx="0" cy="0"/>
        </a:xfrm>
      </p:grpSpPr>
      <p:sp>
        <p:nvSpPr>
          <p:cNvPr id="91" name="Google Shape;91;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2"/>
        <p:cNvGrpSpPr/>
        <p:nvPr/>
      </p:nvGrpSpPr>
      <p:grpSpPr>
        <a:xfrm>
          <a:off x="0" y="0"/>
          <a:ext cx="0" cy="0"/>
          <a:chOff x="0" y="0"/>
          <a:chExt cx="0" cy="0"/>
        </a:xfrm>
      </p:grpSpPr>
      <p:sp>
        <p:nvSpPr>
          <p:cNvPr id="93" name="Google Shape;93;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94"/>
        <p:cNvGrpSpPr/>
        <p:nvPr/>
      </p:nvGrpSpPr>
      <p:grpSpPr>
        <a:xfrm>
          <a:off x="0" y="0"/>
          <a:ext cx="0" cy="0"/>
          <a:chOff x="0" y="0"/>
          <a:chExt cx="0" cy="0"/>
        </a:xfrm>
      </p:grpSpPr>
      <p:sp>
        <p:nvSpPr>
          <p:cNvPr id="95" name="Google Shape;95;p9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98"/>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9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9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0000"/>
                </a:solidFill>
                <a:latin typeface="Calibri"/>
                <a:ea typeface="Calibri"/>
                <a:cs typeface="Calibri"/>
                <a:sym typeface="Calibri"/>
              </a:defRPr>
            </a:lvl1pPr>
            <a:lvl2pPr marL="0" marR="0" lvl="1" indent="0" algn="l" rtl="0">
              <a:spcBef>
                <a:spcPts val="0"/>
              </a:spcBef>
              <a:buNone/>
              <a:defRPr sz="1800" b="0" i="0" u="none" strike="noStrike" cap="none">
                <a:solidFill>
                  <a:srgbClr val="000000"/>
                </a:solidFill>
                <a:latin typeface="Calibri"/>
                <a:ea typeface="Calibri"/>
                <a:cs typeface="Calibri"/>
                <a:sym typeface="Calibri"/>
              </a:defRPr>
            </a:lvl2pPr>
            <a:lvl3pPr marL="0" marR="0" lvl="2" indent="0" algn="l" rtl="0">
              <a:spcBef>
                <a:spcPts val="0"/>
              </a:spcBef>
              <a:buNone/>
              <a:defRPr sz="1800" b="0" i="0" u="none" strike="noStrike" cap="none">
                <a:solidFill>
                  <a:srgbClr val="000000"/>
                </a:solidFill>
                <a:latin typeface="Calibri"/>
                <a:ea typeface="Calibri"/>
                <a:cs typeface="Calibri"/>
                <a:sym typeface="Calibri"/>
              </a:defRPr>
            </a:lvl3pPr>
            <a:lvl4pPr marL="0" marR="0" lvl="3" indent="0" algn="l" rtl="0">
              <a:spcBef>
                <a:spcPts val="0"/>
              </a:spcBef>
              <a:buNone/>
              <a:defRPr sz="1800" b="0" i="0" u="none" strike="noStrike" cap="none">
                <a:solidFill>
                  <a:srgbClr val="000000"/>
                </a:solidFill>
                <a:latin typeface="Calibri"/>
                <a:ea typeface="Calibri"/>
                <a:cs typeface="Calibri"/>
                <a:sym typeface="Calibri"/>
              </a:defRPr>
            </a:lvl4pPr>
            <a:lvl5pPr marL="0" marR="0" lvl="4" indent="0" algn="l" rtl="0">
              <a:spcBef>
                <a:spcPts val="0"/>
              </a:spcBef>
              <a:buNone/>
              <a:defRPr sz="1800" b="0" i="0" u="none" strike="noStrike" cap="none">
                <a:solidFill>
                  <a:srgbClr val="000000"/>
                </a:solidFill>
                <a:latin typeface="Calibri"/>
                <a:ea typeface="Calibri"/>
                <a:cs typeface="Calibri"/>
                <a:sym typeface="Calibri"/>
              </a:defRPr>
            </a:lvl5pPr>
            <a:lvl6pPr marL="0" marR="0" lvl="5" indent="0" algn="l" rtl="0">
              <a:spcBef>
                <a:spcPts val="0"/>
              </a:spcBef>
              <a:buNone/>
              <a:defRPr sz="1800" b="0" i="0" u="none" strike="noStrike" cap="none">
                <a:solidFill>
                  <a:srgbClr val="000000"/>
                </a:solidFill>
                <a:latin typeface="Calibri"/>
                <a:ea typeface="Calibri"/>
                <a:cs typeface="Calibri"/>
                <a:sym typeface="Calibri"/>
              </a:defRPr>
            </a:lvl6pPr>
            <a:lvl7pPr marL="0" marR="0" lvl="6" indent="0" algn="l" rtl="0">
              <a:spcBef>
                <a:spcPts val="0"/>
              </a:spcBef>
              <a:buNone/>
              <a:defRPr sz="1800" b="0" i="0" u="none" strike="noStrike" cap="none">
                <a:solidFill>
                  <a:srgbClr val="000000"/>
                </a:solidFill>
                <a:latin typeface="Calibri"/>
                <a:ea typeface="Calibri"/>
                <a:cs typeface="Calibri"/>
                <a:sym typeface="Calibri"/>
              </a:defRPr>
            </a:lvl7pPr>
            <a:lvl8pPr marL="0" marR="0" lvl="7" indent="0" algn="l" rtl="0">
              <a:spcBef>
                <a:spcPts val="0"/>
              </a:spcBef>
              <a:buNone/>
              <a:defRPr sz="1800" b="0" i="0" u="none" strike="noStrike" cap="none">
                <a:solidFill>
                  <a:srgbClr val="000000"/>
                </a:solidFill>
                <a:latin typeface="Calibri"/>
                <a:ea typeface="Calibri"/>
                <a:cs typeface="Calibri"/>
                <a:sym typeface="Calibri"/>
              </a:defRPr>
            </a:lvl8pPr>
            <a:lvl9pPr marL="0" marR="0" lvl="8" indent="0" algn="l" rtl="0">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8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930B0B"/>
              </a:buClr>
              <a:buSzPts val="3600"/>
              <a:buFont typeface="Marcellus"/>
              <a:buNone/>
              <a:defRPr sz="3600" b="0" i="0" u="none" strike="noStrike" cap="none">
                <a:solidFill>
                  <a:srgbClr val="930B0B"/>
                </a:solidFill>
                <a:latin typeface="Marcellus"/>
                <a:ea typeface="Marcellus"/>
                <a:cs typeface="Marcellus"/>
                <a:sym typeface="Marcellu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8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Fira Sans"/>
                <a:ea typeface="Fira Sans"/>
                <a:cs typeface="Fira Sans"/>
                <a:sym typeface="Fira Sans"/>
              </a:defRPr>
            </a:lvl1pPr>
            <a:lvl2pPr marL="914400" marR="0" lvl="1"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Fira Sans"/>
                <a:ea typeface="Fira Sans"/>
                <a:cs typeface="Fira Sans"/>
                <a:sym typeface="Fira Sans"/>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Fira Sans"/>
                <a:ea typeface="Fira Sans"/>
                <a:cs typeface="Fira Sans"/>
                <a:sym typeface="Fira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Fira Sans"/>
                <a:ea typeface="Fira Sans"/>
                <a:cs typeface="Fira Sans"/>
                <a:sym typeface="Fira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Fira Sans"/>
                <a:ea typeface="Fira Sans"/>
                <a:cs typeface="Fira Sans"/>
                <a:sym typeface="Fir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8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Google Shape;38;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86"/>
          <p:cNvSpPr txBox="1">
            <a:spLocks noGrp="1"/>
          </p:cNvSpPr>
          <p:nvPr>
            <p:ph type="body" idx="1"/>
          </p:nvPr>
        </p:nvSpPr>
        <p:spPr>
          <a:xfrm>
            <a:off x="728983" y="1324629"/>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8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930B0B"/>
              </a:buClr>
              <a:buSzPts val="3600"/>
              <a:buFont typeface="Times New Roman"/>
              <a:buNone/>
              <a:defRPr sz="3600" b="0" i="0" u="none" strike="noStrike" cap="none">
                <a:solidFill>
                  <a:srgbClr val="930B0B"/>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88"/>
          <p:cNvSpPr txBox="1">
            <a:spLocks noGrp="1"/>
          </p:cNvSpPr>
          <p:nvPr>
            <p:ph type="body" idx="1"/>
          </p:nvPr>
        </p:nvSpPr>
        <p:spPr>
          <a:xfrm>
            <a:off x="655370" y="1189973"/>
            <a:ext cx="8248389" cy="48993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35280" algn="l" rtl="0">
              <a:lnSpc>
                <a:spcPct val="90000"/>
              </a:lnSpc>
              <a:spcBef>
                <a:spcPts val="500"/>
              </a:spcBef>
              <a:spcAft>
                <a:spcPts val="0"/>
              </a:spcAft>
              <a:buClr>
                <a:srgbClr val="C55A11"/>
              </a:buClr>
              <a:buSzPts val="1680"/>
              <a:buFont typeface="Courier New"/>
              <a:buChar char="o"/>
              <a:defRPr sz="24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90000"/>
              </a:lnSpc>
              <a:spcBef>
                <a:spcPts val="500"/>
              </a:spcBef>
              <a:spcAft>
                <a:spcPts val="0"/>
              </a:spcAft>
              <a:buClr>
                <a:srgbClr val="8D4427"/>
              </a:buClr>
              <a:buSzPts val="14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89"/>
          <p:cNvSpPr txBox="1">
            <a:spLocks noGrp="1"/>
          </p:cNvSpPr>
          <p:nvPr>
            <p:ph type="body" idx="1"/>
          </p:nvPr>
        </p:nvSpPr>
        <p:spPr>
          <a:xfrm>
            <a:off x="681575" y="1606006"/>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89"/>
          <p:cNvSpPr txBox="1">
            <a:spLocks noGrp="1"/>
          </p:cNvSpPr>
          <p:nvPr>
            <p:ph type="body" idx="2"/>
          </p:nvPr>
        </p:nvSpPr>
        <p:spPr>
          <a:xfrm>
            <a:off x="803704" y="2505075"/>
            <a:ext cx="3868340"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9"/>
          <p:cNvSpPr txBox="1">
            <a:spLocks noGrp="1"/>
          </p:cNvSpPr>
          <p:nvPr>
            <p:ph type="body" idx="3"/>
          </p:nvPr>
        </p:nvSpPr>
        <p:spPr>
          <a:xfrm>
            <a:off x="4803013"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Google Shape;51;p89"/>
          <p:cNvSpPr txBox="1">
            <a:spLocks noGrp="1"/>
          </p:cNvSpPr>
          <p:nvPr>
            <p:ph type="body" idx="4"/>
          </p:nvPr>
        </p:nvSpPr>
        <p:spPr>
          <a:xfrm>
            <a:off x="4803013" y="2505075"/>
            <a:ext cx="3887391"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p:nvPr/>
        </p:nvSpPr>
        <p:spPr>
          <a:xfrm>
            <a:off x="1148443" y="294320"/>
            <a:ext cx="6847115" cy="73796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1" name="Google Shape;11;p82"/>
          <p:cNvSpPr txBox="1"/>
          <p:nvPr/>
        </p:nvSpPr>
        <p:spPr>
          <a:xfrm>
            <a:off x="324390" y="6373654"/>
            <a:ext cx="1455965"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rgbClr val="FFFFFF"/>
                </a:solidFill>
                <a:latin typeface="Times New Roman"/>
                <a:ea typeface="Times New Roman"/>
                <a:cs typeface="Times New Roman"/>
                <a:sym typeface="Times New Roman"/>
              </a:rPr>
              <a:t>11/24/2022</a:t>
            </a:r>
            <a:endParaRPr sz="1400" b="1" i="0" u="none" strike="noStrike" cap="none">
              <a:solidFill>
                <a:srgbClr val="FFFFFF"/>
              </a:solidFill>
              <a:latin typeface="Times New Roman"/>
              <a:ea typeface="Times New Roman"/>
              <a:cs typeface="Times New Roman"/>
              <a:sym typeface="Times New Roman"/>
            </a:endParaRPr>
          </a:p>
        </p:txBody>
      </p:sp>
      <p:sp>
        <p:nvSpPr>
          <p:cNvPr id="12" name="Google Shape;12;p82"/>
          <p:cNvSpPr txBox="1"/>
          <p:nvPr/>
        </p:nvSpPr>
        <p:spPr>
          <a:xfrm>
            <a:off x="8240198" y="6347051"/>
            <a:ext cx="601436"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rgbClr val="FFFFFF"/>
                </a:solidFill>
                <a:latin typeface="Times New Roman"/>
                <a:ea typeface="Times New Roman"/>
                <a:cs typeface="Times New Roman"/>
                <a:sym typeface="Times New Roman"/>
              </a:rPr>
              <a:t>‹#›</a:t>
            </a:fld>
            <a:endParaRPr sz="1400" b="1" i="0" u="none" strike="noStrike" cap="none">
              <a:solidFill>
                <a:srgbClr val="FFFFFF"/>
              </a:solidFill>
              <a:latin typeface="Times New Roman"/>
              <a:ea typeface="Times New Roman"/>
              <a:cs typeface="Times New Roman"/>
              <a:sym typeface="Times New Roman"/>
            </a:endParaRPr>
          </a:p>
        </p:txBody>
      </p:sp>
      <p:cxnSp>
        <p:nvCxnSpPr>
          <p:cNvPr id="13" name="Google Shape;13;p82"/>
          <p:cNvCxnSpPr/>
          <p:nvPr/>
        </p:nvCxnSpPr>
        <p:spPr>
          <a:xfrm>
            <a:off x="173929" y="524443"/>
            <a:ext cx="15020" cy="5873873"/>
          </a:xfrm>
          <a:prstGeom prst="straightConnector1">
            <a:avLst/>
          </a:prstGeom>
          <a:noFill/>
          <a:ln w="9525" cap="flat" cmpd="sng">
            <a:solidFill>
              <a:schemeClr val="accent2"/>
            </a:solidFill>
            <a:prstDash val="solid"/>
            <a:miter lim="800000"/>
            <a:headEnd type="none" w="sm" len="sm"/>
            <a:tailEnd type="none" w="sm" len="sm"/>
          </a:ln>
        </p:spPr>
      </p:cxnSp>
      <p:cxnSp>
        <p:nvCxnSpPr>
          <p:cNvPr id="14" name="Google Shape;14;p82"/>
          <p:cNvCxnSpPr/>
          <p:nvPr/>
        </p:nvCxnSpPr>
        <p:spPr>
          <a:xfrm>
            <a:off x="8958782" y="135448"/>
            <a:ext cx="14374" cy="6100958"/>
          </a:xfrm>
          <a:prstGeom prst="straightConnector1">
            <a:avLst/>
          </a:prstGeom>
          <a:noFill/>
          <a:ln w="9525" cap="flat" cmpd="sng">
            <a:solidFill>
              <a:schemeClr val="accent2"/>
            </a:solidFill>
            <a:prstDash val="solid"/>
            <a:miter lim="800000"/>
            <a:headEnd type="none" w="sm" len="sm"/>
            <a:tailEnd type="none" w="sm" len="sm"/>
          </a:ln>
        </p:spPr>
      </p:cxnSp>
      <p:cxnSp>
        <p:nvCxnSpPr>
          <p:cNvPr id="15" name="Google Shape;15;p82"/>
          <p:cNvCxnSpPr/>
          <p:nvPr/>
        </p:nvCxnSpPr>
        <p:spPr>
          <a:xfrm>
            <a:off x="429274" y="135448"/>
            <a:ext cx="8536694" cy="0"/>
          </a:xfrm>
          <a:prstGeom prst="straightConnector1">
            <a:avLst/>
          </a:prstGeom>
          <a:noFill/>
          <a:ln w="9525" cap="flat" cmpd="sng">
            <a:solidFill>
              <a:schemeClr val="accent2"/>
            </a:solidFill>
            <a:prstDash val="solid"/>
            <a:miter lim="800000"/>
            <a:headEnd type="none" w="sm" len="sm"/>
            <a:tailEnd type="none" w="sm" len="sm"/>
          </a:ln>
        </p:spPr>
      </p:cxnSp>
      <p:cxnSp>
        <p:nvCxnSpPr>
          <p:cNvPr id="16" name="Google Shape;16;p82"/>
          <p:cNvCxnSpPr/>
          <p:nvPr/>
        </p:nvCxnSpPr>
        <p:spPr>
          <a:xfrm rot="-5400000" flipH="1">
            <a:off x="162549" y="6424715"/>
            <a:ext cx="293100" cy="240300"/>
          </a:xfrm>
          <a:prstGeom prst="curvedConnector3">
            <a:avLst>
              <a:gd name="adj1" fmla="val 50000"/>
            </a:avLst>
          </a:prstGeom>
          <a:noFill/>
          <a:ln w="9525" cap="flat" cmpd="sng">
            <a:solidFill>
              <a:schemeClr val="accent2"/>
            </a:solidFill>
            <a:prstDash val="solid"/>
            <a:miter lim="800000"/>
            <a:headEnd type="none" w="sm" len="sm"/>
            <a:tailEnd type="none" w="sm" len="sm"/>
          </a:ln>
        </p:spPr>
      </p:cxnSp>
      <p:cxnSp>
        <p:nvCxnSpPr>
          <p:cNvPr id="17" name="Google Shape;17;p82"/>
          <p:cNvCxnSpPr/>
          <p:nvPr/>
        </p:nvCxnSpPr>
        <p:spPr>
          <a:xfrm rot="5400000">
            <a:off x="8611957" y="6330007"/>
            <a:ext cx="454800" cy="267600"/>
          </a:xfrm>
          <a:prstGeom prst="curvedConnector3">
            <a:avLst>
              <a:gd name="adj1" fmla="val 50000"/>
            </a:avLst>
          </a:prstGeom>
          <a:noFill/>
          <a:ln w="9525" cap="flat" cmpd="sng">
            <a:solidFill>
              <a:schemeClr val="accent2"/>
            </a:solidFill>
            <a:prstDash val="solid"/>
            <a:miter lim="800000"/>
            <a:headEnd type="none" w="sm" len="sm"/>
            <a:tailEnd type="none" w="sm" len="sm"/>
          </a:ln>
        </p:spPr>
      </p:cxnSp>
      <p:pic>
        <p:nvPicPr>
          <p:cNvPr id="18" name="Google Shape;18;p82"/>
          <p:cNvPicPr preferRelativeResize="0"/>
          <p:nvPr/>
        </p:nvPicPr>
        <p:blipFill rotWithShape="1">
          <a:blip r:embed="rId18">
            <a:alphaModFix/>
          </a:blip>
          <a:srcRect/>
          <a:stretch/>
        </p:blipFill>
        <p:spPr>
          <a:xfrm>
            <a:off x="454" y="135448"/>
            <a:ext cx="425219" cy="6722552"/>
          </a:xfrm>
          <a:prstGeom prst="rect">
            <a:avLst/>
          </a:prstGeom>
          <a:noFill/>
          <a:ln>
            <a:noFill/>
          </a:ln>
        </p:spPr>
      </p:pic>
      <p:pic>
        <p:nvPicPr>
          <p:cNvPr id="19" name="Google Shape;19;p82"/>
          <p:cNvPicPr preferRelativeResize="0"/>
          <p:nvPr/>
        </p:nvPicPr>
        <p:blipFill rotWithShape="1">
          <a:blip r:embed="rId19">
            <a:alphaModFix/>
          </a:blip>
          <a:srcRect/>
          <a:stretch/>
        </p:blipFill>
        <p:spPr>
          <a:xfrm>
            <a:off x="429588" y="135448"/>
            <a:ext cx="153343" cy="5305232"/>
          </a:xfrm>
          <a:prstGeom prst="rect">
            <a:avLst/>
          </a:prstGeom>
          <a:noFill/>
          <a:ln>
            <a:noFill/>
          </a:ln>
        </p:spPr>
      </p:pic>
      <p:pic>
        <p:nvPicPr>
          <p:cNvPr id="20" name="Google Shape;20;p82" descr="A close up of a sign&#10;&#10;Description automatically generated"/>
          <p:cNvPicPr preferRelativeResize="0"/>
          <p:nvPr/>
        </p:nvPicPr>
        <p:blipFill rotWithShape="1">
          <a:blip r:embed="rId20">
            <a:alphaModFix/>
          </a:blip>
          <a:srcRect/>
          <a:stretch/>
        </p:blipFill>
        <p:spPr>
          <a:xfrm>
            <a:off x="8321645" y="6043825"/>
            <a:ext cx="651512" cy="647487"/>
          </a:xfrm>
          <a:prstGeom prst="rect">
            <a:avLst/>
          </a:prstGeom>
          <a:noFill/>
          <a:ln>
            <a:noFill/>
          </a:ln>
        </p:spPr>
      </p:pic>
      <p:pic>
        <p:nvPicPr>
          <p:cNvPr id="21" name="Google Shape;21;p82" descr="A picture containing drawing&#10;&#10;Description automatically generated"/>
          <p:cNvPicPr preferRelativeResize="0"/>
          <p:nvPr/>
        </p:nvPicPr>
        <p:blipFill rotWithShape="1">
          <a:blip r:embed="rId21">
            <a:alphaModFix/>
          </a:blip>
          <a:srcRect/>
          <a:stretch/>
        </p:blipFill>
        <p:spPr>
          <a:xfrm>
            <a:off x="454" y="6214968"/>
            <a:ext cx="1991676" cy="663892"/>
          </a:xfrm>
          <a:prstGeom prst="rect">
            <a:avLst/>
          </a:prstGeom>
          <a:noFill/>
          <a:ln>
            <a:noFill/>
          </a:ln>
        </p:spPr>
      </p:pic>
      <p:pic>
        <p:nvPicPr>
          <p:cNvPr id="22" name="Google Shape;22;p82"/>
          <p:cNvPicPr preferRelativeResize="0"/>
          <p:nvPr/>
        </p:nvPicPr>
        <p:blipFill rotWithShape="1">
          <a:blip r:embed="rId18">
            <a:alphaModFix/>
          </a:blip>
          <a:srcRect/>
          <a:stretch/>
        </p:blipFill>
        <p:spPr>
          <a:xfrm rot="5400000">
            <a:off x="4987623" y="3550281"/>
            <a:ext cx="385984" cy="6282060"/>
          </a:xfrm>
          <a:prstGeom prst="rect">
            <a:avLst/>
          </a:prstGeom>
          <a:noFill/>
          <a:ln>
            <a:noFill/>
          </a:ln>
        </p:spPr>
      </p:pic>
      <p:pic>
        <p:nvPicPr>
          <p:cNvPr id="23" name="Google Shape;23;p82"/>
          <p:cNvPicPr preferRelativeResize="0"/>
          <p:nvPr/>
        </p:nvPicPr>
        <p:blipFill rotWithShape="1">
          <a:blip r:embed="rId19">
            <a:alphaModFix/>
          </a:blip>
          <a:srcRect/>
          <a:stretch/>
        </p:blipFill>
        <p:spPr>
          <a:xfrm rot="5400000">
            <a:off x="5093663" y="3283949"/>
            <a:ext cx="173904" cy="62820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en.wikipedia.org/wiki/Zero-knowledge_proof" TargetMode="External"/><Relationship Id="rId2" Type="http://schemas.openxmlformats.org/officeDocument/2006/relationships/hyperlink" Target="https://blockheadtechnologies.com/zero-knowledge-proofs-a-powerful-addition-to-blockchain/" TargetMode="External"/><Relationship Id="rId1" Type="http://schemas.openxmlformats.org/officeDocument/2006/relationships/slideLayout" Target="../slideLayouts/slideLayout2.xml"/><Relationship Id="rId4" Type="http://schemas.openxmlformats.org/officeDocument/2006/relationships/hyperlink" Target="https://www.geeksforgeeks.org/zero-knowledge-proof/"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ww.labnol.org/software/deobfuscate-javascript/19815/" TargetMode="External"/><Relationship Id="rId2" Type="http://schemas.openxmlformats.org/officeDocument/2006/relationships/hyperlink" Target="https://dltlabs.medium.com/implementing-code-obfuscation-5b1fda3ed741"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techtarget.com/searchsecurity/news/252462163/Carbanak-source-code-found-on-VirusTotal-2-years-ago" TargetMode="External"/><Relationship Id="rId2" Type="http://schemas.openxmlformats.org/officeDocument/2006/relationships/hyperlink" Target="https://www.techtarget.com/searchsecurity/definition/obfuscation" TargetMode="External"/><Relationship Id="rId1" Type="http://schemas.openxmlformats.org/officeDocument/2006/relationships/slideLayout" Target="../slideLayouts/slideLayout2.xml"/><Relationship Id="rId4" Type="http://schemas.openxmlformats.org/officeDocument/2006/relationships/hyperlink" Target="https://www.trendmicro.com/en_us/research/21/b/finding-multi-step-obfuscated-malware.html" TargetMode="Externa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lixer.com/blog/quantum-cryptography-explaine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chtarget.com/searchsecurity/definition/quantum-cryptograph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youtube.com/watch?v=PZRocoD7nik" TargetMode="External"/><Relationship Id="rId5" Type="http://schemas.openxmlformats.org/officeDocument/2006/relationships/hyperlink" Target="https://quantumxc.com/blog/quantum-cryptography-explained/" TargetMode="External"/><Relationship Id="rId4" Type="http://schemas.openxmlformats.org/officeDocument/2006/relationships/hyperlink" Target="https://en.wikipedia.org/wiki/Quantum_cryptograph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securitysite.com/encryption/hom_rs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sl2buy.com/wiki/homomorphic-encryp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nvotes.com/multiplicative-vs-additive-homomorphic-elgamal/" TargetMode="External"/><Relationship Id="rId5" Type="http://schemas.openxmlformats.org/officeDocument/2006/relationships/hyperlink" Target="https://research.aimultiple.com/homomorphic-encryption/" TargetMode="External"/><Relationship Id="rId4" Type="http://schemas.openxmlformats.org/officeDocument/2006/relationships/hyperlink" Target="https://baffle.io/blog/the-advantages-and-disadvantages-of-homomorphic-encryption/"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um.com/@keylesstech/a-beginners-guide-to-secure-multiparty-computation-dc3fb9365458"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inpher.io/technology/what-is-secure-multiparty-computation/" TargetMode="External"/><Relationship Id="rId5" Type="http://schemas.openxmlformats.org/officeDocument/2006/relationships/hyperlink" Target="https://www.geeksforgeeks.org/what-is-secure-multiparty-computation/" TargetMode="External"/><Relationship Id="rId4" Type="http://schemas.openxmlformats.org/officeDocument/2006/relationships/hyperlink" Target="https://research.aimultiple.com/secure-multi-party-computation/"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1002094" y="1628800"/>
            <a:ext cx="7772400" cy="14700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5400"/>
              <a:buFont typeface="Marcellus"/>
              <a:buNone/>
            </a:pPr>
            <a:r>
              <a:rPr lang="en-US" sz="5400">
                <a:solidFill>
                  <a:srgbClr val="C00000"/>
                </a:solidFill>
                <a:latin typeface="Marcellus"/>
                <a:ea typeface="Marcellus"/>
                <a:cs typeface="Marcellus"/>
                <a:sym typeface="Marcellus"/>
              </a:rPr>
              <a:t>Modern Cryptography</a:t>
            </a:r>
            <a:endParaRPr sz="5400">
              <a:solidFill>
                <a:srgbClr val="C00000"/>
              </a:solidFill>
              <a:latin typeface="Marcellus"/>
              <a:ea typeface="Marcellus"/>
              <a:cs typeface="Marcellus"/>
              <a:sym typeface="Marcellus"/>
            </a:endParaRPr>
          </a:p>
        </p:txBody>
      </p:sp>
      <p:sp>
        <p:nvSpPr>
          <p:cNvPr id="105" name="Google Shape;105;p1"/>
          <p:cNvSpPr txBox="1">
            <a:spLocks noGrp="1"/>
          </p:cNvSpPr>
          <p:nvPr>
            <p:ph type="subTitle" idx="1"/>
          </p:nvPr>
        </p:nvSpPr>
        <p:spPr>
          <a:xfrm>
            <a:off x="1115616" y="3676315"/>
            <a:ext cx="7734334" cy="1752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2000"/>
              <a:buNone/>
            </a:pPr>
            <a:r>
              <a:rPr lang="en-US" sz="2000" dirty="0">
                <a:solidFill>
                  <a:srgbClr val="262626"/>
                </a:solidFill>
                <a:latin typeface="Marcellus"/>
                <a:ea typeface="Marcellus"/>
                <a:cs typeface="Marcellus"/>
                <a:sym typeface="Marcellus"/>
              </a:rPr>
              <a:t>Ms. Swati Mali</a:t>
            </a:r>
            <a:endParaRPr dirty="0"/>
          </a:p>
          <a:p>
            <a:pPr marL="0" lvl="0" indent="0" algn="ctr" rtl="0">
              <a:lnSpc>
                <a:spcPct val="90000"/>
              </a:lnSpc>
              <a:spcBef>
                <a:spcPts val="1000"/>
              </a:spcBef>
              <a:spcAft>
                <a:spcPts val="0"/>
              </a:spcAft>
              <a:buClr>
                <a:schemeClr val="dk1"/>
              </a:buClr>
              <a:buSzPts val="2000"/>
              <a:buNone/>
            </a:pPr>
            <a:r>
              <a:rPr lang="en-US" sz="2000" smtClean="0"/>
              <a:t>swatimali</a:t>
            </a:r>
            <a:r>
              <a:rPr lang="en-US" sz="2000" smtClean="0"/>
              <a:t>@somaiya.edu</a:t>
            </a:r>
            <a:endParaRPr sz="2000"/>
          </a:p>
          <a:p>
            <a:pPr marL="0" lvl="0" indent="0" algn="ctr" rtl="0">
              <a:lnSpc>
                <a:spcPct val="90000"/>
              </a:lnSpc>
              <a:spcBef>
                <a:spcPts val="1000"/>
              </a:spcBef>
              <a:spcAft>
                <a:spcPts val="0"/>
              </a:spcAft>
              <a:buClr>
                <a:srgbClr val="262626"/>
              </a:buClr>
              <a:buSzPts val="2000"/>
              <a:buNone/>
            </a:pPr>
            <a:r>
              <a:rPr lang="en-US" sz="2000" dirty="0">
                <a:solidFill>
                  <a:srgbClr val="262626"/>
                </a:solidFill>
                <a:latin typeface="Marcellus"/>
                <a:ea typeface="Marcellus"/>
                <a:cs typeface="Marcellus"/>
                <a:sym typeface="Marcellus"/>
              </a:rPr>
              <a:t>Assistant Professor</a:t>
            </a:r>
            <a:endParaRPr dirty="0"/>
          </a:p>
          <a:p>
            <a:pPr marL="0" lvl="0" indent="0" algn="ctr" rtl="0">
              <a:lnSpc>
                <a:spcPct val="90000"/>
              </a:lnSpc>
              <a:spcBef>
                <a:spcPts val="1000"/>
              </a:spcBef>
              <a:spcAft>
                <a:spcPts val="0"/>
              </a:spcAft>
              <a:buClr>
                <a:srgbClr val="262626"/>
              </a:buClr>
              <a:buSzPts val="2000"/>
              <a:buNone/>
            </a:pPr>
            <a:r>
              <a:rPr lang="en-US" sz="2000" dirty="0">
                <a:solidFill>
                  <a:srgbClr val="262626"/>
                </a:solidFill>
                <a:latin typeface="Marcellus"/>
                <a:ea typeface="Marcellus"/>
                <a:cs typeface="Marcellus"/>
                <a:sym typeface="Marcellus"/>
              </a:rPr>
              <a:t>Department of Computer Engineering </a:t>
            </a:r>
            <a:endParaRPr dirty="0"/>
          </a:p>
          <a:p>
            <a:pPr marL="0" lvl="0" indent="0" algn="ctr" rtl="0">
              <a:lnSpc>
                <a:spcPct val="90000"/>
              </a:lnSpc>
              <a:spcBef>
                <a:spcPts val="1000"/>
              </a:spcBef>
              <a:spcAft>
                <a:spcPts val="0"/>
              </a:spcAft>
              <a:buClr>
                <a:srgbClr val="262626"/>
              </a:buClr>
              <a:buSzPts val="2000"/>
              <a:buNone/>
            </a:pPr>
            <a:r>
              <a:rPr lang="en-US" sz="2000" dirty="0">
                <a:solidFill>
                  <a:srgbClr val="262626"/>
                </a:solidFill>
                <a:latin typeface="Marcellus"/>
                <a:ea typeface="Marcellus"/>
                <a:cs typeface="Marcellus"/>
                <a:sym typeface="Marcellus"/>
              </a:rPr>
              <a:t>K. J. </a:t>
            </a:r>
            <a:r>
              <a:rPr lang="en-US" sz="2000" dirty="0" err="1">
                <a:solidFill>
                  <a:srgbClr val="262626"/>
                </a:solidFill>
                <a:latin typeface="Marcellus"/>
                <a:ea typeface="Marcellus"/>
                <a:cs typeface="Marcellus"/>
                <a:sym typeface="Marcellus"/>
              </a:rPr>
              <a:t>Somaiya</a:t>
            </a:r>
            <a:r>
              <a:rPr lang="en-US" sz="2000" dirty="0">
                <a:solidFill>
                  <a:srgbClr val="262626"/>
                </a:solidFill>
                <a:latin typeface="Marcellus"/>
                <a:ea typeface="Marcellus"/>
                <a:cs typeface="Marcellus"/>
                <a:sym typeface="Marcellus"/>
              </a:rPr>
              <a:t> College of Engineering</a:t>
            </a:r>
            <a:endParaRPr dirty="0"/>
          </a:p>
          <a:p>
            <a:pPr marL="0" lvl="0" indent="0" algn="ctr" rtl="0">
              <a:lnSpc>
                <a:spcPct val="90000"/>
              </a:lnSpc>
              <a:spcBef>
                <a:spcPts val="1000"/>
              </a:spcBef>
              <a:spcAft>
                <a:spcPts val="0"/>
              </a:spcAft>
              <a:buClr>
                <a:srgbClr val="262626"/>
              </a:buClr>
              <a:buSzPts val="2000"/>
              <a:buNone/>
            </a:pPr>
            <a:r>
              <a:rPr lang="en-US" sz="2000" dirty="0" err="1">
                <a:solidFill>
                  <a:srgbClr val="262626"/>
                </a:solidFill>
                <a:latin typeface="Marcellus"/>
                <a:ea typeface="Marcellus"/>
                <a:cs typeface="Marcellus"/>
                <a:sym typeface="Marcellus"/>
              </a:rPr>
              <a:t>Somaiya</a:t>
            </a:r>
            <a:r>
              <a:rPr lang="en-US" sz="2000" dirty="0">
                <a:solidFill>
                  <a:srgbClr val="262626"/>
                </a:solidFill>
                <a:latin typeface="Marcellus"/>
                <a:ea typeface="Marcellus"/>
                <a:cs typeface="Marcellus"/>
                <a:sym typeface="Marcellus"/>
              </a:rPr>
              <a:t> </a:t>
            </a:r>
            <a:r>
              <a:rPr lang="en-US" sz="2000" dirty="0" err="1">
                <a:solidFill>
                  <a:srgbClr val="262626"/>
                </a:solidFill>
                <a:latin typeface="Marcellus"/>
                <a:ea typeface="Marcellus"/>
                <a:cs typeface="Marcellus"/>
                <a:sym typeface="Marcellus"/>
              </a:rPr>
              <a:t>Vidyavihar</a:t>
            </a:r>
            <a:r>
              <a:rPr lang="en-US" sz="2000" dirty="0">
                <a:solidFill>
                  <a:srgbClr val="262626"/>
                </a:solidFill>
                <a:latin typeface="Marcellus"/>
                <a:ea typeface="Marcellus"/>
                <a:cs typeface="Marcellus"/>
                <a:sym typeface="Marcellus"/>
              </a:rPr>
              <a:t> University</a:t>
            </a:r>
            <a:endParaRPr dirty="0"/>
          </a:p>
        </p:txBody>
      </p:sp>
      <p:pic>
        <p:nvPicPr>
          <p:cNvPr id="106" name="Google Shape;106;p1"/>
          <p:cNvPicPr preferRelativeResize="0"/>
          <p:nvPr/>
        </p:nvPicPr>
        <p:blipFill rotWithShape="1">
          <a:blip r:embed="rId3">
            <a:alphaModFix/>
          </a:blip>
          <a:srcRect/>
          <a:stretch/>
        </p:blipFill>
        <p:spPr>
          <a:xfrm>
            <a:off x="454" y="2220"/>
            <a:ext cx="425219" cy="6855781"/>
          </a:xfrm>
          <a:prstGeom prst="rect">
            <a:avLst/>
          </a:prstGeom>
          <a:noFill/>
          <a:ln>
            <a:noFill/>
          </a:ln>
        </p:spPr>
      </p:pic>
      <p:pic>
        <p:nvPicPr>
          <p:cNvPr id="107" name="Google Shape;107;p1"/>
          <p:cNvPicPr preferRelativeResize="0"/>
          <p:nvPr/>
        </p:nvPicPr>
        <p:blipFill rotWithShape="1">
          <a:blip r:embed="rId4">
            <a:alphaModFix/>
          </a:blip>
          <a:srcRect/>
          <a:stretch/>
        </p:blipFill>
        <p:spPr>
          <a:xfrm>
            <a:off x="425673" y="0"/>
            <a:ext cx="157258" cy="5440680"/>
          </a:xfrm>
          <a:prstGeom prst="rect">
            <a:avLst/>
          </a:prstGeom>
          <a:noFill/>
          <a:ln>
            <a:noFill/>
          </a:ln>
        </p:spPr>
      </p:pic>
      <p:pic>
        <p:nvPicPr>
          <p:cNvPr id="108" name="Google Shape;108;p1" descr="A picture containing drawing&#10;&#10;Description automatically generated"/>
          <p:cNvPicPr preferRelativeResize="0"/>
          <p:nvPr/>
        </p:nvPicPr>
        <p:blipFill rotWithShape="1">
          <a:blip r:embed="rId5">
            <a:alphaModFix/>
          </a:blip>
          <a:srcRect/>
          <a:stretch/>
        </p:blipFill>
        <p:spPr>
          <a:xfrm>
            <a:off x="582930" y="2219"/>
            <a:ext cx="1991676" cy="663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
        <p:nvSpPr>
          <p:cNvPr id="170" name="Google Shape;170;p10"/>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171" name="Google Shape;171;p1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172" name="Google Shape;172;p10"/>
          <p:cNvPicPr preferRelativeResize="0"/>
          <p:nvPr/>
        </p:nvPicPr>
        <p:blipFill rotWithShape="1">
          <a:blip r:embed="rId3">
            <a:alphaModFix/>
          </a:blip>
          <a:srcRect/>
          <a:stretch/>
        </p:blipFill>
        <p:spPr>
          <a:xfrm>
            <a:off x="323528" y="188640"/>
            <a:ext cx="8704968" cy="576064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100</a:t>
            </a:fld>
            <a:endParaRPr lang="en-US"/>
          </a:p>
        </p:txBody>
      </p:sp>
      <p:sp>
        <p:nvSpPr>
          <p:cNvPr id="3" name="Title 2"/>
          <p:cNvSpPr>
            <a:spLocks noGrp="1"/>
          </p:cNvSpPr>
          <p:nvPr>
            <p:ph type="title"/>
          </p:nvPr>
        </p:nvSpPr>
        <p:spPr/>
        <p:txBody>
          <a:bodyPr/>
          <a:lstStyle/>
          <a:p>
            <a:r>
              <a:rPr lang="en-IN" dirty="0" smtClean="0"/>
              <a:t>References </a:t>
            </a:r>
            <a:endParaRPr lang="en-IN" dirty="0"/>
          </a:p>
        </p:txBody>
      </p:sp>
      <p:sp>
        <p:nvSpPr>
          <p:cNvPr id="4" name="Text Placeholder 3"/>
          <p:cNvSpPr>
            <a:spLocks noGrp="1"/>
          </p:cNvSpPr>
          <p:nvPr>
            <p:ph type="body" idx="1"/>
          </p:nvPr>
        </p:nvSpPr>
        <p:spPr/>
        <p:txBody>
          <a:bodyPr/>
          <a:lstStyle/>
          <a:p>
            <a:r>
              <a:rPr lang="en-IN" dirty="0">
                <a:hlinkClick r:id="rId2"/>
              </a:rPr>
              <a:t>https://blockheadtechnologies.com/zero-knowledge-proofs-a-powerful-addition-to-blockchain</a:t>
            </a:r>
            <a:r>
              <a:rPr lang="en-IN" dirty="0" smtClean="0">
                <a:hlinkClick r:id="rId2"/>
              </a:rPr>
              <a:t>/</a:t>
            </a:r>
            <a:r>
              <a:rPr lang="en-IN" dirty="0" smtClean="0"/>
              <a:t>, last retrieved on Nov 30,2022</a:t>
            </a:r>
          </a:p>
          <a:p>
            <a:r>
              <a:rPr lang="en-IN" dirty="0">
                <a:hlinkClick r:id="rId3"/>
              </a:rPr>
              <a:t>https://</a:t>
            </a:r>
            <a:r>
              <a:rPr lang="en-IN" dirty="0" smtClean="0">
                <a:hlinkClick r:id="rId3"/>
              </a:rPr>
              <a:t>en.wikipedia.org/wiki/Zero-knowledge_proof</a:t>
            </a:r>
            <a:r>
              <a:rPr lang="en-IN" dirty="0" smtClean="0"/>
              <a:t>, </a:t>
            </a:r>
            <a:r>
              <a:rPr lang="en-IN" dirty="0"/>
              <a:t>last retrieved on Nov </a:t>
            </a:r>
            <a:r>
              <a:rPr lang="en-IN" dirty="0" smtClean="0"/>
              <a:t>30,2022</a:t>
            </a:r>
          </a:p>
          <a:p>
            <a:r>
              <a:rPr lang="en-IN" dirty="0">
                <a:hlinkClick r:id="rId4"/>
              </a:rPr>
              <a:t>https://www.geeksforgeeks.org/zero-knowledge-proof</a:t>
            </a:r>
            <a:r>
              <a:rPr lang="en-IN" dirty="0" smtClean="0">
                <a:hlinkClick r:id="rId4"/>
              </a:rPr>
              <a:t>/</a:t>
            </a:r>
            <a:r>
              <a:rPr lang="en-IN" dirty="0" smtClean="0"/>
              <a:t>, </a:t>
            </a:r>
            <a:r>
              <a:rPr lang="en-IN" dirty="0"/>
              <a:t>last retrieved on Nov </a:t>
            </a:r>
            <a:r>
              <a:rPr lang="en-IN" dirty="0" smtClean="0"/>
              <a:t>30,2022</a:t>
            </a:r>
          </a:p>
          <a:p>
            <a:endParaRPr lang="en-IN" dirty="0"/>
          </a:p>
          <a:p>
            <a:endParaRPr lang="en-IN" dirty="0"/>
          </a:p>
        </p:txBody>
      </p:sp>
    </p:spTree>
    <p:extLst>
      <p:ext uri="{BB962C8B-B14F-4D97-AF65-F5344CB8AC3E}">
        <p14:creationId xmlns:p14="http://schemas.microsoft.com/office/powerpoint/2010/main" val="20142823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IN" dirty="0" smtClean="0">
                <a:solidFill>
                  <a:srgbClr val="C00000"/>
                </a:solidFill>
                <a:latin typeface="Marcellus" charset="0"/>
              </a:rPr>
              <a:t>Cryptographic Obfuscation</a:t>
            </a:r>
            <a:endParaRPr lang="en-IN" dirty="0">
              <a:solidFill>
                <a:srgbClr val="C00000"/>
              </a:solidFill>
              <a:latin typeface="Marcellus" charset="0"/>
            </a:endParaRPr>
          </a:p>
        </p:txBody>
      </p:sp>
      <p:sp>
        <p:nvSpPr>
          <p:cNvPr id="6" name="Subtitle 5"/>
          <p:cNvSpPr>
            <a:spLocks noGrp="1"/>
          </p:cNvSpPr>
          <p:nvPr>
            <p:ph type="subTitle" idx="1"/>
          </p:nvPr>
        </p:nvSpPr>
        <p:spPr/>
        <p:txBody>
          <a:bodyPr/>
          <a:lstStyle/>
          <a:p>
            <a:endParaRPr lang="en-IN"/>
          </a:p>
        </p:txBody>
      </p:sp>
      <p:sp>
        <p:nvSpPr>
          <p:cNvPr id="2" name="Slide Number Placeholder 1"/>
          <p:cNvSpPr>
            <a:spLocks noGrp="1"/>
          </p:cNvSpPr>
          <p:nvPr>
            <p:ph type="sldNum" idx="4294967295"/>
          </p:nvPr>
        </p:nvSpPr>
        <p:spPr>
          <a:xfrm>
            <a:off x="7086600" y="6356350"/>
            <a:ext cx="2057400" cy="365125"/>
          </a:xfrm>
          <a:prstGeom prst="rect">
            <a:avLst/>
          </a:prstGeom>
        </p:spPr>
        <p:txBody>
          <a:bodyPr/>
          <a:lstStyle/>
          <a:p>
            <a:pPr marL="0" lvl="0" indent="0" algn="l" rtl="0">
              <a:spcBef>
                <a:spcPts val="0"/>
              </a:spcBef>
              <a:spcAft>
                <a:spcPts val="0"/>
              </a:spcAft>
              <a:buNone/>
            </a:pPr>
            <a:fld id="{00000000-1234-1234-1234-123412341234}" type="slidenum">
              <a:rPr lang="en-US" smtClean="0"/>
              <a:t>101</a:t>
            </a:fld>
            <a:endParaRPr lang="en-US"/>
          </a:p>
        </p:txBody>
      </p:sp>
    </p:spTree>
    <p:extLst>
      <p:ext uri="{BB962C8B-B14F-4D97-AF65-F5344CB8AC3E}">
        <p14:creationId xmlns:p14="http://schemas.microsoft.com/office/powerpoint/2010/main" val="33190734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102</a:t>
            </a:fld>
            <a:endParaRPr lang="en-US"/>
          </a:p>
        </p:txBody>
      </p:sp>
      <p:sp>
        <p:nvSpPr>
          <p:cNvPr id="3" name="Title 2"/>
          <p:cNvSpPr>
            <a:spLocks noGrp="1"/>
          </p:cNvSpPr>
          <p:nvPr>
            <p:ph type="title"/>
          </p:nvPr>
        </p:nvSpPr>
        <p:spPr/>
        <p:txBody>
          <a:bodyPr/>
          <a:lstStyle/>
          <a:p>
            <a:r>
              <a:rPr lang="en-US" dirty="0"/>
              <a:t>Obfuscation</a:t>
            </a:r>
            <a:endParaRPr lang="en-IN" dirty="0"/>
          </a:p>
        </p:txBody>
      </p:sp>
      <p:sp>
        <p:nvSpPr>
          <p:cNvPr id="4" name="Text Placeholder 3"/>
          <p:cNvSpPr>
            <a:spLocks noGrp="1"/>
          </p:cNvSpPr>
          <p:nvPr>
            <p:ph type="body" idx="1"/>
          </p:nvPr>
        </p:nvSpPr>
        <p:spPr/>
        <p:txBody>
          <a:bodyPr>
            <a:normAutofit fontScale="77500" lnSpcReduction="20000"/>
          </a:bodyPr>
          <a:lstStyle/>
          <a:p>
            <a:r>
              <a:rPr lang="en-US" dirty="0"/>
              <a:t>Obfuscation is defined as the transformation of a human-readable string to a string that is difficult for people to understand. </a:t>
            </a:r>
            <a:endParaRPr lang="en-US" dirty="0" smtClean="0"/>
          </a:p>
          <a:p>
            <a:r>
              <a:rPr lang="en-US" dirty="0" smtClean="0"/>
              <a:t>hides </a:t>
            </a:r>
            <a:r>
              <a:rPr lang="en-US" dirty="0"/>
              <a:t>the intended meaning of the contents of a file, making it ambiguous, confusing to read, and hard to interpret.</a:t>
            </a:r>
            <a:endParaRPr lang="en-US" dirty="0" smtClean="0"/>
          </a:p>
          <a:p>
            <a:r>
              <a:rPr lang="en-US" dirty="0" smtClean="0"/>
              <a:t>In </a:t>
            </a:r>
            <a:r>
              <a:rPr lang="en-US" dirty="0"/>
              <a:t>contrast to encryption, obfuscation includes no cryptographic key and the “secret” here is the operation itself</a:t>
            </a:r>
            <a:r>
              <a:rPr lang="en-US" dirty="0" smtClean="0"/>
              <a:t>.</a:t>
            </a:r>
          </a:p>
          <a:p>
            <a:r>
              <a:rPr lang="en-US" i="1" dirty="0"/>
              <a:t>Encryption doesn’t work </a:t>
            </a:r>
            <a:r>
              <a:rPr lang="en-US" i="1" dirty="0" smtClean="0"/>
              <a:t>everywhere because </a:t>
            </a:r>
            <a:r>
              <a:rPr lang="en-US" i="1" dirty="0"/>
              <a:t>it requires a secret which cannot be stored </a:t>
            </a:r>
            <a:r>
              <a:rPr lang="en-US" i="1" dirty="0" smtClean="0"/>
              <a:t>within.</a:t>
            </a:r>
          </a:p>
          <a:p>
            <a:pPr lvl="1"/>
            <a:r>
              <a:rPr lang="en-US" i="1" dirty="0" smtClean="0"/>
              <a:t>E.g. For the </a:t>
            </a:r>
            <a:r>
              <a:rPr lang="en-US" i="1" dirty="0"/>
              <a:t>application code </a:t>
            </a:r>
            <a:r>
              <a:rPr lang="en-US" i="1" dirty="0" smtClean="0"/>
              <a:t>that can be shipped </a:t>
            </a:r>
            <a:r>
              <a:rPr lang="en-US" i="1" dirty="0"/>
              <a:t>to the customers </a:t>
            </a:r>
            <a:r>
              <a:rPr lang="en-US" i="1" dirty="0" smtClean="0"/>
              <a:t>someone </a:t>
            </a:r>
            <a:r>
              <a:rPr lang="en-US" i="1" dirty="0"/>
              <a:t>can retrieve the secret from the code and decrypt it. </a:t>
            </a:r>
            <a:endParaRPr lang="en-US" i="1" dirty="0" smtClean="0"/>
          </a:p>
          <a:p>
            <a:r>
              <a:rPr lang="en-US" i="1" dirty="0" smtClean="0"/>
              <a:t>Encoding </a:t>
            </a:r>
            <a:r>
              <a:rPr lang="en-US" i="1" dirty="0"/>
              <a:t>also doesn’t work because it’s reversible and publicly known</a:t>
            </a:r>
            <a:endParaRPr lang="en-IN" dirty="0"/>
          </a:p>
        </p:txBody>
      </p:sp>
    </p:spTree>
    <p:extLst>
      <p:ext uri="{BB962C8B-B14F-4D97-AF65-F5344CB8AC3E}">
        <p14:creationId xmlns:p14="http://schemas.microsoft.com/office/powerpoint/2010/main" val="32286332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103</a:t>
            </a:fld>
            <a:endParaRPr lang="en-US"/>
          </a:p>
        </p:txBody>
      </p:sp>
      <p:sp>
        <p:nvSpPr>
          <p:cNvPr id="3" name="Title 2"/>
          <p:cNvSpPr>
            <a:spLocks noGrp="1"/>
          </p:cNvSpPr>
          <p:nvPr>
            <p:ph type="title"/>
          </p:nvPr>
        </p:nvSpPr>
        <p:spPr/>
        <p:txBody>
          <a:bodyPr/>
          <a:lstStyle/>
          <a:p>
            <a:r>
              <a:rPr lang="en-US" dirty="0"/>
              <a:t>Obfuscation</a:t>
            </a:r>
            <a:endParaRPr lang="en-IN" dirty="0"/>
          </a:p>
        </p:txBody>
      </p:sp>
      <p:sp>
        <p:nvSpPr>
          <p:cNvPr id="4" name="Text Placeholder 3"/>
          <p:cNvSpPr>
            <a:spLocks noGrp="1"/>
          </p:cNvSpPr>
          <p:nvPr>
            <p:ph type="body" idx="1"/>
          </p:nvPr>
        </p:nvSpPr>
        <p:spPr/>
        <p:txBody>
          <a:bodyPr>
            <a:normAutofit fontScale="85000" lnSpcReduction="10000"/>
          </a:bodyPr>
          <a:lstStyle/>
          <a:p>
            <a:r>
              <a:rPr lang="en-US" dirty="0" smtClean="0"/>
              <a:t>Obfuscation does not guarantee confidentiality</a:t>
            </a:r>
          </a:p>
          <a:p>
            <a:r>
              <a:rPr lang="en-US" dirty="0" smtClean="0"/>
              <a:t>obfuscation </a:t>
            </a:r>
            <a:r>
              <a:rPr lang="en-US" dirty="0"/>
              <a:t>has some valid use cases. </a:t>
            </a:r>
            <a:endParaRPr lang="en-US" dirty="0" smtClean="0"/>
          </a:p>
          <a:p>
            <a:pPr lvl="1"/>
            <a:r>
              <a:rPr lang="en-US" dirty="0" smtClean="0"/>
              <a:t>It </a:t>
            </a:r>
            <a:r>
              <a:rPr lang="en-US" dirty="0"/>
              <a:t>is used heavily to prevent tampering and protect intellectual property. </a:t>
            </a:r>
            <a:endParaRPr lang="en-US" dirty="0" smtClean="0"/>
          </a:p>
          <a:p>
            <a:pPr lvl="1"/>
            <a:r>
              <a:rPr lang="en-US" dirty="0" smtClean="0"/>
              <a:t>The </a:t>
            </a:r>
            <a:r>
              <a:rPr lang="en-US" dirty="0"/>
              <a:t>source code for mobile applications is often obfuscated before being packaged, since the code lives in the users’ mobile devices from where they can extract it. </a:t>
            </a:r>
            <a:endParaRPr lang="en-US" dirty="0" smtClean="0"/>
          </a:p>
          <a:p>
            <a:pPr lvl="1"/>
            <a:r>
              <a:rPr lang="en-US" dirty="0" smtClean="0"/>
              <a:t>Obfuscating deters </a:t>
            </a:r>
            <a:r>
              <a:rPr lang="en-US" dirty="0"/>
              <a:t>Reverse Engineering because the code is not human-friendly. </a:t>
            </a:r>
            <a:endParaRPr lang="en-US" dirty="0" smtClean="0"/>
          </a:p>
          <a:p>
            <a:pPr lvl="1"/>
            <a:r>
              <a:rPr lang="en-US" dirty="0" smtClean="0"/>
              <a:t>In </a:t>
            </a:r>
            <a:r>
              <a:rPr lang="en-US" dirty="0"/>
              <a:t>turn, this deters tampering with the code and re-distributing it for malicious uses. </a:t>
            </a:r>
            <a:endParaRPr lang="en-US" dirty="0" smtClean="0"/>
          </a:p>
          <a:p>
            <a:pPr lvl="1"/>
            <a:r>
              <a:rPr lang="en-US" dirty="0" smtClean="0"/>
              <a:t>However</a:t>
            </a:r>
            <a:r>
              <a:rPr lang="en-US" dirty="0"/>
              <a:t>, obfuscation only makes it difficult for someone to read the obfuscated code — not impossible. </a:t>
            </a:r>
            <a:endParaRPr lang="en-US" dirty="0" smtClean="0"/>
          </a:p>
          <a:p>
            <a:pPr lvl="1"/>
            <a:r>
              <a:rPr lang="en-US" dirty="0" smtClean="0"/>
              <a:t>Many </a:t>
            </a:r>
            <a:r>
              <a:rPr lang="en-US" dirty="0"/>
              <a:t>tools exist that assist in de-obfuscating application code.</a:t>
            </a:r>
            <a:endParaRPr lang="en-IN" dirty="0"/>
          </a:p>
        </p:txBody>
      </p:sp>
    </p:spTree>
    <p:extLst>
      <p:ext uri="{BB962C8B-B14F-4D97-AF65-F5344CB8AC3E}">
        <p14:creationId xmlns:p14="http://schemas.microsoft.com/office/powerpoint/2010/main" val="28179297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104</a:t>
            </a:fld>
            <a:endParaRPr lang="en-US"/>
          </a:p>
        </p:txBody>
      </p:sp>
      <p:sp>
        <p:nvSpPr>
          <p:cNvPr id="3" name="Title 2"/>
          <p:cNvSpPr>
            <a:spLocks noGrp="1"/>
          </p:cNvSpPr>
          <p:nvPr>
            <p:ph type="title"/>
          </p:nvPr>
        </p:nvSpPr>
        <p:spPr/>
        <p:txBody>
          <a:bodyPr/>
          <a:lstStyle/>
          <a:p>
            <a:r>
              <a:rPr lang="en-IN" dirty="0" smtClean="0"/>
              <a:t>Code obfuscation</a:t>
            </a:r>
            <a:endParaRPr lang="en-IN" dirty="0"/>
          </a:p>
        </p:txBody>
      </p:sp>
      <p:sp>
        <p:nvSpPr>
          <p:cNvPr id="4" name="Text Placeholder 3"/>
          <p:cNvSpPr>
            <a:spLocks noGrp="1"/>
          </p:cNvSpPr>
          <p:nvPr>
            <p:ph type="body"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2018058"/>
            <a:ext cx="44640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58" y="4764294"/>
            <a:ext cx="74358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48670" y="2246243"/>
            <a:ext cx="2000869" cy="461665"/>
          </a:xfrm>
          <a:prstGeom prst="rect">
            <a:avLst/>
          </a:prstGeom>
          <a:noFill/>
        </p:spPr>
        <p:txBody>
          <a:bodyPr wrap="none" rtlCol="0">
            <a:spAutoFit/>
          </a:bodyPr>
          <a:lstStyle/>
          <a:p>
            <a:r>
              <a:rPr lang="en-IN" sz="2400" dirty="0" smtClean="0"/>
              <a:t>Original code</a:t>
            </a:r>
            <a:endParaRPr lang="en-IN" sz="2400" dirty="0"/>
          </a:p>
        </p:txBody>
      </p:sp>
      <p:sp>
        <p:nvSpPr>
          <p:cNvPr id="8" name="TextBox 7"/>
          <p:cNvSpPr txBox="1"/>
          <p:nvPr/>
        </p:nvSpPr>
        <p:spPr>
          <a:xfrm>
            <a:off x="4515679" y="3890591"/>
            <a:ext cx="3283271" cy="461665"/>
          </a:xfrm>
          <a:prstGeom prst="rect">
            <a:avLst/>
          </a:prstGeom>
          <a:noFill/>
        </p:spPr>
        <p:txBody>
          <a:bodyPr wrap="none" rtlCol="0">
            <a:spAutoFit/>
          </a:bodyPr>
          <a:lstStyle/>
          <a:p>
            <a:r>
              <a:rPr lang="en-IN" sz="2400" dirty="0" smtClean="0"/>
              <a:t>Code after obfuscation</a:t>
            </a:r>
            <a:endParaRPr lang="en-IN" sz="2400" dirty="0"/>
          </a:p>
        </p:txBody>
      </p:sp>
      <p:sp>
        <p:nvSpPr>
          <p:cNvPr id="6" name="Down Arrow 5"/>
          <p:cNvSpPr/>
          <p:nvPr/>
        </p:nvSpPr>
        <p:spPr>
          <a:xfrm>
            <a:off x="5943600" y="4253948"/>
            <a:ext cx="213714" cy="510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Left Arrow 6"/>
          <p:cNvSpPr/>
          <p:nvPr/>
        </p:nvSpPr>
        <p:spPr>
          <a:xfrm>
            <a:off x="6128164" y="2535089"/>
            <a:ext cx="685800" cy="345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945273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105</a:t>
            </a:fld>
            <a:endParaRPr lang="en-US"/>
          </a:p>
        </p:txBody>
      </p:sp>
      <p:sp>
        <p:nvSpPr>
          <p:cNvPr id="3" name="Title 2"/>
          <p:cNvSpPr>
            <a:spLocks noGrp="1"/>
          </p:cNvSpPr>
          <p:nvPr>
            <p:ph type="title"/>
          </p:nvPr>
        </p:nvSpPr>
        <p:spPr/>
        <p:txBody>
          <a:bodyPr/>
          <a:lstStyle/>
          <a:p>
            <a:r>
              <a:rPr lang="en-US" dirty="0" smtClean="0"/>
              <a:t>Obfuscation </a:t>
            </a:r>
            <a:endParaRPr lang="en-IN" dirty="0"/>
          </a:p>
        </p:txBody>
      </p:sp>
      <p:sp>
        <p:nvSpPr>
          <p:cNvPr id="4" name="Text Placeholder 3"/>
          <p:cNvSpPr>
            <a:spLocks noGrp="1"/>
          </p:cNvSpPr>
          <p:nvPr>
            <p:ph type="body" idx="1"/>
          </p:nvPr>
        </p:nvSpPr>
        <p:spPr/>
        <p:txBody>
          <a:bodyPr>
            <a:normAutofit fontScale="92500" lnSpcReduction="10000"/>
          </a:bodyPr>
          <a:lstStyle/>
          <a:p>
            <a:r>
              <a:rPr lang="en-US" dirty="0"/>
              <a:t>Think of obfuscation as camouflage for data.  </a:t>
            </a:r>
            <a:endParaRPr lang="en-US" dirty="0" smtClean="0"/>
          </a:p>
          <a:p>
            <a:r>
              <a:rPr lang="en-US" dirty="0" smtClean="0"/>
              <a:t>You’re </a:t>
            </a:r>
            <a:r>
              <a:rPr lang="en-US" dirty="0"/>
              <a:t>obscuring the data, but not limiting access (like encryption).  </a:t>
            </a:r>
            <a:endParaRPr lang="en-US" dirty="0" smtClean="0"/>
          </a:p>
          <a:p>
            <a:r>
              <a:rPr lang="en-US" b="1" dirty="0" smtClean="0"/>
              <a:t>Problem</a:t>
            </a:r>
            <a:r>
              <a:rPr lang="en-US" b="1" dirty="0"/>
              <a:t>: </a:t>
            </a:r>
            <a:r>
              <a:rPr lang="en-US" dirty="0"/>
              <a:t>I am a hacker; I want to attack an organization, but I know they have deployed AV on their endpoints so if I re-use the same malware that I used a month ago the AV will probably catch it.</a:t>
            </a:r>
          </a:p>
          <a:p>
            <a:r>
              <a:rPr lang="en-US" b="1" dirty="0"/>
              <a:t>Solution:</a:t>
            </a:r>
            <a:r>
              <a:rPr lang="en-US" dirty="0"/>
              <a:t> Because I am crafty, I </a:t>
            </a:r>
            <a:r>
              <a:rPr lang="en-US" i="1" dirty="0"/>
              <a:t>encode </a:t>
            </a:r>
            <a:r>
              <a:rPr lang="en-US" dirty="0"/>
              <a:t>the malware to obfuscate (camouflage) the contents of the malicious file from the AV and avoid detection</a:t>
            </a:r>
            <a:r>
              <a:rPr lang="en-US" dirty="0" smtClean="0"/>
              <a:t>. </a:t>
            </a:r>
            <a:r>
              <a:rPr lang="en-US" sz="2200" dirty="0" smtClean="0"/>
              <a:t>(Read the examples in following slides)</a:t>
            </a:r>
            <a:endParaRPr lang="en-US" dirty="0"/>
          </a:p>
          <a:p>
            <a:endParaRPr lang="en-IN" dirty="0"/>
          </a:p>
        </p:txBody>
      </p:sp>
    </p:spTree>
    <p:extLst>
      <p:ext uri="{BB962C8B-B14F-4D97-AF65-F5344CB8AC3E}">
        <p14:creationId xmlns:p14="http://schemas.microsoft.com/office/powerpoint/2010/main" val="35174456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106</a:t>
            </a:fld>
            <a:endParaRPr lang="en-US"/>
          </a:p>
        </p:txBody>
      </p:sp>
      <p:sp>
        <p:nvSpPr>
          <p:cNvPr id="3" name="Title 2"/>
          <p:cNvSpPr>
            <a:spLocks noGrp="1"/>
          </p:cNvSpPr>
          <p:nvPr>
            <p:ph type="title"/>
          </p:nvPr>
        </p:nvSpPr>
        <p:spPr/>
        <p:txBody>
          <a:bodyPr/>
          <a:lstStyle/>
          <a:p>
            <a:r>
              <a:rPr lang="en-IN" dirty="0" smtClean="0"/>
              <a:t>Encryption </a:t>
            </a:r>
            <a:r>
              <a:rPr lang="en-IN" dirty="0" err="1" smtClean="0"/>
              <a:t>vs</a:t>
            </a:r>
            <a:r>
              <a:rPr lang="en-IN" dirty="0" smtClean="0"/>
              <a:t> Obfuscation</a:t>
            </a:r>
            <a:endParaRPr lang="en-IN" dirty="0"/>
          </a:p>
        </p:txBody>
      </p:sp>
      <p:sp>
        <p:nvSpPr>
          <p:cNvPr id="4" name="Text Placeholder 3"/>
          <p:cNvSpPr>
            <a:spLocks noGrp="1"/>
          </p:cNvSpPr>
          <p:nvPr>
            <p:ph type="body" idx="1"/>
          </p:nvPr>
        </p:nvSpPr>
        <p:spPr/>
        <p:txBody>
          <a:bodyPr/>
          <a:lstStyle/>
          <a:p>
            <a:r>
              <a:rPr lang="en-US" dirty="0"/>
              <a:t>Encryption is to actually transform the contents of the file, making it unreadable to anyone unless they apply a special key. </a:t>
            </a:r>
            <a:endParaRPr lang="en-US" dirty="0" smtClean="0"/>
          </a:p>
          <a:p>
            <a:r>
              <a:rPr lang="en-US" dirty="0" smtClean="0"/>
              <a:t>Encryption </a:t>
            </a:r>
            <a:r>
              <a:rPr lang="en-US" dirty="0"/>
              <a:t>ensures that the file remains secure by keeping the content hidden from everyone, </a:t>
            </a:r>
            <a:r>
              <a:rPr lang="en-US" sz="2000" dirty="0"/>
              <a:t>even if the encrypted information is viewed directly</a:t>
            </a:r>
            <a:r>
              <a:rPr lang="en-US" dirty="0"/>
              <a:t>. </a:t>
            </a:r>
            <a:endParaRPr lang="en-US" dirty="0" smtClean="0"/>
          </a:p>
          <a:p>
            <a:r>
              <a:rPr lang="en-US" dirty="0" smtClean="0"/>
              <a:t>If </a:t>
            </a:r>
            <a:r>
              <a:rPr lang="en-US" dirty="0"/>
              <a:t>an authorized user does have the key, they can decrypt the file, changing the encrypted content back to its original, readable form.</a:t>
            </a:r>
            <a:endParaRPr lang="en-IN" dirty="0"/>
          </a:p>
        </p:txBody>
      </p:sp>
    </p:spTree>
    <p:extLst>
      <p:ext uri="{BB962C8B-B14F-4D97-AF65-F5344CB8AC3E}">
        <p14:creationId xmlns:p14="http://schemas.microsoft.com/office/powerpoint/2010/main" val="28662430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107</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r>
              <a:rPr lang="en-US" dirty="0"/>
              <a:t>Obfuscated data, does not require a key and can be deciphered if the original algorithm applied is known. </a:t>
            </a:r>
            <a:endParaRPr lang="en-US" dirty="0" smtClean="0"/>
          </a:p>
          <a:p>
            <a:r>
              <a:rPr lang="en-US" dirty="0" smtClean="0"/>
              <a:t>All </a:t>
            </a:r>
            <a:r>
              <a:rPr lang="en-US" dirty="0"/>
              <a:t>you need is a decoder ring and you’ll be able to read the secret message </a:t>
            </a:r>
            <a:endParaRPr lang="en-US" dirty="0" smtClean="0"/>
          </a:p>
          <a:p>
            <a:r>
              <a:rPr lang="en-US" dirty="0" smtClean="0"/>
              <a:t>With </a:t>
            </a:r>
            <a:r>
              <a:rPr lang="en-US" dirty="0"/>
              <a:t>encryption, on the other hand, even if you know the algorithm and have a decoder ring, you will still need a secret key to decrypt the message.</a:t>
            </a:r>
            <a:endParaRPr lang="en-IN" dirty="0"/>
          </a:p>
        </p:txBody>
      </p:sp>
    </p:spTree>
    <p:extLst>
      <p:ext uri="{BB962C8B-B14F-4D97-AF65-F5344CB8AC3E}">
        <p14:creationId xmlns:p14="http://schemas.microsoft.com/office/powerpoint/2010/main" val="42604656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108</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r>
              <a:rPr lang="en-US" dirty="0"/>
              <a:t>Programs written in software languages that are compiled, such as C# and Java, are easier to obfuscate. </a:t>
            </a:r>
          </a:p>
          <a:p>
            <a:r>
              <a:rPr lang="en-US" dirty="0"/>
              <a:t>This is because they create intermediate-level instructions that are generally easier to read. </a:t>
            </a:r>
          </a:p>
          <a:p>
            <a:r>
              <a:rPr lang="en-US" dirty="0"/>
              <a:t>In contrast, C++ is more difficult to obfuscate, because it compiles to machine code, which is more difficult for people to work with</a:t>
            </a:r>
            <a:r>
              <a:rPr lang="en-US" dirty="0" smtClean="0"/>
              <a:t>.</a:t>
            </a:r>
          </a:p>
          <a:p>
            <a:pPr marL="50800" indent="0">
              <a:buNone/>
            </a:pPr>
            <a:endParaRPr lang="en-US" dirty="0" smtClean="0"/>
          </a:p>
          <a:p>
            <a:endParaRPr lang="en-IN" dirty="0"/>
          </a:p>
        </p:txBody>
      </p:sp>
    </p:spTree>
    <p:extLst>
      <p:ext uri="{BB962C8B-B14F-4D97-AF65-F5344CB8AC3E}">
        <p14:creationId xmlns:p14="http://schemas.microsoft.com/office/powerpoint/2010/main" val="9936847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109</a:t>
            </a:fld>
            <a:endParaRPr lang="en-US"/>
          </a:p>
        </p:txBody>
      </p:sp>
      <p:sp>
        <p:nvSpPr>
          <p:cNvPr id="3" name="Title 2"/>
          <p:cNvSpPr>
            <a:spLocks noGrp="1"/>
          </p:cNvSpPr>
          <p:nvPr>
            <p:ph type="title"/>
          </p:nvPr>
        </p:nvSpPr>
        <p:spPr/>
        <p:txBody>
          <a:bodyPr/>
          <a:lstStyle/>
          <a:p>
            <a:r>
              <a:rPr lang="en-US" dirty="0"/>
              <a:t>How does obfuscation work</a:t>
            </a:r>
            <a:r>
              <a:rPr lang="en-US" dirty="0" smtClean="0"/>
              <a:t>?</a:t>
            </a:r>
            <a:endParaRPr lang="en-IN" dirty="0"/>
          </a:p>
        </p:txBody>
      </p:sp>
      <p:sp>
        <p:nvSpPr>
          <p:cNvPr id="4" name="Text Placeholder 3"/>
          <p:cNvSpPr>
            <a:spLocks noGrp="1"/>
          </p:cNvSpPr>
          <p:nvPr>
            <p:ph type="body" idx="1"/>
          </p:nvPr>
        </p:nvSpPr>
        <p:spPr/>
        <p:txBody>
          <a:bodyPr>
            <a:normAutofit fontScale="62500" lnSpcReduction="20000"/>
          </a:bodyPr>
          <a:lstStyle/>
          <a:p>
            <a:r>
              <a:rPr lang="en-US" dirty="0" smtClean="0"/>
              <a:t>Obfuscation </a:t>
            </a:r>
            <a:r>
              <a:rPr lang="en-US" dirty="0"/>
              <a:t>in computer code uses complex roundabout phrases and redundant logic to make the code difficult for the reader to understand. </a:t>
            </a:r>
            <a:endParaRPr lang="en-US" dirty="0" smtClean="0"/>
          </a:p>
          <a:p>
            <a:r>
              <a:rPr lang="en-US" dirty="0" smtClean="0"/>
              <a:t>The </a:t>
            </a:r>
            <a:r>
              <a:rPr lang="en-US" dirty="0"/>
              <a:t>goal is to distract the reader with the complicated syntax </a:t>
            </a:r>
            <a:endParaRPr lang="en-US" dirty="0" smtClean="0"/>
          </a:p>
          <a:p>
            <a:r>
              <a:rPr lang="en-US" dirty="0" smtClean="0"/>
              <a:t>make </a:t>
            </a:r>
            <a:r>
              <a:rPr lang="en-US" dirty="0"/>
              <a:t>it difficult for them to determine the true content of the message.</a:t>
            </a:r>
          </a:p>
          <a:p>
            <a:r>
              <a:rPr lang="en-US" dirty="0" smtClean="0"/>
              <a:t>Obfuscation </a:t>
            </a:r>
            <a:r>
              <a:rPr lang="en-US" dirty="0"/>
              <a:t>is also used to fool antivirus tools and other programs that rely heavily on digital signatures to interpret code. </a:t>
            </a:r>
            <a:endParaRPr lang="en-US" dirty="0" smtClean="0"/>
          </a:p>
          <a:p>
            <a:r>
              <a:rPr lang="en-US" dirty="0" err="1" smtClean="0"/>
              <a:t>Decompilers</a:t>
            </a:r>
            <a:r>
              <a:rPr lang="en-US" dirty="0" smtClean="0"/>
              <a:t> </a:t>
            </a:r>
            <a:r>
              <a:rPr lang="en-US" dirty="0"/>
              <a:t>are available for languages such as Java, operating systems such as Android and </a:t>
            </a:r>
            <a:r>
              <a:rPr lang="en-US" dirty="0" err="1"/>
              <a:t>iOS</a:t>
            </a:r>
            <a:r>
              <a:rPr lang="en-US" dirty="0"/>
              <a:t>, and development platforms like .NET</a:t>
            </a:r>
            <a:r>
              <a:rPr lang="en-US" dirty="0" smtClean="0"/>
              <a:t>.</a:t>
            </a:r>
          </a:p>
          <a:p>
            <a:r>
              <a:rPr lang="en-US" dirty="0" smtClean="0"/>
              <a:t>They </a:t>
            </a:r>
            <a:r>
              <a:rPr lang="en-US" dirty="0"/>
              <a:t>can automatically reverse engineer source code; </a:t>
            </a:r>
            <a:endParaRPr lang="en-US" dirty="0" smtClean="0"/>
          </a:p>
          <a:p>
            <a:r>
              <a:rPr lang="en-US" dirty="0" smtClean="0"/>
              <a:t>obfuscation </a:t>
            </a:r>
            <a:r>
              <a:rPr lang="en-US" dirty="0"/>
              <a:t>aims to make it difficult for these programs to do their decompiling as well.</a:t>
            </a:r>
          </a:p>
          <a:p>
            <a:r>
              <a:rPr lang="en-US" dirty="0" smtClean="0"/>
              <a:t>Code </a:t>
            </a:r>
            <a:r>
              <a:rPr lang="en-US" dirty="0"/>
              <a:t>obfuscation is not about changing the content of a program's original code, but rather about making the delivery method and presentation of that code more confusing. </a:t>
            </a:r>
            <a:endParaRPr lang="en-US" dirty="0" smtClean="0"/>
          </a:p>
          <a:p>
            <a:r>
              <a:rPr lang="en-US" dirty="0" smtClean="0"/>
              <a:t>Obfuscation </a:t>
            </a:r>
            <a:r>
              <a:rPr lang="en-US" dirty="0"/>
              <a:t>does not alter how the program works or its end output.</a:t>
            </a:r>
            <a:endParaRPr lang="en-IN" dirty="0"/>
          </a:p>
        </p:txBody>
      </p:sp>
    </p:spTree>
    <p:extLst>
      <p:ext uri="{BB962C8B-B14F-4D97-AF65-F5344CB8AC3E}">
        <p14:creationId xmlns:p14="http://schemas.microsoft.com/office/powerpoint/2010/main" val="188300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178" name="Google Shape;178;p1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179" name="Google Shape;179;p1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180" name="Google Shape;180;p11"/>
          <p:cNvPicPr preferRelativeResize="0"/>
          <p:nvPr/>
        </p:nvPicPr>
        <p:blipFill rotWithShape="1">
          <a:blip r:embed="rId3">
            <a:alphaModFix/>
          </a:blip>
          <a:srcRect/>
          <a:stretch/>
        </p:blipFill>
        <p:spPr>
          <a:xfrm>
            <a:off x="539552" y="188640"/>
            <a:ext cx="8576953" cy="612068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110</a:t>
            </a:fld>
            <a:endParaRPr lang="en-US"/>
          </a:p>
        </p:txBody>
      </p:sp>
      <p:sp>
        <p:nvSpPr>
          <p:cNvPr id="3" name="Title 2"/>
          <p:cNvSpPr>
            <a:spLocks noGrp="1"/>
          </p:cNvSpPr>
          <p:nvPr>
            <p:ph type="title"/>
          </p:nvPr>
        </p:nvSpPr>
        <p:spPr/>
        <p:txBody>
          <a:bodyPr/>
          <a:lstStyle/>
          <a:p>
            <a:r>
              <a:rPr lang="en-US" dirty="0"/>
              <a:t>Obfuscation </a:t>
            </a:r>
            <a:r>
              <a:rPr lang="en-US" dirty="0" smtClean="0"/>
              <a:t>techniques</a:t>
            </a:r>
            <a:endParaRPr lang="en-IN" dirty="0"/>
          </a:p>
        </p:txBody>
      </p:sp>
      <p:sp>
        <p:nvSpPr>
          <p:cNvPr id="4" name="Text Placeholder 3"/>
          <p:cNvSpPr>
            <a:spLocks noGrp="1"/>
          </p:cNvSpPr>
          <p:nvPr>
            <p:ph type="body" idx="1"/>
          </p:nvPr>
        </p:nvSpPr>
        <p:spPr/>
        <p:txBody>
          <a:bodyPr>
            <a:normAutofit fontScale="70000" lnSpcReduction="20000"/>
          </a:bodyPr>
          <a:lstStyle/>
          <a:p>
            <a:r>
              <a:rPr lang="en-US" dirty="0" smtClean="0"/>
              <a:t>Renaming</a:t>
            </a:r>
            <a:r>
              <a:rPr lang="en-US" dirty="0"/>
              <a:t>. The obfuscator alters the methods and names of variables. The new names may include unprintable or invisible characters.</a:t>
            </a:r>
          </a:p>
          <a:p>
            <a:r>
              <a:rPr lang="en-US" dirty="0"/>
              <a:t>Packing. This compresses the entire program to make the code unreadable.</a:t>
            </a:r>
          </a:p>
          <a:p>
            <a:r>
              <a:rPr lang="en-US" dirty="0"/>
              <a:t>Control flow. The decompiled code is made to look like spaghetti logic, which is unstructured and hard to maintain code where the line of thought is obscured. Results from this code are not clear, and it's hard to tell what the point of the code is by looking at it.</a:t>
            </a:r>
          </a:p>
          <a:p>
            <a:r>
              <a:rPr lang="en-US" dirty="0"/>
              <a:t>Instruction pattern transformation. This approach takes common instructions created by the compiler and swaps them for more complex, less common instructions that effectively do the same thing.</a:t>
            </a:r>
          </a:p>
          <a:p>
            <a:r>
              <a:rPr lang="en-US" dirty="0"/>
              <a:t>Dummy code insertion. Dummy code can be added to a program to make it harder to read and reverse engineer, but it does not affect the program's logic or outcome</a:t>
            </a:r>
            <a:r>
              <a:rPr lang="en-US" dirty="0" smtClean="0"/>
              <a:t>.</a:t>
            </a:r>
            <a:endParaRPr lang="en-US" dirty="0"/>
          </a:p>
        </p:txBody>
      </p:sp>
    </p:spTree>
    <p:extLst>
      <p:ext uri="{BB962C8B-B14F-4D97-AF65-F5344CB8AC3E}">
        <p14:creationId xmlns:p14="http://schemas.microsoft.com/office/powerpoint/2010/main" val="32113267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111</a:t>
            </a:fld>
            <a:endParaRPr lang="en-US"/>
          </a:p>
        </p:txBody>
      </p:sp>
      <p:sp>
        <p:nvSpPr>
          <p:cNvPr id="3" name="Title 2"/>
          <p:cNvSpPr>
            <a:spLocks noGrp="1"/>
          </p:cNvSpPr>
          <p:nvPr>
            <p:ph type="title"/>
          </p:nvPr>
        </p:nvSpPr>
        <p:spPr/>
        <p:txBody>
          <a:bodyPr/>
          <a:lstStyle/>
          <a:p>
            <a:r>
              <a:rPr lang="en-US" dirty="0"/>
              <a:t>Obfuscation </a:t>
            </a:r>
            <a:r>
              <a:rPr lang="en-US" dirty="0" smtClean="0"/>
              <a:t>techniques</a:t>
            </a:r>
            <a:endParaRPr lang="en-IN" dirty="0"/>
          </a:p>
        </p:txBody>
      </p:sp>
      <p:sp>
        <p:nvSpPr>
          <p:cNvPr id="4" name="Text Placeholder 3"/>
          <p:cNvSpPr>
            <a:spLocks noGrp="1"/>
          </p:cNvSpPr>
          <p:nvPr>
            <p:ph type="body" idx="1"/>
          </p:nvPr>
        </p:nvSpPr>
        <p:spPr/>
        <p:txBody>
          <a:bodyPr>
            <a:normAutofit fontScale="92500" lnSpcReduction="20000"/>
          </a:bodyPr>
          <a:lstStyle/>
          <a:p>
            <a:r>
              <a:rPr lang="en-US" dirty="0" smtClean="0"/>
              <a:t>Renaming</a:t>
            </a:r>
            <a:r>
              <a:rPr lang="en-US" dirty="0"/>
              <a:t>. </a:t>
            </a:r>
            <a:endParaRPr lang="en-US" dirty="0" smtClean="0"/>
          </a:p>
          <a:p>
            <a:pPr lvl="1"/>
            <a:r>
              <a:rPr lang="en-US" dirty="0" smtClean="0"/>
              <a:t>The </a:t>
            </a:r>
            <a:r>
              <a:rPr lang="en-US" dirty="0"/>
              <a:t>obfuscator alters the methods and names of variables. </a:t>
            </a:r>
            <a:endParaRPr lang="en-US" dirty="0" smtClean="0"/>
          </a:p>
          <a:p>
            <a:pPr lvl="1"/>
            <a:r>
              <a:rPr lang="en-US" dirty="0" smtClean="0"/>
              <a:t>The </a:t>
            </a:r>
            <a:r>
              <a:rPr lang="en-US" dirty="0"/>
              <a:t>new names may include unprintable or invisible characters.</a:t>
            </a:r>
          </a:p>
          <a:p>
            <a:r>
              <a:rPr lang="en-US" dirty="0"/>
              <a:t>Packing. </a:t>
            </a:r>
            <a:endParaRPr lang="en-US" dirty="0" smtClean="0"/>
          </a:p>
          <a:p>
            <a:pPr lvl="1"/>
            <a:r>
              <a:rPr lang="en-US" dirty="0" smtClean="0"/>
              <a:t>This </a:t>
            </a:r>
            <a:r>
              <a:rPr lang="en-US" dirty="0"/>
              <a:t>compresses the entire program to make the code unreadable.</a:t>
            </a:r>
          </a:p>
          <a:p>
            <a:r>
              <a:rPr lang="en-US" dirty="0"/>
              <a:t>Control flow. </a:t>
            </a:r>
            <a:endParaRPr lang="en-US" dirty="0" smtClean="0"/>
          </a:p>
          <a:p>
            <a:pPr lvl="1"/>
            <a:r>
              <a:rPr lang="en-US" dirty="0" smtClean="0"/>
              <a:t>The </a:t>
            </a:r>
            <a:r>
              <a:rPr lang="en-US" dirty="0"/>
              <a:t>decompiled code is made to look like spaghetti logic, which is unstructured and hard to maintain code where the line of thought is obscured. </a:t>
            </a:r>
            <a:endParaRPr lang="en-US" dirty="0" smtClean="0"/>
          </a:p>
          <a:p>
            <a:pPr lvl="1"/>
            <a:r>
              <a:rPr lang="en-US" dirty="0" smtClean="0"/>
              <a:t>Results </a:t>
            </a:r>
            <a:r>
              <a:rPr lang="en-US" dirty="0"/>
              <a:t>from this code are not clear, and it's hard to tell what the point of the code is by looking at it</a:t>
            </a:r>
            <a:r>
              <a:rPr lang="en-US" dirty="0" smtClean="0"/>
              <a:t>.</a:t>
            </a:r>
            <a:endParaRPr lang="en-US" dirty="0"/>
          </a:p>
        </p:txBody>
      </p:sp>
    </p:spTree>
    <p:extLst>
      <p:ext uri="{BB962C8B-B14F-4D97-AF65-F5344CB8AC3E}">
        <p14:creationId xmlns:p14="http://schemas.microsoft.com/office/powerpoint/2010/main" val="33963688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112</a:t>
            </a:fld>
            <a:endParaRPr lang="en-US"/>
          </a:p>
        </p:txBody>
      </p:sp>
      <p:sp>
        <p:nvSpPr>
          <p:cNvPr id="3" name="Title 2"/>
          <p:cNvSpPr>
            <a:spLocks noGrp="1"/>
          </p:cNvSpPr>
          <p:nvPr>
            <p:ph type="title"/>
          </p:nvPr>
        </p:nvSpPr>
        <p:spPr/>
        <p:txBody>
          <a:bodyPr/>
          <a:lstStyle/>
          <a:p>
            <a:r>
              <a:rPr lang="en-US" dirty="0"/>
              <a:t>Obfuscation </a:t>
            </a:r>
            <a:r>
              <a:rPr lang="en-US" dirty="0" smtClean="0"/>
              <a:t>techniques</a:t>
            </a:r>
            <a:endParaRPr lang="en-IN" dirty="0"/>
          </a:p>
        </p:txBody>
      </p:sp>
      <p:sp>
        <p:nvSpPr>
          <p:cNvPr id="4" name="Text Placeholder 3"/>
          <p:cNvSpPr>
            <a:spLocks noGrp="1"/>
          </p:cNvSpPr>
          <p:nvPr>
            <p:ph type="body" idx="1"/>
          </p:nvPr>
        </p:nvSpPr>
        <p:spPr/>
        <p:txBody>
          <a:bodyPr>
            <a:normAutofit fontScale="92500" lnSpcReduction="20000"/>
          </a:bodyPr>
          <a:lstStyle/>
          <a:p>
            <a:r>
              <a:rPr lang="en-US" dirty="0" smtClean="0"/>
              <a:t>Instruction </a:t>
            </a:r>
            <a:r>
              <a:rPr lang="en-US" dirty="0"/>
              <a:t>pattern transformation. </a:t>
            </a:r>
            <a:endParaRPr lang="en-US" dirty="0" smtClean="0"/>
          </a:p>
          <a:p>
            <a:pPr lvl="1"/>
            <a:r>
              <a:rPr lang="en-US" dirty="0" smtClean="0"/>
              <a:t>This </a:t>
            </a:r>
            <a:r>
              <a:rPr lang="en-US" dirty="0"/>
              <a:t>approach takes common instructions created by the compiler and swaps them for more complex, less common instructions that effectively do the same thing.</a:t>
            </a:r>
          </a:p>
          <a:p>
            <a:r>
              <a:rPr lang="en-US" dirty="0"/>
              <a:t>Dummy code insertion. </a:t>
            </a:r>
            <a:endParaRPr lang="en-US" dirty="0" smtClean="0"/>
          </a:p>
          <a:p>
            <a:pPr lvl="1"/>
            <a:r>
              <a:rPr lang="en-US" dirty="0" smtClean="0"/>
              <a:t>Dummy </a:t>
            </a:r>
            <a:r>
              <a:rPr lang="en-US" dirty="0"/>
              <a:t>code can be added to a program to make it harder to read and reverse engineer, but it does not affect the program's logic or outcome.</a:t>
            </a:r>
          </a:p>
          <a:p>
            <a:r>
              <a:rPr lang="en-US" dirty="0"/>
              <a:t>Metadata or unused code removal. </a:t>
            </a:r>
            <a:endParaRPr lang="en-US" dirty="0" smtClean="0"/>
          </a:p>
          <a:p>
            <a:pPr lvl="1"/>
            <a:r>
              <a:rPr lang="en-US" dirty="0" smtClean="0"/>
              <a:t>Unused </a:t>
            </a:r>
            <a:r>
              <a:rPr lang="en-US" dirty="0"/>
              <a:t>code and metadata give the reader extra information about the program, much like annotations on a Word document, that can help them read and debug it. </a:t>
            </a:r>
            <a:endParaRPr lang="en-US" dirty="0" smtClean="0"/>
          </a:p>
          <a:p>
            <a:pPr lvl="1"/>
            <a:r>
              <a:rPr lang="en-US" dirty="0" smtClean="0"/>
              <a:t>Removing </a:t>
            </a:r>
            <a:r>
              <a:rPr lang="en-US" dirty="0"/>
              <a:t>metadata and unused code leaves the reader with less information about the program and its code</a:t>
            </a:r>
            <a:r>
              <a:rPr lang="en-US" dirty="0" smtClean="0"/>
              <a:t>.</a:t>
            </a:r>
            <a:endParaRPr lang="en-US" dirty="0"/>
          </a:p>
        </p:txBody>
      </p:sp>
    </p:spTree>
    <p:extLst>
      <p:ext uri="{BB962C8B-B14F-4D97-AF65-F5344CB8AC3E}">
        <p14:creationId xmlns:p14="http://schemas.microsoft.com/office/powerpoint/2010/main" val="15067254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113</a:t>
            </a:fld>
            <a:endParaRPr lang="en-US"/>
          </a:p>
        </p:txBody>
      </p:sp>
      <p:sp>
        <p:nvSpPr>
          <p:cNvPr id="3" name="Title 2"/>
          <p:cNvSpPr>
            <a:spLocks noGrp="1"/>
          </p:cNvSpPr>
          <p:nvPr>
            <p:ph type="title"/>
          </p:nvPr>
        </p:nvSpPr>
        <p:spPr/>
        <p:txBody>
          <a:bodyPr/>
          <a:lstStyle/>
          <a:p>
            <a:r>
              <a:rPr lang="en-US" dirty="0"/>
              <a:t>Obfuscation </a:t>
            </a:r>
            <a:r>
              <a:rPr lang="en-US" dirty="0" smtClean="0"/>
              <a:t>techniques</a:t>
            </a:r>
            <a:endParaRPr lang="en-IN" dirty="0"/>
          </a:p>
        </p:txBody>
      </p:sp>
      <p:sp>
        <p:nvSpPr>
          <p:cNvPr id="4" name="Text Placeholder 3"/>
          <p:cNvSpPr>
            <a:spLocks noGrp="1"/>
          </p:cNvSpPr>
          <p:nvPr>
            <p:ph type="body" idx="1"/>
          </p:nvPr>
        </p:nvSpPr>
        <p:spPr>
          <a:xfrm>
            <a:off x="700004" y="1324629"/>
            <a:ext cx="8229600" cy="4768058"/>
          </a:xfrm>
        </p:spPr>
        <p:txBody>
          <a:bodyPr>
            <a:normAutofit fontScale="77500" lnSpcReduction="20000"/>
          </a:bodyPr>
          <a:lstStyle/>
          <a:p>
            <a:r>
              <a:rPr lang="en-US" dirty="0" smtClean="0"/>
              <a:t>Opaque </a:t>
            </a:r>
            <a:r>
              <a:rPr lang="en-US" dirty="0"/>
              <a:t>predicate </a:t>
            </a:r>
            <a:r>
              <a:rPr lang="en-US" dirty="0" smtClean="0"/>
              <a:t>insertion</a:t>
            </a:r>
          </a:p>
          <a:p>
            <a:pPr lvl="1"/>
            <a:r>
              <a:rPr lang="en-US" dirty="0" smtClean="0"/>
              <a:t> </a:t>
            </a:r>
            <a:r>
              <a:rPr lang="en-US" dirty="0"/>
              <a:t>A predicate in code is a logical expression that is either true or false</a:t>
            </a:r>
            <a:r>
              <a:rPr lang="en-US" dirty="0" smtClean="0"/>
              <a:t>.</a:t>
            </a:r>
          </a:p>
          <a:p>
            <a:pPr lvl="1"/>
            <a:r>
              <a:rPr lang="en-US" dirty="0" smtClean="0"/>
              <a:t>Opaque </a:t>
            </a:r>
            <a:r>
              <a:rPr lang="en-US" dirty="0"/>
              <a:t>predicates are conditional branches -- or if-then statements -- where the results cannot easily be determined with statistical analysis. </a:t>
            </a:r>
            <a:endParaRPr lang="en-US" dirty="0" smtClean="0"/>
          </a:p>
          <a:p>
            <a:pPr lvl="1"/>
            <a:r>
              <a:rPr lang="en-US" dirty="0" smtClean="0"/>
              <a:t>Inserting </a:t>
            </a:r>
            <a:r>
              <a:rPr lang="en-US" dirty="0"/>
              <a:t>an opaque predicate introduces unnecessary code that is never executed but is puzzling to the reader trying to understand the decompiled output.</a:t>
            </a:r>
          </a:p>
          <a:p>
            <a:r>
              <a:rPr lang="en-US" dirty="0"/>
              <a:t>Anti-debug. </a:t>
            </a:r>
            <a:endParaRPr lang="en-US" dirty="0" smtClean="0"/>
          </a:p>
          <a:p>
            <a:pPr lvl="1"/>
            <a:r>
              <a:rPr lang="en-US" dirty="0" smtClean="0"/>
              <a:t>Legitimate </a:t>
            </a:r>
            <a:r>
              <a:rPr lang="en-US" dirty="0"/>
              <a:t>software engineers and hackers use debug tools to examine code line by line. </a:t>
            </a:r>
            <a:endParaRPr lang="en-US" dirty="0" smtClean="0"/>
          </a:p>
          <a:p>
            <a:pPr lvl="1"/>
            <a:r>
              <a:rPr lang="en-US" dirty="0" smtClean="0"/>
              <a:t>With </a:t>
            </a:r>
            <a:r>
              <a:rPr lang="en-US" dirty="0"/>
              <a:t>these tools, software engineers can spot problems with the code, and hackers can use them to reverse engineer the code. </a:t>
            </a:r>
            <a:endParaRPr lang="en-US" dirty="0" smtClean="0"/>
          </a:p>
          <a:p>
            <a:pPr lvl="1"/>
            <a:r>
              <a:rPr lang="en-US" dirty="0" smtClean="0"/>
              <a:t>IT </a:t>
            </a:r>
            <a:r>
              <a:rPr lang="en-US" dirty="0"/>
              <a:t>security pros can use anti-debug tools to identify when a hacker is running a debug program as part of an attack. </a:t>
            </a:r>
            <a:endParaRPr lang="en-US" dirty="0" smtClean="0"/>
          </a:p>
          <a:p>
            <a:pPr lvl="1"/>
            <a:r>
              <a:rPr lang="en-US" dirty="0" smtClean="0"/>
              <a:t>Hackers </a:t>
            </a:r>
            <a:r>
              <a:rPr lang="en-US" dirty="0"/>
              <a:t>can run anti-debug tools to identify when a debug tool is being used to identify the changes they are making to the code</a:t>
            </a:r>
            <a:r>
              <a:rPr lang="en-US" dirty="0" smtClean="0"/>
              <a:t>.</a:t>
            </a:r>
          </a:p>
        </p:txBody>
      </p:sp>
    </p:spTree>
    <p:extLst>
      <p:ext uri="{BB962C8B-B14F-4D97-AF65-F5344CB8AC3E}">
        <p14:creationId xmlns:p14="http://schemas.microsoft.com/office/powerpoint/2010/main" val="33963688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114</a:t>
            </a:fld>
            <a:endParaRPr lang="en-US"/>
          </a:p>
        </p:txBody>
      </p:sp>
      <p:sp>
        <p:nvSpPr>
          <p:cNvPr id="3" name="Title 2"/>
          <p:cNvSpPr>
            <a:spLocks noGrp="1"/>
          </p:cNvSpPr>
          <p:nvPr>
            <p:ph type="title"/>
          </p:nvPr>
        </p:nvSpPr>
        <p:spPr/>
        <p:txBody>
          <a:bodyPr/>
          <a:lstStyle/>
          <a:p>
            <a:r>
              <a:rPr lang="en-US" dirty="0"/>
              <a:t>Obfuscation </a:t>
            </a:r>
            <a:r>
              <a:rPr lang="en-US" dirty="0" smtClean="0"/>
              <a:t>techniques</a:t>
            </a:r>
            <a:endParaRPr lang="en-IN" dirty="0"/>
          </a:p>
        </p:txBody>
      </p:sp>
      <p:sp>
        <p:nvSpPr>
          <p:cNvPr id="4" name="Text Placeholder 3"/>
          <p:cNvSpPr>
            <a:spLocks noGrp="1"/>
          </p:cNvSpPr>
          <p:nvPr>
            <p:ph type="body" idx="1"/>
          </p:nvPr>
        </p:nvSpPr>
        <p:spPr/>
        <p:txBody>
          <a:bodyPr>
            <a:normAutofit fontScale="92500"/>
          </a:bodyPr>
          <a:lstStyle/>
          <a:p>
            <a:r>
              <a:rPr lang="en-US" dirty="0" smtClean="0"/>
              <a:t>Anti-tamper. </a:t>
            </a:r>
          </a:p>
          <a:p>
            <a:pPr lvl="1"/>
            <a:r>
              <a:rPr lang="en-US" dirty="0" smtClean="0"/>
              <a:t>These tools detect code that has been tampered with, and if it has been modified, it stops the program.</a:t>
            </a:r>
          </a:p>
          <a:p>
            <a:r>
              <a:rPr lang="en-US" dirty="0" smtClean="0"/>
              <a:t>String encryption. </a:t>
            </a:r>
          </a:p>
          <a:p>
            <a:pPr lvl="1"/>
            <a:r>
              <a:rPr lang="en-US" dirty="0" smtClean="0"/>
              <a:t>This method uses encryption to hide the strings in the executable and only restores the values when they are needed to run the program. </a:t>
            </a:r>
          </a:p>
          <a:p>
            <a:pPr lvl="1"/>
            <a:r>
              <a:rPr lang="en-US" dirty="0" smtClean="0"/>
              <a:t>This makes it difficult to go through a program and search for particular strings.</a:t>
            </a:r>
          </a:p>
          <a:p>
            <a:r>
              <a:rPr lang="en-US" dirty="0" smtClean="0"/>
              <a:t>Code transposition. </a:t>
            </a:r>
          </a:p>
          <a:p>
            <a:pPr lvl="1"/>
            <a:r>
              <a:rPr lang="en-US" dirty="0" smtClean="0"/>
              <a:t>This is the reordering of routines and branches in the code without having a visible effect on its behavior.</a:t>
            </a:r>
            <a:endParaRPr lang="en-IN" dirty="0"/>
          </a:p>
        </p:txBody>
      </p:sp>
    </p:spTree>
    <p:extLst>
      <p:ext uri="{BB962C8B-B14F-4D97-AF65-F5344CB8AC3E}">
        <p14:creationId xmlns:p14="http://schemas.microsoft.com/office/powerpoint/2010/main" val="22537521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115</a:t>
            </a:fld>
            <a:endParaRPr lang="en-US"/>
          </a:p>
        </p:txBody>
      </p:sp>
      <p:sp>
        <p:nvSpPr>
          <p:cNvPr id="3" name="Title 2"/>
          <p:cNvSpPr>
            <a:spLocks noGrp="1"/>
          </p:cNvSpPr>
          <p:nvPr>
            <p:ph type="title"/>
          </p:nvPr>
        </p:nvSpPr>
        <p:spPr/>
        <p:txBody>
          <a:bodyPr/>
          <a:lstStyle/>
          <a:p>
            <a:r>
              <a:rPr lang="en-IN" dirty="0" smtClean="0"/>
              <a:t>Reading assignment</a:t>
            </a:r>
            <a:endParaRPr lang="en-IN" dirty="0"/>
          </a:p>
        </p:txBody>
      </p:sp>
      <p:sp>
        <p:nvSpPr>
          <p:cNvPr id="4" name="Text Placeholder 3"/>
          <p:cNvSpPr>
            <a:spLocks noGrp="1"/>
          </p:cNvSpPr>
          <p:nvPr>
            <p:ph type="body" idx="1"/>
          </p:nvPr>
        </p:nvSpPr>
        <p:spPr/>
        <p:txBody>
          <a:bodyPr/>
          <a:lstStyle/>
          <a:p>
            <a:r>
              <a:rPr lang="en-IN" dirty="0">
                <a:hlinkClick r:id="rId2"/>
              </a:rPr>
              <a:t>https://</a:t>
            </a:r>
            <a:r>
              <a:rPr lang="en-IN" dirty="0" smtClean="0">
                <a:hlinkClick r:id="rId2"/>
              </a:rPr>
              <a:t>dltlabs.medium.com/implementing-code-obfuscation-5b1fda3ed741</a:t>
            </a:r>
            <a:endParaRPr lang="en-IN" dirty="0" smtClean="0"/>
          </a:p>
          <a:p>
            <a:r>
              <a:rPr lang="en-IN" dirty="0">
                <a:hlinkClick r:id="rId3"/>
              </a:rPr>
              <a:t>https://www.labnol.org/software/deobfuscate-javascript/19815</a:t>
            </a:r>
            <a:r>
              <a:rPr lang="en-IN" dirty="0" smtClean="0">
                <a:hlinkClick r:id="rId3"/>
              </a:rPr>
              <a:t>/</a:t>
            </a:r>
            <a:endParaRPr lang="en-IN" dirty="0" smtClean="0"/>
          </a:p>
          <a:p>
            <a:r>
              <a:rPr lang="en-IN" dirty="0"/>
              <a:t>https://auth0.com/blog/how-secure-are-encryption-hashing-encoding-and-obfuscation/</a:t>
            </a:r>
          </a:p>
          <a:p>
            <a:pPr marL="50800" indent="0">
              <a:buNone/>
            </a:pPr>
            <a:endParaRPr lang="en-IN" dirty="0"/>
          </a:p>
        </p:txBody>
      </p:sp>
    </p:spTree>
    <p:extLst>
      <p:ext uri="{BB962C8B-B14F-4D97-AF65-F5344CB8AC3E}">
        <p14:creationId xmlns:p14="http://schemas.microsoft.com/office/powerpoint/2010/main" val="8462573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116</a:t>
            </a:fld>
            <a:endParaRPr lang="en-US"/>
          </a:p>
        </p:txBody>
      </p:sp>
      <p:sp>
        <p:nvSpPr>
          <p:cNvPr id="3" name="Title 2"/>
          <p:cNvSpPr>
            <a:spLocks noGrp="1"/>
          </p:cNvSpPr>
          <p:nvPr>
            <p:ph type="title"/>
          </p:nvPr>
        </p:nvSpPr>
        <p:spPr/>
        <p:txBody>
          <a:bodyPr/>
          <a:lstStyle/>
          <a:p>
            <a:r>
              <a:rPr lang="en-US" dirty="0" smtClean="0"/>
              <a:t>Obfuscation applications</a:t>
            </a:r>
            <a:endParaRPr lang="en-IN" dirty="0"/>
          </a:p>
        </p:txBody>
      </p:sp>
      <p:sp>
        <p:nvSpPr>
          <p:cNvPr id="4" name="Text Placeholder 3"/>
          <p:cNvSpPr>
            <a:spLocks noGrp="1"/>
          </p:cNvSpPr>
          <p:nvPr>
            <p:ph type="body" idx="1"/>
          </p:nvPr>
        </p:nvSpPr>
        <p:spPr/>
        <p:txBody>
          <a:bodyPr/>
          <a:lstStyle/>
          <a:p>
            <a:r>
              <a:rPr lang="en-US" dirty="0" smtClean="0"/>
              <a:t>Raise </a:t>
            </a:r>
            <a:r>
              <a:rPr lang="en-US" dirty="0"/>
              <a:t>the bar against unmotivated adversaries</a:t>
            </a:r>
          </a:p>
          <a:p>
            <a:r>
              <a:rPr lang="en-US" dirty="0"/>
              <a:t>Data compression</a:t>
            </a:r>
          </a:p>
          <a:p>
            <a:endParaRPr lang="en-IN" dirty="0"/>
          </a:p>
        </p:txBody>
      </p:sp>
    </p:spTree>
    <p:extLst>
      <p:ext uri="{BB962C8B-B14F-4D97-AF65-F5344CB8AC3E}">
        <p14:creationId xmlns:p14="http://schemas.microsoft.com/office/powerpoint/2010/main" val="42530330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117</a:t>
            </a:fld>
            <a:endParaRPr lang="en-US"/>
          </a:p>
        </p:txBody>
      </p:sp>
      <p:sp>
        <p:nvSpPr>
          <p:cNvPr id="3" name="Title 2"/>
          <p:cNvSpPr>
            <a:spLocks noGrp="1"/>
          </p:cNvSpPr>
          <p:nvPr>
            <p:ph type="title"/>
          </p:nvPr>
        </p:nvSpPr>
        <p:spPr/>
        <p:txBody>
          <a:bodyPr/>
          <a:lstStyle/>
          <a:p>
            <a:r>
              <a:rPr lang="en-US" dirty="0"/>
              <a:t>Obfuscation applications</a:t>
            </a:r>
            <a:endParaRPr lang="en-IN" dirty="0"/>
          </a:p>
        </p:txBody>
      </p:sp>
      <p:sp>
        <p:nvSpPr>
          <p:cNvPr id="4" name="Text Placeholder 3"/>
          <p:cNvSpPr>
            <a:spLocks noGrp="1"/>
          </p:cNvSpPr>
          <p:nvPr>
            <p:ph type="body" idx="1"/>
          </p:nvPr>
        </p:nvSpPr>
        <p:spPr/>
        <p:txBody>
          <a:bodyPr>
            <a:normAutofit fontScale="85000" lnSpcReduction="20000"/>
          </a:bodyPr>
          <a:lstStyle/>
          <a:p>
            <a:r>
              <a:rPr lang="en-US" dirty="0"/>
              <a:t>Obfuscation works well for complicated files and programs </a:t>
            </a:r>
            <a:endParaRPr lang="en-US" dirty="0" smtClean="0"/>
          </a:p>
          <a:p>
            <a:r>
              <a:rPr lang="en-US" dirty="0" smtClean="0"/>
              <a:t>Typically used </a:t>
            </a:r>
            <a:r>
              <a:rPr lang="en-US" dirty="0"/>
              <a:t>to prevent </a:t>
            </a:r>
            <a:r>
              <a:rPr lang="en-US" dirty="0" smtClean="0"/>
              <a:t>piracy</a:t>
            </a:r>
          </a:p>
          <a:p>
            <a:r>
              <a:rPr lang="en-US" dirty="0" smtClean="0"/>
              <a:t>To make sure </a:t>
            </a:r>
            <a:r>
              <a:rPr lang="en-US" dirty="0"/>
              <a:t>files or programs are being used in a proprietary manner. </a:t>
            </a:r>
            <a:endParaRPr lang="en-US" dirty="0" smtClean="0"/>
          </a:p>
          <a:p>
            <a:r>
              <a:rPr lang="en-US" dirty="0" smtClean="0"/>
              <a:t>Obfuscation </a:t>
            </a:r>
            <a:r>
              <a:rPr lang="en-US" dirty="0"/>
              <a:t>involves a separate program that need to be packaged with a file or executable item to protect them from unauthorized use. </a:t>
            </a:r>
            <a:endParaRPr lang="en-US" dirty="0" smtClean="0"/>
          </a:p>
          <a:p>
            <a:r>
              <a:rPr lang="en-US" dirty="0" smtClean="0"/>
              <a:t>Obfuscation </a:t>
            </a:r>
            <a:r>
              <a:rPr lang="en-US" dirty="0"/>
              <a:t>works by masking what a file or program is doing so that users cannot see or manipulate the code. </a:t>
            </a:r>
            <a:endParaRPr lang="en-US" dirty="0" smtClean="0"/>
          </a:p>
          <a:p>
            <a:r>
              <a:rPr lang="en-US" dirty="0" smtClean="0"/>
              <a:t>Files </a:t>
            </a:r>
            <a:r>
              <a:rPr lang="en-US" dirty="0"/>
              <a:t>protected with obfuscation don’t need to be accessed with any other plug-ins or executable files, making it seamless for the end user.</a:t>
            </a:r>
          </a:p>
          <a:p>
            <a:pPr marL="50800" indent="0">
              <a:buNone/>
            </a:pPr>
            <a:endParaRPr lang="en-IN" dirty="0"/>
          </a:p>
        </p:txBody>
      </p:sp>
    </p:spTree>
    <p:extLst>
      <p:ext uri="{BB962C8B-B14F-4D97-AF65-F5344CB8AC3E}">
        <p14:creationId xmlns:p14="http://schemas.microsoft.com/office/powerpoint/2010/main" val="44197291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118</a:t>
            </a:fld>
            <a:endParaRPr lang="en-US"/>
          </a:p>
        </p:txBody>
      </p:sp>
      <p:sp>
        <p:nvSpPr>
          <p:cNvPr id="3" name="Title 2"/>
          <p:cNvSpPr>
            <a:spLocks noGrp="1"/>
          </p:cNvSpPr>
          <p:nvPr>
            <p:ph type="title"/>
          </p:nvPr>
        </p:nvSpPr>
        <p:spPr/>
        <p:txBody>
          <a:bodyPr/>
          <a:lstStyle/>
          <a:p>
            <a:r>
              <a:rPr lang="en-US" dirty="0"/>
              <a:t>Obfuscation applications</a:t>
            </a:r>
            <a:endParaRPr lang="en-IN" dirty="0"/>
          </a:p>
        </p:txBody>
      </p:sp>
      <p:sp>
        <p:nvSpPr>
          <p:cNvPr id="4" name="Text Placeholder 3"/>
          <p:cNvSpPr>
            <a:spLocks noGrp="1"/>
          </p:cNvSpPr>
          <p:nvPr>
            <p:ph type="body" idx="1"/>
          </p:nvPr>
        </p:nvSpPr>
        <p:spPr/>
        <p:txBody>
          <a:bodyPr/>
          <a:lstStyle/>
          <a:p>
            <a:r>
              <a:rPr lang="en-US" dirty="0"/>
              <a:t>It’s important to maintain the </a:t>
            </a:r>
            <a:r>
              <a:rPr lang="en-US" dirty="0" smtClean="0"/>
              <a:t>Digital Rights Management </a:t>
            </a:r>
            <a:r>
              <a:rPr lang="en-US" dirty="0"/>
              <a:t>program with the latest software updates. </a:t>
            </a:r>
            <a:endParaRPr lang="en-US" dirty="0" smtClean="0"/>
          </a:p>
          <a:p>
            <a:r>
              <a:rPr lang="en-US" dirty="0" smtClean="0"/>
              <a:t>There </a:t>
            </a:r>
            <a:r>
              <a:rPr lang="en-US" dirty="0"/>
              <a:t>is always the possibility that someone could find a way to break through and information is left vulnerable. </a:t>
            </a:r>
            <a:endParaRPr lang="en-US" dirty="0" smtClean="0"/>
          </a:p>
          <a:p>
            <a:r>
              <a:rPr lang="en-US" dirty="0" smtClean="0"/>
              <a:t>For </a:t>
            </a:r>
            <a:r>
              <a:rPr lang="en-US" dirty="0"/>
              <a:t>this, software engineers are always coming up with new and innovative ways to rewrite portions of such DRM programs to make them even more effective against exterior threats.</a:t>
            </a:r>
          </a:p>
          <a:p>
            <a:endParaRPr lang="en-IN" dirty="0"/>
          </a:p>
        </p:txBody>
      </p:sp>
    </p:spTree>
    <p:extLst>
      <p:ext uri="{BB962C8B-B14F-4D97-AF65-F5344CB8AC3E}">
        <p14:creationId xmlns:p14="http://schemas.microsoft.com/office/powerpoint/2010/main" val="28126645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119</a:t>
            </a:fld>
            <a:endParaRPr lang="en-US"/>
          </a:p>
        </p:txBody>
      </p:sp>
      <p:sp>
        <p:nvSpPr>
          <p:cNvPr id="3" name="Title 2"/>
          <p:cNvSpPr>
            <a:spLocks noGrp="1"/>
          </p:cNvSpPr>
          <p:nvPr>
            <p:ph type="title"/>
          </p:nvPr>
        </p:nvSpPr>
        <p:spPr/>
        <p:txBody>
          <a:bodyPr/>
          <a:lstStyle/>
          <a:p>
            <a:r>
              <a:rPr lang="en-US" dirty="0"/>
              <a:t>How to measure obfuscation </a:t>
            </a:r>
            <a:r>
              <a:rPr lang="en-US" dirty="0" smtClean="0"/>
              <a:t>success</a:t>
            </a:r>
            <a:endParaRPr lang="en-IN" dirty="0"/>
          </a:p>
        </p:txBody>
      </p:sp>
      <p:sp>
        <p:nvSpPr>
          <p:cNvPr id="4" name="Text Placeholder 3"/>
          <p:cNvSpPr>
            <a:spLocks noGrp="1"/>
          </p:cNvSpPr>
          <p:nvPr>
            <p:ph type="body" idx="1"/>
          </p:nvPr>
        </p:nvSpPr>
        <p:spPr/>
        <p:txBody>
          <a:bodyPr>
            <a:normAutofit fontScale="70000" lnSpcReduction="20000"/>
          </a:bodyPr>
          <a:lstStyle/>
          <a:p>
            <a:r>
              <a:rPr lang="en-US" dirty="0" smtClean="0"/>
              <a:t>Strength</a:t>
            </a:r>
            <a:r>
              <a:rPr lang="en-US" dirty="0"/>
              <a:t>. </a:t>
            </a:r>
            <a:endParaRPr lang="en-US" dirty="0" smtClean="0"/>
          </a:p>
          <a:p>
            <a:pPr lvl="1"/>
            <a:r>
              <a:rPr lang="en-US" dirty="0" smtClean="0"/>
              <a:t>The </a:t>
            </a:r>
            <a:r>
              <a:rPr lang="en-US" dirty="0"/>
              <a:t>extent to which transformed code resists automated </a:t>
            </a:r>
            <a:r>
              <a:rPr lang="en-US" dirty="0" err="1"/>
              <a:t>deobfuscation</a:t>
            </a:r>
            <a:r>
              <a:rPr lang="en-US" dirty="0"/>
              <a:t> attempts determines strength. </a:t>
            </a:r>
            <a:endParaRPr lang="en-US" dirty="0" smtClean="0"/>
          </a:p>
          <a:p>
            <a:pPr lvl="1"/>
            <a:r>
              <a:rPr lang="en-US" dirty="0" smtClean="0"/>
              <a:t>The </a:t>
            </a:r>
            <a:r>
              <a:rPr lang="en-US" dirty="0"/>
              <a:t>more effort, time and resources it takes, the stronger the code is.</a:t>
            </a:r>
          </a:p>
          <a:p>
            <a:r>
              <a:rPr lang="en-US" dirty="0"/>
              <a:t>Differentiation. </a:t>
            </a:r>
            <a:endParaRPr lang="en-US" dirty="0" smtClean="0"/>
          </a:p>
          <a:p>
            <a:pPr lvl="1"/>
            <a:r>
              <a:rPr lang="en-US" dirty="0" smtClean="0"/>
              <a:t>The </a:t>
            </a:r>
            <a:r>
              <a:rPr lang="en-US" dirty="0"/>
              <a:t>degree to which transformed code differs from the original is another measure of how effective it is. </a:t>
            </a:r>
            <a:endParaRPr lang="en-US" dirty="0" smtClean="0"/>
          </a:p>
          <a:p>
            <a:pPr lvl="1"/>
            <a:r>
              <a:rPr lang="en-US" dirty="0" smtClean="0"/>
              <a:t>Some </a:t>
            </a:r>
            <a:r>
              <a:rPr lang="en-US" dirty="0"/>
              <a:t>of the ways used to judge differentiation include:</a:t>
            </a:r>
          </a:p>
          <a:p>
            <a:pPr lvl="2"/>
            <a:r>
              <a:rPr lang="en-US" dirty="0"/>
              <a:t>The number of predicates the new code contains.</a:t>
            </a:r>
          </a:p>
          <a:p>
            <a:pPr lvl="2"/>
            <a:r>
              <a:rPr lang="en-US" dirty="0"/>
              <a:t>The depth of the inheritance tree (DIT) -- a metric used to indicate the complexity of code. A higher DIT means a more complex program.</a:t>
            </a:r>
          </a:p>
          <a:p>
            <a:r>
              <a:rPr lang="en-US" dirty="0"/>
              <a:t>Expense. </a:t>
            </a:r>
            <a:endParaRPr lang="en-US" dirty="0" smtClean="0"/>
          </a:p>
          <a:p>
            <a:pPr lvl="1"/>
            <a:r>
              <a:rPr lang="en-US" dirty="0" smtClean="0"/>
              <a:t>A </a:t>
            </a:r>
            <a:r>
              <a:rPr lang="en-US" dirty="0"/>
              <a:t>cost-efficient obfuscation method will be more useful than one that's expensive, particularly when it comes to how well it scales for larger applications.</a:t>
            </a:r>
          </a:p>
          <a:p>
            <a:r>
              <a:rPr lang="en-US" dirty="0"/>
              <a:t>Complexity. </a:t>
            </a:r>
            <a:endParaRPr lang="en-US" dirty="0" smtClean="0"/>
          </a:p>
          <a:p>
            <a:pPr lvl="1"/>
            <a:r>
              <a:rPr lang="en-US" dirty="0" smtClean="0"/>
              <a:t>The </a:t>
            </a:r>
            <a:r>
              <a:rPr lang="en-US" dirty="0"/>
              <a:t>more layers the obfuscator adds, the more complex the program will be, making the obfuscation more successful.</a:t>
            </a:r>
            <a:endParaRPr lang="en-IN" dirty="0"/>
          </a:p>
        </p:txBody>
      </p:sp>
    </p:spTree>
    <p:extLst>
      <p:ext uri="{BB962C8B-B14F-4D97-AF65-F5344CB8AC3E}">
        <p14:creationId xmlns:p14="http://schemas.microsoft.com/office/powerpoint/2010/main" val="3612849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186" name="Google Shape;186;p1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187" name="Google Shape;187;p1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188" name="Google Shape;188;p12"/>
          <p:cNvPicPr preferRelativeResize="0"/>
          <p:nvPr/>
        </p:nvPicPr>
        <p:blipFill rotWithShape="1">
          <a:blip r:embed="rId3">
            <a:alphaModFix/>
          </a:blip>
          <a:srcRect/>
          <a:stretch/>
        </p:blipFill>
        <p:spPr>
          <a:xfrm>
            <a:off x="611560" y="116632"/>
            <a:ext cx="8352928" cy="6192688"/>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120</a:t>
            </a:fld>
            <a:endParaRPr lang="en-US"/>
          </a:p>
        </p:txBody>
      </p:sp>
      <p:sp>
        <p:nvSpPr>
          <p:cNvPr id="3" name="Title 2"/>
          <p:cNvSpPr>
            <a:spLocks noGrp="1"/>
          </p:cNvSpPr>
          <p:nvPr>
            <p:ph type="title"/>
          </p:nvPr>
        </p:nvSpPr>
        <p:spPr/>
        <p:txBody>
          <a:bodyPr/>
          <a:lstStyle/>
          <a:p>
            <a:r>
              <a:rPr lang="en-US" dirty="0"/>
              <a:t>Advantages of </a:t>
            </a:r>
            <a:r>
              <a:rPr lang="en-US" dirty="0" smtClean="0"/>
              <a:t>obfuscation</a:t>
            </a:r>
            <a:endParaRPr lang="en-IN" dirty="0"/>
          </a:p>
        </p:txBody>
      </p:sp>
      <p:sp>
        <p:nvSpPr>
          <p:cNvPr id="4" name="Text Placeholder 3"/>
          <p:cNvSpPr>
            <a:spLocks noGrp="1"/>
          </p:cNvSpPr>
          <p:nvPr>
            <p:ph type="body" idx="1"/>
          </p:nvPr>
        </p:nvSpPr>
        <p:spPr/>
        <p:txBody>
          <a:bodyPr>
            <a:normAutofit fontScale="77500" lnSpcReduction="20000"/>
          </a:bodyPr>
          <a:lstStyle/>
          <a:p>
            <a:r>
              <a:rPr lang="en-US" dirty="0" smtClean="0"/>
              <a:t>Secrecy</a:t>
            </a:r>
            <a:r>
              <a:rPr lang="en-US" dirty="0"/>
              <a:t>. </a:t>
            </a:r>
            <a:endParaRPr lang="en-US" dirty="0" smtClean="0"/>
          </a:p>
          <a:p>
            <a:pPr lvl="1"/>
            <a:r>
              <a:rPr lang="en-US" dirty="0" smtClean="0"/>
              <a:t>Obfuscation </a:t>
            </a:r>
            <a:r>
              <a:rPr lang="en-US" dirty="0"/>
              <a:t>hides the valuable information contained in code. </a:t>
            </a:r>
            <a:endParaRPr lang="en-US" dirty="0" smtClean="0"/>
          </a:p>
          <a:p>
            <a:pPr lvl="1"/>
            <a:r>
              <a:rPr lang="en-US" dirty="0" smtClean="0"/>
              <a:t>This </a:t>
            </a:r>
            <a:r>
              <a:rPr lang="en-US" dirty="0"/>
              <a:t>is an advantage for legitimate organizations looking to protect code from competitors and attackers. </a:t>
            </a:r>
            <a:endParaRPr lang="en-US" dirty="0" smtClean="0"/>
          </a:p>
          <a:p>
            <a:pPr lvl="1"/>
            <a:r>
              <a:rPr lang="en-US" dirty="0" smtClean="0"/>
              <a:t>Conversely</a:t>
            </a:r>
            <a:r>
              <a:rPr lang="en-US" dirty="0"/>
              <a:t>, bad actors capitalize on the secrecy of obfuscation to hide their malicious code.</a:t>
            </a:r>
          </a:p>
          <a:p>
            <a:r>
              <a:rPr lang="en-US" dirty="0"/>
              <a:t>Efficiency. </a:t>
            </a:r>
            <a:endParaRPr lang="en-US" dirty="0" smtClean="0"/>
          </a:p>
          <a:p>
            <a:pPr lvl="1"/>
            <a:r>
              <a:rPr lang="en-US" dirty="0" smtClean="0"/>
              <a:t>Some </a:t>
            </a:r>
            <a:r>
              <a:rPr lang="en-US" dirty="0"/>
              <a:t>obfuscation techniques, like unused code removal, have the effect of shrinking the program and making it less resource intensive to run.</a:t>
            </a:r>
          </a:p>
          <a:p>
            <a:r>
              <a:rPr lang="en-US" dirty="0"/>
              <a:t>Security. </a:t>
            </a:r>
            <a:endParaRPr lang="en-US" dirty="0" smtClean="0"/>
          </a:p>
          <a:p>
            <a:pPr lvl="1"/>
            <a:r>
              <a:rPr lang="en-US" dirty="0" smtClean="0"/>
              <a:t>Obfuscation </a:t>
            </a:r>
            <a:r>
              <a:rPr lang="en-US" dirty="0"/>
              <a:t>is a built-in security method, sometimes referred to as application self-protection. </a:t>
            </a:r>
            <a:endParaRPr lang="en-US" dirty="0" smtClean="0"/>
          </a:p>
          <a:p>
            <a:pPr lvl="1"/>
            <a:r>
              <a:rPr lang="en-US" dirty="0" smtClean="0"/>
              <a:t>Instead </a:t>
            </a:r>
            <a:r>
              <a:rPr lang="en-US" dirty="0"/>
              <a:t>of using an external security method, it works within what's being protected. </a:t>
            </a:r>
            <a:endParaRPr lang="en-US" dirty="0" smtClean="0"/>
          </a:p>
          <a:p>
            <a:pPr lvl="1"/>
            <a:r>
              <a:rPr lang="en-US" dirty="0" smtClean="0"/>
              <a:t>It </a:t>
            </a:r>
            <a:r>
              <a:rPr lang="en-US" dirty="0"/>
              <a:t>is well-suited for protecting applications that run in an untrusted environment and that contain sensitive information.</a:t>
            </a:r>
            <a:endParaRPr lang="en-IN" dirty="0"/>
          </a:p>
        </p:txBody>
      </p:sp>
    </p:spTree>
    <p:extLst>
      <p:ext uri="{BB962C8B-B14F-4D97-AF65-F5344CB8AC3E}">
        <p14:creationId xmlns:p14="http://schemas.microsoft.com/office/powerpoint/2010/main" val="42725037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121</a:t>
            </a:fld>
            <a:endParaRPr lang="en-US"/>
          </a:p>
        </p:txBody>
      </p:sp>
      <p:sp>
        <p:nvSpPr>
          <p:cNvPr id="3" name="Title 2"/>
          <p:cNvSpPr>
            <a:spLocks noGrp="1"/>
          </p:cNvSpPr>
          <p:nvPr>
            <p:ph type="title"/>
          </p:nvPr>
        </p:nvSpPr>
        <p:spPr/>
        <p:txBody>
          <a:bodyPr/>
          <a:lstStyle/>
          <a:p>
            <a:r>
              <a:rPr lang="en-US" dirty="0"/>
              <a:t>Disadvantages of </a:t>
            </a:r>
            <a:r>
              <a:rPr lang="en-US" dirty="0" smtClean="0"/>
              <a:t>obfuscation</a:t>
            </a:r>
            <a:endParaRPr lang="en-IN" dirty="0"/>
          </a:p>
        </p:txBody>
      </p:sp>
      <p:sp>
        <p:nvSpPr>
          <p:cNvPr id="4" name="Text Placeholder 3"/>
          <p:cNvSpPr>
            <a:spLocks noGrp="1"/>
          </p:cNvSpPr>
          <p:nvPr>
            <p:ph type="body" idx="1"/>
          </p:nvPr>
        </p:nvSpPr>
        <p:spPr/>
        <p:txBody>
          <a:bodyPr>
            <a:normAutofit fontScale="62500" lnSpcReduction="20000"/>
          </a:bodyPr>
          <a:lstStyle/>
          <a:p>
            <a:r>
              <a:rPr lang="en-US" dirty="0" smtClean="0"/>
              <a:t>One </a:t>
            </a:r>
            <a:r>
              <a:rPr lang="en-US" dirty="0"/>
              <a:t>of the main disadvantages of obfuscation is it is also used in malware. </a:t>
            </a:r>
          </a:p>
          <a:p>
            <a:pPr lvl="1"/>
            <a:r>
              <a:rPr lang="en-US" dirty="0" smtClean="0"/>
              <a:t>Malware </a:t>
            </a:r>
            <a:r>
              <a:rPr lang="en-US" dirty="0"/>
              <a:t>writers use it to evade antivirus programs that scan code for specific features. </a:t>
            </a:r>
            <a:endParaRPr lang="en-US" dirty="0" smtClean="0"/>
          </a:p>
          <a:p>
            <a:pPr lvl="1"/>
            <a:r>
              <a:rPr lang="en-US" dirty="0" smtClean="0"/>
              <a:t>By </a:t>
            </a:r>
            <a:r>
              <a:rPr lang="en-US" dirty="0"/>
              <a:t>obscuring those features, the malware appears legitimate to the antivirus software.</a:t>
            </a:r>
          </a:p>
          <a:p>
            <a:r>
              <a:rPr lang="en-US" dirty="0" smtClean="0"/>
              <a:t>Common </a:t>
            </a:r>
            <a:r>
              <a:rPr lang="en-US" dirty="0"/>
              <a:t>techniques malware authors use include:</a:t>
            </a:r>
          </a:p>
          <a:p>
            <a:pPr lvl="1"/>
            <a:r>
              <a:rPr lang="en-US" dirty="0" smtClean="0"/>
              <a:t>Exclusive </a:t>
            </a:r>
            <a:r>
              <a:rPr lang="en-US" dirty="0"/>
              <a:t>or (XOR</a:t>
            </a:r>
            <a:r>
              <a:rPr lang="en-US" dirty="0" smtClean="0"/>
              <a:t>): </a:t>
            </a:r>
            <a:r>
              <a:rPr lang="en-US" dirty="0"/>
              <a:t>An operation that hides data by applying XOR values to code so that only a trained eye would be able to decrypt it.</a:t>
            </a:r>
          </a:p>
          <a:p>
            <a:pPr lvl="1"/>
            <a:r>
              <a:rPr lang="en-US" dirty="0"/>
              <a:t>ROT-13. An instruction that substitutes code for random characters.</a:t>
            </a:r>
          </a:p>
          <a:p>
            <a:r>
              <a:rPr lang="en-US" dirty="0"/>
              <a:t>With obfuscation, instead of developing new malware, authors repackage commonly used, commodity attack methods to disguise their features. </a:t>
            </a:r>
            <a:endParaRPr lang="en-US" dirty="0" smtClean="0"/>
          </a:p>
          <a:p>
            <a:r>
              <a:rPr lang="en-US" dirty="0" smtClean="0"/>
              <a:t>n </a:t>
            </a:r>
            <a:r>
              <a:rPr lang="en-US" dirty="0"/>
              <a:t>some cases, malicious actors include vendor-specific techniques.</a:t>
            </a:r>
          </a:p>
          <a:p>
            <a:r>
              <a:rPr lang="en-US" dirty="0" smtClean="0"/>
              <a:t>Another </a:t>
            </a:r>
            <a:r>
              <a:rPr lang="en-US" dirty="0"/>
              <a:t>disadvantage of obfuscation is it can make code more difficult to read. </a:t>
            </a:r>
            <a:endParaRPr lang="en-US" dirty="0" smtClean="0"/>
          </a:p>
          <a:p>
            <a:pPr lvl="1"/>
            <a:r>
              <a:rPr lang="en-US" dirty="0" smtClean="0"/>
              <a:t>For </a:t>
            </a:r>
            <a:r>
              <a:rPr lang="en-US" dirty="0"/>
              <a:t>example, code that uses the string encryption obfuscation method requires decryption of the strings at runtime, which slows performance.</a:t>
            </a:r>
            <a:endParaRPr lang="en-IN" dirty="0"/>
          </a:p>
        </p:txBody>
      </p:sp>
    </p:spTree>
    <p:extLst>
      <p:ext uri="{BB962C8B-B14F-4D97-AF65-F5344CB8AC3E}">
        <p14:creationId xmlns:p14="http://schemas.microsoft.com/office/powerpoint/2010/main" val="39983250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122</a:t>
            </a:fld>
            <a:endParaRPr lang="en-US"/>
          </a:p>
        </p:txBody>
      </p:sp>
      <p:sp>
        <p:nvSpPr>
          <p:cNvPr id="3" name="Title 2"/>
          <p:cNvSpPr>
            <a:spLocks noGrp="1"/>
          </p:cNvSpPr>
          <p:nvPr>
            <p:ph type="title"/>
          </p:nvPr>
        </p:nvSpPr>
        <p:spPr>
          <a:xfrm>
            <a:off x="725556" y="204878"/>
            <a:ext cx="8071119" cy="874951"/>
          </a:xfrm>
        </p:spPr>
        <p:txBody>
          <a:bodyPr/>
          <a:lstStyle/>
          <a:p>
            <a:r>
              <a:rPr lang="en-US" sz="2800" dirty="0"/>
              <a:t>Obfuscation and </a:t>
            </a:r>
            <a:r>
              <a:rPr lang="en-US" sz="2800" dirty="0" err="1" smtClean="0"/>
              <a:t>SolarWinds</a:t>
            </a:r>
            <a:r>
              <a:rPr lang="en-US" sz="2800" dirty="0" smtClean="0"/>
              <a:t>: A real life example</a:t>
            </a:r>
            <a:endParaRPr lang="en-IN" sz="2800" dirty="0"/>
          </a:p>
        </p:txBody>
      </p:sp>
      <p:sp>
        <p:nvSpPr>
          <p:cNvPr id="4" name="Text Placeholder 3"/>
          <p:cNvSpPr>
            <a:spLocks noGrp="1"/>
          </p:cNvSpPr>
          <p:nvPr>
            <p:ph type="body" idx="1"/>
          </p:nvPr>
        </p:nvSpPr>
        <p:spPr/>
        <p:txBody>
          <a:bodyPr>
            <a:normAutofit lnSpcReduction="10000"/>
          </a:bodyPr>
          <a:lstStyle/>
          <a:p>
            <a:r>
              <a:rPr lang="en-US" dirty="0" smtClean="0"/>
              <a:t>An </a:t>
            </a:r>
            <a:r>
              <a:rPr lang="en-US" dirty="0"/>
              <a:t>attack on </a:t>
            </a:r>
            <a:r>
              <a:rPr lang="en-US" dirty="0" err="1"/>
              <a:t>SolarWinds</a:t>
            </a:r>
            <a:r>
              <a:rPr lang="en-US" dirty="0"/>
              <a:t>, an Austin, Texas, IT management and monitoring software maker, which is thought to have started </a:t>
            </a:r>
            <a:r>
              <a:rPr lang="en-US" dirty="0" smtClean="0"/>
              <a:t>in </a:t>
            </a:r>
            <a:r>
              <a:rPr lang="en-US" dirty="0"/>
              <a:t>September 2019, </a:t>
            </a:r>
            <a:endParaRPr lang="en-US" dirty="0" smtClean="0"/>
          </a:p>
          <a:p>
            <a:r>
              <a:rPr lang="en-US" dirty="0" smtClean="0"/>
              <a:t>The attack resulted </a:t>
            </a:r>
            <a:r>
              <a:rPr lang="en-US" dirty="0"/>
              <a:t>in a host of other companies and government agencies being breached. </a:t>
            </a:r>
            <a:endParaRPr lang="en-US" dirty="0" smtClean="0"/>
          </a:p>
          <a:p>
            <a:r>
              <a:rPr lang="en-US" dirty="0" smtClean="0"/>
              <a:t>The </a:t>
            </a:r>
            <a:r>
              <a:rPr lang="en-US" dirty="0"/>
              <a:t>attack was discovered in December 2020 and is attributed to Russian hackers. </a:t>
            </a:r>
            <a:endParaRPr lang="en-US" dirty="0" smtClean="0"/>
          </a:p>
          <a:p>
            <a:r>
              <a:rPr lang="en-US" dirty="0" smtClean="0"/>
              <a:t>It </a:t>
            </a:r>
            <a:r>
              <a:rPr lang="en-US" dirty="0"/>
              <a:t>initially compromised </a:t>
            </a:r>
            <a:r>
              <a:rPr lang="en-US" dirty="0" err="1"/>
              <a:t>SolarWinds</a:t>
            </a:r>
            <a:r>
              <a:rPr lang="en-US" dirty="0"/>
              <a:t>' Orion IT management platform.</a:t>
            </a:r>
            <a:endParaRPr lang="en-IN" dirty="0"/>
          </a:p>
        </p:txBody>
      </p:sp>
    </p:spTree>
    <p:extLst>
      <p:ext uri="{BB962C8B-B14F-4D97-AF65-F5344CB8AC3E}">
        <p14:creationId xmlns:p14="http://schemas.microsoft.com/office/powerpoint/2010/main" val="13207586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123</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normAutofit fontScale="77500" lnSpcReduction="20000"/>
          </a:bodyPr>
          <a:lstStyle/>
          <a:p>
            <a:r>
              <a:rPr lang="en-US" dirty="0"/>
              <a:t>The attackers used Sunburst malware, which combined obfuscation, machine learning and AI techniques to plant a backdoor in software updates for the Orion platform. </a:t>
            </a:r>
            <a:endParaRPr lang="en-US" dirty="0" smtClean="0"/>
          </a:p>
          <a:p>
            <a:r>
              <a:rPr lang="en-US" dirty="0" smtClean="0"/>
              <a:t>To </a:t>
            </a:r>
            <a:r>
              <a:rPr lang="en-US" dirty="0"/>
              <a:t>disguise their efforts and bypass defenses, they altered audit logs, deleted files and programs after use and faked activity to make it appear as legitimate applications on the network.</a:t>
            </a:r>
          </a:p>
          <a:p>
            <a:r>
              <a:rPr lang="en-US" dirty="0" smtClean="0"/>
              <a:t>This </a:t>
            </a:r>
            <a:r>
              <a:rPr lang="en-US" dirty="0"/>
              <a:t>supply chain attack is suspected to have remained undetected for more than a year. </a:t>
            </a:r>
            <a:endParaRPr lang="en-US" dirty="0" smtClean="0"/>
          </a:p>
          <a:p>
            <a:r>
              <a:rPr lang="en-US" dirty="0" smtClean="0"/>
              <a:t>The </a:t>
            </a:r>
            <a:r>
              <a:rPr lang="en-US" dirty="0"/>
              <a:t>malware inserted in the Orion code lay dormant and hidden until users downloaded the infected updates. </a:t>
            </a:r>
            <a:r>
              <a:rPr lang="en-US" dirty="0" smtClean="0"/>
              <a:t> (logic bombs)</a:t>
            </a:r>
          </a:p>
          <a:p>
            <a:r>
              <a:rPr lang="en-US" dirty="0" smtClean="0"/>
              <a:t>It </a:t>
            </a:r>
            <a:r>
              <a:rPr lang="en-US" dirty="0"/>
              <a:t>then spread through the network undetected and infected a long list of organizations using Orion.</a:t>
            </a:r>
            <a:endParaRPr lang="en-IN" dirty="0"/>
          </a:p>
        </p:txBody>
      </p:sp>
    </p:spTree>
    <p:extLst>
      <p:ext uri="{BB962C8B-B14F-4D97-AF65-F5344CB8AC3E}">
        <p14:creationId xmlns:p14="http://schemas.microsoft.com/office/powerpoint/2010/main" val="5271041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124</a:t>
            </a:fld>
            <a:endParaRPr lang="en-US"/>
          </a:p>
        </p:txBody>
      </p:sp>
      <p:sp>
        <p:nvSpPr>
          <p:cNvPr id="3" name="Title 2"/>
          <p:cNvSpPr>
            <a:spLocks noGrp="1"/>
          </p:cNvSpPr>
          <p:nvPr>
            <p:ph type="title"/>
          </p:nvPr>
        </p:nvSpPr>
        <p:spPr/>
        <p:txBody>
          <a:bodyPr/>
          <a:lstStyle/>
          <a:p>
            <a:r>
              <a:rPr lang="en-US" b="1" dirty="0" err="1"/>
              <a:t>Carbanak</a:t>
            </a:r>
            <a:r>
              <a:rPr lang="en-US" b="1" dirty="0"/>
              <a:t> source code found on VirusTotal 2 years </a:t>
            </a:r>
            <a:r>
              <a:rPr lang="en-US" b="1" dirty="0" smtClean="0"/>
              <a:t>ago</a:t>
            </a:r>
            <a:endParaRPr lang="en-IN" dirty="0"/>
          </a:p>
        </p:txBody>
      </p:sp>
      <p:sp>
        <p:nvSpPr>
          <p:cNvPr id="4" name="Text Placeholder 3"/>
          <p:cNvSpPr>
            <a:spLocks noGrp="1"/>
          </p:cNvSpPr>
          <p:nvPr>
            <p:ph type="body" idx="1"/>
          </p:nvPr>
        </p:nvSpPr>
        <p:spPr/>
        <p:txBody>
          <a:bodyPr>
            <a:normAutofit lnSpcReduction="10000"/>
          </a:bodyPr>
          <a:lstStyle/>
          <a:p>
            <a:r>
              <a:rPr lang="en-IN" dirty="0" err="1" smtClean="0"/>
              <a:t>Carbanak</a:t>
            </a:r>
            <a:r>
              <a:rPr lang="en-IN" dirty="0" smtClean="0"/>
              <a:t>: </a:t>
            </a:r>
            <a:r>
              <a:rPr lang="en-IN" dirty="0"/>
              <a:t>infamous</a:t>
            </a:r>
            <a:r>
              <a:rPr lang="en-IN" dirty="0" smtClean="0"/>
              <a:t> </a:t>
            </a:r>
            <a:r>
              <a:rPr lang="en-IN" dirty="0"/>
              <a:t>backdoor malware </a:t>
            </a:r>
            <a:endParaRPr lang="en-IN" dirty="0" smtClean="0"/>
          </a:p>
          <a:p>
            <a:r>
              <a:rPr lang="en-US" dirty="0" err="1"/>
              <a:t>FireEyefound</a:t>
            </a:r>
            <a:r>
              <a:rPr lang="en-US" dirty="0"/>
              <a:t> the </a:t>
            </a:r>
            <a:r>
              <a:rPr lang="en-US" dirty="0" err="1"/>
              <a:t>Carbanak</a:t>
            </a:r>
            <a:r>
              <a:rPr lang="en-US" dirty="0"/>
              <a:t> source code in two RAR archives on </a:t>
            </a:r>
            <a:r>
              <a:rPr lang="en-US" u="sng" dirty="0"/>
              <a:t>VirusTotal</a:t>
            </a:r>
            <a:r>
              <a:rPr lang="en-US" dirty="0"/>
              <a:t> in August 2017, approximately four months after the code was uploaded. </a:t>
            </a:r>
            <a:endParaRPr lang="en-US" dirty="0" smtClean="0"/>
          </a:p>
          <a:p>
            <a:r>
              <a:rPr lang="en-US" dirty="0" smtClean="0"/>
              <a:t>Speculation: </a:t>
            </a:r>
          </a:p>
          <a:p>
            <a:pPr lvl="1"/>
            <a:r>
              <a:rPr lang="en-US" dirty="0" smtClean="0"/>
              <a:t>Uploader was </a:t>
            </a:r>
            <a:r>
              <a:rPr lang="en-US" dirty="0"/>
              <a:t>from Russia and </a:t>
            </a:r>
            <a:endParaRPr lang="en-US" dirty="0" smtClean="0"/>
          </a:p>
          <a:p>
            <a:pPr lvl="1"/>
            <a:r>
              <a:rPr lang="en-US" dirty="0" smtClean="0"/>
              <a:t>Could have </a:t>
            </a:r>
            <a:r>
              <a:rPr lang="en-US" dirty="0"/>
              <a:t>been a member of the cybercrime group behind </a:t>
            </a:r>
            <a:r>
              <a:rPr lang="en-US" dirty="0" err="1"/>
              <a:t>Carbanak</a:t>
            </a:r>
            <a:r>
              <a:rPr lang="en-US" dirty="0" smtClean="0"/>
              <a:t>.</a:t>
            </a:r>
          </a:p>
          <a:p>
            <a:r>
              <a:rPr lang="en-US" dirty="0" err="1"/>
              <a:t>Carbanak</a:t>
            </a:r>
            <a:r>
              <a:rPr lang="en-US" dirty="0"/>
              <a:t> malware was recording video of victims' desktops</a:t>
            </a:r>
            <a:endParaRPr lang="en-IN" dirty="0"/>
          </a:p>
        </p:txBody>
      </p:sp>
    </p:spTree>
    <p:extLst>
      <p:ext uri="{BB962C8B-B14F-4D97-AF65-F5344CB8AC3E}">
        <p14:creationId xmlns:p14="http://schemas.microsoft.com/office/powerpoint/2010/main" val="31389359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125</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normAutofit lnSpcReduction="10000"/>
          </a:bodyPr>
          <a:lstStyle/>
          <a:p>
            <a:r>
              <a:rPr lang="en-US" dirty="0"/>
              <a:t>From the source code's discovery until mid-2018</a:t>
            </a:r>
            <a:r>
              <a:rPr lang="en-US" dirty="0" smtClean="0"/>
              <a:t>, </a:t>
            </a:r>
            <a:r>
              <a:rPr lang="en-US" dirty="0"/>
              <a:t>spent nearly 230 hours analyzing the 100,000 lines of code, </a:t>
            </a:r>
            <a:endParaRPr lang="en-US" dirty="0" smtClean="0"/>
          </a:p>
          <a:p>
            <a:r>
              <a:rPr lang="en-US" dirty="0" smtClean="0"/>
              <a:t>Some time was spent </a:t>
            </a:r>
            <a:r>
              <a:rPr lang="en-US" dirty="0"/>
              <a:t>learning the Russian language in order to "minimize my use of other analysts' time."</a:t>
            </a:r>
          </a:p>
          <a:p>
            <a:r>
              <a:rPr lang="en-US" dirty="0" smtClean="0"/>
              <a:t>a </a:t>
            </a:r>
            <a:r>
              <a:rPr lang="en-US" dirty="0" err="1"/>
              <a:t>FireEye</a:t>
            </a:r>
            <a:r>
              <a:rPr lang="en-US" dirty="0"/>
              <a:t> engineer </a:t>
            </a:r>
            <a:r>
              <a:rPr lang="en-US" dirty="0" smtClean="0"/>
              <a:t>had spent </a:t>
            </a:r>
            <a:r>
              <a:rPr lang="en-US" dirty="0"/>
              <a:t>approximately 220 hours reverse-engineering </a:t>
            </a:r>
            <a:r>
              <a:rPr lang="en-US" dirty="0" err="1"/>
              <a:t>Carbanak</a:t>
            </a:r>
            <a:r>
              <a:rPr lang="en-US" dirty="0"/>
              <a:t> banking malware samples in 2016 and 2017 before the source was found</a:t>
            </a:r>
            <a:r>
              <a:rPr lang="en-US" dirty="0" smtClean="0"/>
              <a:t>.</a:t>
            </a:r>
          </a:p>
          <a:p>
            <a:r>
              <a:rPr lang="en-US" dirty="0" smtClean="0"/>
              <a:t>The  </a:t>
            </a:r>
            <a:r>
              <a:rPr lang="en-US" dirty="0"/>
              <a:t>code was difficult </a:t>
            </a:r>
            <a:r>
              <a:rPr lang="en-US" dirty="0" smtClean="0"/>
              <a:t>to </a:t>
            </a:r>
            <a:r>
              <a:rPr lang="en-US" dirty="0"/>
              <a:t>parse.</a:t>
            </a:r>
          </a:p>
          <a:p>
            <a:endParaRPr lang="en-IN" dirty="0"/>
          </a:p>
        </p:txBody>
      </p:sp>
    </p:spTree>
    <p:extLst>
      <p:ext uri="{BB962C8B-B14F-4D97-AF65-F5344CB8AC3E}">
        <p14:creationId xmlns:p14="http://schemas.microsoft.com/office/powerpoint/2010/main" val="338842714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126</a:t>
            </a:fld>
            <a:endParaRPr lang="en-US"/>
          </a:p>
        </p:txBody>
      </p:sp>
      <p:sp>
        <p:nvSpPr>
          <p:cNvPr id="3" name="Title 2"/>
          <p:cNvSpPr>
            <a:spLocks noGrp="1"/>
          </p:cNvSpPr>
          <p:nvPr>
            <p:ph type="title"/>
          </p:nvPr>
        </p:nvSpPr>
        <p:spPr/>
        <p:txBody>
          <a:bodyPr/>
          <a:lstStyle/>
          <a:p>
            <a:r>
              <a:rPr lang="en-IN" dirty="0" smtClean="0"/>
              <a:t>Technique used</a:t>
            </a:r>
            <a:endParaRPr lang="en-IN" dirty="0"/>
          </a:p>
        </p:txBody>
      </p:sp>
      <p:sp>
        <p:nvSpPr>
          <p:cNvPr id="4" name="Text Placeholder 3"/>
          <p:cNvSpPr>
            <a:spLocks noGrp="1"/>
          </p:cNvSpPr>
          <p:nvPr>
            <p:ph type="body" idx="1"/>
          </p:nvPr>
        </p:nvSpPr>
        <p:spPr/>
        <p:txBody>
          <a:bodyPr>
            <a:normAutofit fontScale="85000" lnSpcReduction="20000"/>
          </a:bodyPr>
          <a:lstStyle/>
          <a:p>
            <a:r>
              <a:rPr lang="en-US" dirty="0"/>
              <a:t>command and control </a:t>
            </a:r>
            <a:endParaRPr lang="en-US" dirty="0" smtClean="0"/>
          </a:p>
          <a:p>
            <a:pPr lvl="1"/>
            <a:r>
              <a:rPr lang="en-US" dirty="0" smtClean="0"/>
              <a:t>Depending </a:t>
            </a:r>
            <a:r>
              <a:rPr lang="en-US" dirty="0"/>
              <a:t>on the C2 protocol used </a:t>
            </a:r>
            <a:r>
              <a:rPr lang="en-US" dirty="0" smtClean="0"/>
              <a:t>and</a:t>
            </a:r>
          </a:p>
          <a:p>
            <a:pPr lvl="1"/>
            <a:r>
              <a:rPr lang="en-US" dirty="0" smtClean="0"/>
              <a:t>the </a:t>
            </a:r>
            <a:r>
              <a:rPr lang="en-US" dirty="0"/>
              <a:t>command being processed, </a:t>
            </a:r>
            <a:endParaRPr lang="en-US" dirty="0" smtClean="0"/>
          </a:p>
          <a:p>
            <a:pPr lvl="1"/>
            <a:r>
              <a:rPr lang="en-US" dirty="0" smtClean="0"/>
              <a:t>control </a:t>
            </a:r>
            <a:r>
              <a:rPr lang="en-US" dirty="0"/>
              <a:t>flow may take divergent paths through different functions only to converge again later and accomplish the same </a:t>
            </a:r>
            <a:r>
              <a:rPr lang="en-US" dirty="0" smtClean="0"/>
              <a:t>command</a:t>
            </a:r>
          </a:p>
          <a:p>
            <a:r>
              <a:rPr lang="en-US" dirty="0" smtClean="0"/>
              <a:t>Analysis </a:t>
            </a:r>
            <a:r>
              <a:rPr lang="en-US" dirty="0"/>
              <a:t>required bouncing around between almost 20 functions in five files, </a:t>
            </a:r>
            <a:endParaRPr lang="en-US" dirty="0" smtClean="0"/>
          </a:p>
          <a:p>
            <a:r>
              <a:rPr lang="en-US" dirty="0" smtClean="0"/>
              <a:t>often </a:t>
            </a:r>
            <a:r>
              <a:rPr lang="en-US" dirty="0"/>
              <a:t>backtracking to recover information about function pointers and parameters that were passed in from as many as 18 layers back</a:t>
            </a:r>
            <a:r>
              <a:rPr lang="en-US" dirty="0" smtClean="0"/>
              <a:t>.</a:t>
            </a:r>
          </a:p>
          <a:p>
            <a:r>
              <a:rPr lang="en-US" dirty="0" smtClean="0"/>
              <a:t>Beyond obfuscation </a:t>
            </a:r>
            <a:r>
              <a:rPr lang="en-US" dirty="0"/>
              <a:t>techniques, the code analysis also found that </a:t>
            </a:r>
            <a:r>
              <a:rPr lang="en-US" dirty="0" err="1"/>
              <a:t>Carbanak</a:t>
            </a:r>
            <a:r>
              <a:rPr lang="en-US" dirty="0"/>
              <a:t> was designed to alter evasion techniques based on the antivirus product installed on a </a:t>
            </a:r>
            <a:r>
              <a:rPr lang="en-US" dirty="0" smtClean="0"/>
              <a:t>system</a:t>
            </a:r>
            <a:endParaRPr lang="en-IN" dirty="0"/>
          </a:p>
        </p:txBody>
      </p:sp>
    </p:spTree>
    <p:extLst>
      <p:ext uri="{BB962C8B-B14F-4D97-AF65-F5344CB8AC3E}">
        <p14:creationId xmlns:p14="http://schemas.microsoft.com/office/powerpoint/2010/main" val="41701193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127</a:t>
            </a:fld>
            <a:endParaRPr lang="en-US"/>
          </a:p>
        </p:txBody>
      </p:sp>
      <p:sp>
        <p:nvSpPr>
          <p:cNvPr id="3" name="Title 2"/>
          <p:cNvSpPr>
            <a:spLocks noGrp="1"/>
          </p:cNvSpPr>
          <p:nvPr>
            <p:ph type="title"/>
          </p:nvPr>
        </p:nvSpPr>
        <p:spPr/>
        <p:txBody>
          <a:bodyPr/>
          <a:lstStyle/>
          <a:p>
            <a:r>
              <a:rPr lang="en-US" dirty="0" err="1"/>
              <a:t>Carbanak</a:t>
            </a:r>
            <a:r>
              <a:rPr lang="en-US" dirty="0"/>
              <a:t> malware</a:t>
            </a:r>
            <a:endParaRPr lang="en-IN" dirty="0"/>
          </a:p>
        </p:txBody>
      </p:sp>
      <p:sp>
        <p:nvSpPr>
          <p:cNvPr id="4" name="Text Placeholder 3"/>
          <p:cNvSpPr>
            <a:spLocks noGrp="1"/>
          </p:cNvSpPr>
          <p:nvPr>
            <p:ph type="body" idx="1"/>
          </p:nvPr>
        </p:nvSpPr>
        <p:spPr/>
        <p:txBody>
          <a:bodyPr/>
          <a:lstStyle/>
          <a:p>
            <a:r>
              <a:rPr lang="en-US" dirty="0"/>
              <a:t>The </a:t>
            </a:r>
            <a:r>
              <a:rPr lang="en-US" dirty="0" err="1"/>
              <a:t>Carbanak</a:t>
            </a:r>
            <a:r>
              <a:rPr lang="en-US" dirty="0"/>
              <a:t> malware has been linked to more than 100 thefts around the world, </a:t>
            </a:r>
            <a:endParaRPr lang="en-US" dirty="0" smtClean="0"/>
          </a:p>
          <a:p>
            <a:r>
              <a:rPr lang="en-US" dirty="0" smtClean="0"/>
              <a:t>Totals more </a:t>
            </a:r>
            <a:r>
              <a:rPr lang="en-US" dirty="0"/>
              <a:t>than $1 billion in losses. </a:t>
            </a:r>
            <a:endParaRPr lang="en-US" dirty="0" smtClean="0"/>
          </a:p>
          <a:p>
            <a:r>
              <a:rPr lang="en-US" dirty="0" smtClean="0"/>
              <a:t>The </a:t>
            </a:r>
            <a:r>
              <a:rPr lang="en-US" dirty="0"/>
              <a:t>cybercrime gang leader was arrested in March 2018, and three more members were arrested in August.</a:t>
            </a:r>
            <a:endParaRPr lang="en-IN" dirty="0"/>
          </a:p>
        </p:txBody>
      </p:sp>
    </p:spTree>
    <p:extLst>
      <p:ext uri="{BB962C8B-B14F-4D97-AF65-F5344CB8AC3E}">
        <p14:creationId xmlns:p14="http://schemas.microsoft.com/office/powerpoint/2010/main" val="33745925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128</a:t>
            </a:fld>
            <a:endParaRPr lang="en-US"/>
          </a:p>
        </p:txBody>
      </p:sp>
      <p:sp>
        <p:nvSpPr>
          <p:cNvPr id="3" name="Title 2"/>
          <p:cNvSpPr>
            <a:spLocks noGrp="1"/>
          </p:cNvSpPr>
          <p:nvPr>
            <p:ph type="title"/>
          </p:nvPr>
        </p:nvSpPr>
        <p:spPr/>
        <p:txBody>
          <a:bodyPr/>
          <a:lstStyle/>
          <a:p>
            <a:r>
              <a:rPr lang="en-US" dirty="0" smtClean="0"/>
              <a:t>Finding </a:t>
            </a:r>
            <a:r>
              <a:rPr lang="en-US" dirty="0"/>
              <a:t>and Decoding Multi-Step Obfuscated Malware</a:t>
            </a:r>
            <a:endParaRPr lang="en-IN" dirty="0"/>
          </a:p>
        </p:txBody>
      </p:sp>
      <p:sp>
        <p:nvSpPr>
          <p:cNvPr id="4" name="Text Placeholder 3"/>
          <p:cNvSpPr>
            <a:spLocks noGrp="1"/>
          </p:cNvSpPr>
          <p:nvPr>
            <p:ph type="body" idx="1"/>
          </p:nvPr>
        </p:nvSpPr>
        <p:spPr/>
        <p:txBody>
          <a:bodyPr>
            <a:normAutofit fontScale="92500" lnSpcReduction="20000"/>
          </a:bodyPr>
          <a:lstStyle/>
          <a:p>
            <a:endParaRPr lang="en-IN" dirty="0" smtClean="0"/>
          </a:p>
          <a:p>
            <a:endParaRPr lang="en-IN" dirty="0"/>
          </a:p>
          <a:p>
            <a:r>
              <a:rPr lang="en-US" dirty="0" smtClean="0"/>
              <a:t>Event:</a:t>
            </a:r>
            <a:r>
              <a:rPr lang="en-US" dirty="0"/>
              <a:t> a process (</a:t>
            </a:r>
            <a:r>
              <a:rPr lang="en-US" i="1" dirty="0"/>
              <a:t>nslookup.exe</a:t>
            </a:r>
            <a:r>
              <a:rPr lang="en-US" dirty="0"/>
              <a:t>) that tried to connect to a malicious URL that was already blocked by our solutions. </a:t>
            </a:r>
            <a:endParaRPr lang="en-US" dirty="0" smtClean="0"/>
          </a:p>
          <a:p>
            <a:r>
              <a:rPr lang="en-US" dirty="0"/>
              <a:t> </a:t>
            </a:r>
            <a:r>
              <a:rPr lang="en-US" i="1" dirty="0"/>
              <a:t>nslookup.exe</a:t>
            </a:r>
            <a:r>
              <a:rPr lang="en-US" dirty="0"/>
              <a:t>, </a:t>
            </a:r>
            <a:endParaRPr lang="en-US" dirty="0" smtClean="0"/>
          </a:p>
          <a:p>
            <a:pPr lvl="1"/>
            <a:r>
              <a:rPr lang="en-US" dirty="0" smtClean="0"/>
              <a:t>a </a:t>
            </a:r>
            <a:r>
              <a:rPr lang="en-US" dirty="0"/>
              <a:t>network administration command-line tool used for querying the DNS. </a:t>
            </a:r>
            <a:endParaRPr lang="en-US" dirty="0" smtClean="0"/>
          </a:p>
          <a:p>
            <a:pPr lvl="1"/>
            <a:r>
              <a:rPr lang="en-US" dirty="0" smtClean="0"/>
              <a:t>Therefore</a:t>
            </a:r>
            <a:r>
              <a:rPr lang="en-US" dirty="0"/>
              <a:t>, this process performing a URL request is not unusual — at first glance. </a:t>
            </a:r>
            <a:endParaRPr lang="en-US" dirty="0" smtClean="0"/>
          </a:p>
          <a:p>
            <a:pPr lvl="1"/>
            <a:r>
              <a:rPr lang="en-US" dirty="0" smtClean="0"/>
              <a:t>Neither </a:t>
            </a:r>
            <a:r>
              <a:rPr lang="en-US" dirty="0"/>
              <a:t>is this action, by itself, malicious. </a:t>
            </a:r>
            <a:endParaRPr lang="en-US" dirty="0" smtClean="0"/>
          </a:p>
          <a:p>
            <a:pPr lvl="1"/>
            <a:r>
              <a:rPr lang="en-US" dirty="0" smtClean="0"/>
              <a:t>However</a:t>
            </a:r>
            <a:r>
              <a:rPr lang="en-US" dirty="0"/>
              <a:t>, why would anyone (aside from security researchers) query a malicious URL via</a:t>
            </a:r>
            <a:r>
              <a:rPr lang="en-US" i="1" dirty="0"/>
              <a:t> </a:t>
            </a:r>
            <a:r>
              <a:rPr lang="en-US" i="1" dirty="0" err="1"/>
              <a:t>nslookup</a:t>
            </a:r>
            <a:r>
              <a:rPr lang="en-US" dirty="0"/>
              <a:t> in the first place?</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85" y="1650517"/>
            <a:ext cx="8145388" cy="33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1143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129</a:t>
            </a:fld>
            <a:endParaRPr lang="en-US"/>
          </a:p>
        </p:txBody>
      </p:sp>
      <p:sp>
        <p:nvSpPr>
          <p:cNvPr id="3" name="Title 2"/>
          <p:cNvSpPr>
            <a:spLocks noGrp="1"/>
          </p:cNvSpPr>
          <p:nvPr>
            <p:ph type="title"/>
          </p:nvPr>
        </p:nvSpPr>
        <p:spPr/>
        <p:txBody>
          <a:bodyPr/>
          <a:lstStyle/>
          <a:p>
            <a:r>
              <a:rPr lang="en-US" sz="3200" dirty="0" smtClean="0"/>
              <a:t>Trace where </a:t>
            </a:r>
            <a:r>
              <a:rPr lang="en-US" sz="3200" dirty="0"/>
              <a:t>the execution came from</a:t>
            </a:r>
            <a:endParaRPr lang="en-IN" sz="3200" dirty="0"/>
          </a:p>
        </p:txBody>
      </p:sp>
      <p:sp>
        <p:nvSpPr>
          <p:cNvPr id="4" name="Text Placeholder 3"/>
          <p:cNvSpPr>
            <a:spLocks noGrp="1"/>
          </p:cNvSpPr>
          <p:nvPr>
            <p:ph type="body" idx="1"/>
          </p:nvPr>
        </p:nvSpPr>
        <p:spPr>
          <a:xfrm>
            <a:off x="700004" y="964097"/>
            <a:ext cx="8229600" cy="4886496"/>
          </a:xfrm>
        </p:spPr>
        <p:txBody>
          <a:bodyPr/>
          <a:lstStyle/>
          <a:p>
            <a:r>
              <a:rPr lang="en-US" sz="2400" dirty="0" smtClean="0"/>
              <a:t>Observed that events </a:t>
            </a:r>
            <a:r>
              <a:rPr lang="en-US" sz="2400" dirty="0"/>
              <a:t>coincided with execution of </a:t>
            </a:r>
            <a:r>
              <a:rPr lang="en-US" sz="2400" i="1" dirty="0" err="1" smtClean="0"/>
              <a:t>certutil</a:t>
            </a:r>
            <a:r>
              <a:rPr lang="en-US" sz="2400" dirty="0" smtClean="0"/>
              <a:t>-</a:t>
            </a:r>
            <a:r>
              <a:rPr lang="en-US" sz="2400" dirty="0"/>
              <a:t> command-line tool used for certificate management</a:t>
            </a:r>
            <a:endParaRPr lang="en-US" sz="2400" dirty="0" smtClean="0"/>
          </a:p>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20" y="2085791"/>
            <a:ext cx="7874763" cy="415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254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
        <p:nvSpPr>
          <p:cNvPr id="194" name="Google Shape;194;p1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195" name="Google Shape;195;p1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196" name="Google Shape;196;p13"/>
          <p:cNvPicPr preferRelativeResize="0"/>
          <p:nvPr/>
        </p:nvPicPr>
        <p:blipFill rotWithShape="1">
          <a:blip r:embed="rId3">
            <a:alphaModFix/>
          </a:blip>
          <a:srcRect/>
          <a:stretch/>
        </p:blipFill>
        <p:spPr>
          <a:xfrm>
            <a:off x="467544" y="116632"/>
            <a:ext cx="8424936" cy="6264696"/>
          </a:xfrm>
          <a:prstGeom prst="rect">
            <a:avLst/>
          </a:prstGeom>
          <a:noFill/>
          <a:ln>
            <a:noFill/>
          </a:ln>
        </p:spPr>
      </p:pic>
      <p:sp>
        <p:nvSpPr>
          <p:cNvPr id="197" name="Google Shape;197;p13"/>
          <p:cNvSpPr txBox="1"/>
          <p:nvPr/>
        </p:nvSpPr>
        <p:spPr>
          <a:xfrm>
            <a:off x="3527884" y="991300"/>
            <a:ext cx="23042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Fira Sans"/>
                <a:ea typeface="Fira Sans"/>
                <a:cs typeface="Fira Sans"/>
                <a:sym typeface="Fira Sans"/>
              </a:rPr>
              <a:t>Inverted filters</a:t>
            </a:r>
            <a:endParaRPr sz="2400">
              <a:solidFill>
                <a:srgbClr val="C00000"/>
              </a:solidFill>
              <a:latin typeface="Fira Sans"/>
              <a:ea typeface="Fira Sans"/>
              <a:cs typeface="Fira Sans"/>
              <a:sym typeface="Fira Sans"/>
            </a:endParaRPr>
          </a:p>
        </p:txBody>
      </p:sp>
      <p:sp>
        <p:nvSpPr>
          <p:cNvPr id="198" name="Google Shape;198;p13"/>
          <p:cNvSpPr/>
          <p:nvPr/>
        </p:nvSpPr>
        <p:spPr>
          <a:xfrm rot="-1884420">
            <a:off x="3098142" y="1508947"/>
            <a:ext cx="1324087" cy="720080"/>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rot="1769540">
            <a:off x="4860032" y="1452965"/>
            <a:ext cx="1296144" cy="60788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130</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normAutofit lnSpcReduction="10000"/>
          </a:bodyPr>
          <a:lstStyle/>
          <a:p>
            <a:r>
              <a:rPr lang="en-US" dirty="0" err="1" smtClean="0"/>
              <a:t>certutil</a:t>
            </a:r>
            <a:r>
              <a:rPr lang="en-US" dirty="0" smtClean="0"/>
              <a:t> –</a:t>
            </a:r>
          </a:p>
          <a:p>
            <a:pPr lvl="1"/>
            <a:r>
              <a:rPr lang="en-US" dirty="0" smtClean="0"/>
              <a:t>decode </a:t>
            </a:r>
            <a:r>
              <a:rPr lang="en-US" dirty="0"/>
              <a:t>can be abused to decode files hidden inside a certificate file (T1140), </a:t>
            </a:r>
            <a:endParaRPr lang="en-US" dirty="0" smtClean="0"/>
          </a:p>
          <a:p>
            <a:pPr lvl="1"/>
            <a:r>
              <a:rPr lang="en-US" dirty="0" smtClean="0"/>
              <a:t>The attack included above pattern</a:t>
            </a:r>
          </a:p>
          <a:p>
            <a:pPr lvl="1"/>
            <a:r>
              <a:rPr lang="en-US" dirty="0" smtClean="0"/>
              <a:t>The </a:t>
            </a:r>
            <a:r>
              <a:rPr lang="en-US" dirty="0"/>
              <a:t>file Roccia.xltm is decoded to Fu.mp4, </a:t>
            </a:r>
            <a:endParaRPr lang="en-US" dirty="0" smtClean="0"/>
          </a:p>
          <a:p>
            <a:pPr lvl="1"/>
            <a:r>
              <a:rPr lang="en-US" dirty="0" smtClean="0"/>
              <a:t>then </a:t>
            </a:r>
            <a:r>
              <a:rPr lang="en-US" dirty="0"/>
              <a:t>the contents of Fu.mp4 </a:t>
            </a:r>
            <a:r>
              <a:rPr lang="en-US" dirty="0" smtClean="0"/>
              <a:t>were </a:t>
            </a:r>
            <a:r>
              <a:rPr lang="en-US" dirty="0"/>
              <a:t>piped to cmd.exe for execution. </a:t>
            </a:r>
            <a:endParaRPr lang="en-US" dirty="0" smtClean="0"/>
          </a:p>
          <a:p>
            <a:pPr lvl="1"/>
            <a:r>
              <a:rPr lang="en-US" dirty="0" smtClean="0"/>
              <a:t>Upon </a:t>
            </a:r>
            <a:r>
              <a:rPr lang="en-US" dirty="0"/>
              <a:t>digging further, </a:t>
            </a:r>
            <a:r>
              <a:rPr lang="en-US" dirty="0" smtClean="0"/>
              <a:t>it was found </a:t>
            </a:r>
            <a:r>
              <a:rPr lang="en-US" dirty="0"/>
              <a:t>that the starting point was user execution of a disguised file named setup_x86_x64_install.exe that was supposedly signed (with an invalid certificate) by AO Kaspersky Lab (Trend Micro detects this as Trojan.Win32.ALIEN.A).</a:t>
            </a:r>
            <a:endParaRPr lang="en-IN" dirty="0"/>
          </a:p>
        </p:txBody>
      </p:sp>
    </p:spTree>
    <p:extLst>
      <p:ext uri="{BB962C8B-B14F-4D97-AF65-F5344CB8AC3E}">
        <p14:creationId xmlns:p14="http://schemas.microsoft.com/office/powerpoint/2010/main" val="31098861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131</a:t>
            </a:fld>
            <a:endParaRPr lang="en-US"/>
          </a:p>
        </p:txBody>
      </p:sp>
      <p:sp>
        <p:nvSpPr>
          <p:cNvPr id="3" name="Title 2"/>
          <p:cNvSpPr>
            <a:spLocks noGrp="1"/>
          </p:cNvSpPr>
          <p:nvPr>
            <p:ph type="title"/>
          </p:nvPr>
        </p:nvSpPr>
        <p:spPr/>
        <p:txBody>
          <a:bodyPr/>
          <a:lstStyle/>
          <a:p>
            <a:r>
              <a:rPr lang="en-IN" dirty="0" smtClean="0"/>
              <a:t>A signed malicious file</a:t>
            </a:r>
            <a:endParaRPr lang="en-IN" dirty="0"/>
          </a:p>
        </p:txBody>
      </p:sp>
      <p:pic>
        <p:nvPicPr>
          <p:cNvPr id="7170" name="Picture 2" descr="A signed malicious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056860"/>
            <a:ext cx="3848100" cy="49244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104" y="1719883"/>
            <a:ext cx="3169931" cy="20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77678" y="3975652"/>
            <a:ext cx="3299792" cy="646331"/>
          </a:xfrm>
          <a:prstGeom prst="rect">
            <a:avLst/>
          </a:prstGeom>
          <a:noFill/>
        </p:spPr>
        <p:txBody>
          <a:bodyPr wrap="square" rtlCol="0">
            <a:spAutoFit/>
          </a:bodyPr>
          <a:lstStyle/>
          <a:p>
            <a:r>
              <a:rPr lang="en-IN" sz="1800" dirty="0" smtClean="0">
                <a:latin typeface="Fira Sans" charset="0"/>
              </a:rPr>
              <a:t>Actual contents of malicious file. (</a:t>
            </a:r>
            <a:r>
              <a:rPr lang="en-IN" sz="1800" dirty="0" smtClean="0"/>
              <a:t>SFX </a:t>
            </a:r>
            <a:r>
              <a:rPr lang="en-IN" sz="1800" dirty="0"/>
              <a:t>CAB archive </a:t>
            </a:r>
            <a:r>
              <a:rPr lang="en-IN" sz="1800" dirty="0" smtClean="0"/>
              <a:t>file)</a:t>
            </a:r>
            <a:endParaRPr lang="en-IN" sz="1800" dirty="0">
              <a:latin typeface="Fira Sans" charset="0"/>
            </a:endParaRPr>
          </a:p>
        </p:txBody>
      </p:sp>
      <p:sp>
        <p:nvSpPr>
          <p:cNvPr id="7" name="Up Arrow 6"/>
          <p:cNvSpPr/>
          <p:nvPr/>
        </p:nvSpPr>
        <p:spPr>
          <a:xfrm>
            <a:off x="6539948" y="3607904"/>
            <a:ext cx="228600" cy="3677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27984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132</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r>
              <a:rPr lang="en-US" dirty="0"/>
              <a:t>The SFX file then executes the following command</a:t>
            </a:r>
            <a:r>
              <a:rPr lang="en-US" dirty="0" smtClean="0"/>
              <a:t>:</a:t>
            </a:r>
          </a:p>
          <a:p>
            <a:endParaRPr lang="en-US" dirty="0"/>
          </a:p>
          <a:p>
            <a:endParaRPr lang="en-US" dirty="0" smtClean="0"/>
          </a:p>
          <a:p>
            <a:r>
              <a:rPr lang="en-US" dirty="0" smtClean="0"/>
              <a:t>This decodes </a:t>
            </a:r>
            <a:r>
              <a:rPr lang="en-US" dirty="0"/>
              <a:t>the content of Roccia.xltm to Fu.mp4 and execute the latter file.</a:t>
            </a:r>
          </a:p>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691" y="2443784"/>
            <a:ext cx="7541017" cy="59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4337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133</a:t>
            </a:fld>
            <a:endParaRPr lang="en-US"/>
          </a:p>
        </p:txBody>
      </p:sp>
      <p:sp>
        <p:nvSpPr>
          <p:cNvPr id="3" name="Title 2"/>
          <p:cNvSpPr>
            <a:spLocks noGrp="1"/>
          </p:cNvSpPr>
          <p:nvPr>
            <p:ph type="title"/>
          </p:nvPr>
        </p:nvSpPr>
        <p:spPr/>
        <p:txBody>
          <a:bodyPr/>
          <a:lstStyle/>
          <a:p>
            <a:r>
              <a:rPr lang="en-IN" dirty="0"/>
              <a:t>Obfuscated contents of Roccia.xltm</a:t>
            </a:r>
          </a:p>
        </p:txBody>
      </p:sp>
      <p:sp>
        <p:nvSpPr>
          <p:cNvPr id="4" name="Text Placeholder 3"/>
          <p:cNvSpPr>
            <a:spLocks noGrp="1"/>
          </p:cNvSpPr>
          <p:nvPr>
            <p:ph type="body" idx="1"/>
          </p:nvPr>
        </p:nvSpPr>
        <p:spPr/>
        <p:txBody>
          <a:bodyPr/>
          <a:lstStyle/>
          <a:p>
            <a:endParaRPr lang="en-IN"/>
          </a:p>
        </p:txBody>
      </p:sp>
      <p:pic>
        <p:nvPicPr>
          <p:cNvPr id="9218" name="Picture 2" descr="Obfuscated contents of Roccia.xl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45" y="1800294"/>
            <a:ext cx="7759453" cy="382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009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134</a:t>
            </a:fld>
            <a:endParaRPr lang="en-US"/>
          </a:p>
        </p:txBody>
      </p:sp>
      <p:sp>
        <p:nvSpPr>
          <p:cNvPr id="3" name="Title 2"/>
          <p:cNvSpPr>
            <a:spLocks noGrp="1"/>
          </p:cNvSpPr>
          <p:nvPr>
            <p:ph type="title"/>
          </p:nvPr>
        </p:nvSpPr>
        <p:spPr/>
        <p:txBody>
          <a:bodyPr/>
          <a:lstStyle/>
          <a:p>
            <a:r>
              <a:rPr lang="en-IN" dirty="0" err="1" smtClean="0"/>
              <a:t>Deobfuscated</a:t>
            </a:r>
            <a:r>
              <a:rPr lang="en-IN" dirty="0" smtClean="0"/>
              <a:t> </a:t>
            </a:r>
            <a:r>
              <a:rPr lang="en-IN" dirty="0"/>
              <a:t>contents </a:t>
            </a:r>
            <a:r>
              <a:rPr lang="en-IN" dirty="0" smtClean="0"/>
              <a:t> of Fu.mp4</a:t>
            </a:r>
            <a:endParaRPr lang="en-IN" dirty="0"/>
          </a:p>
        </p:txBody>
      </p:sp>
      <p:sp>
        <p:nvSpPr>
          <p:cNvPr id="4" name="Text Placeholder 3"/>
          <p:cNvSpPr>
            <a:spLocks noGrp="1"/>
          </p:cNvSpPr>
          <p:nvPr>
            <p:ph type="body" idx="1"/>
          </p:nvPr>
        </p:nvSpPr>
        <p:spPr>
          <a:xfrm>
            <a:off x="700004" y="5198371"/>
            <a:ext cx="8229600" cy="934071"/>
          </a:xfrm>
        </p:spPr>
        <p:txBody>
          <a:bodyPr>
            <a:normAutofit fontScale="40000" lnSpcReduction="20000"/>
          </a:bodyPr>
          <a:lstStyle/>
          <a:p>
            <a:r>
              <a:rPr lang="en-US" dirty="0"/>
              <a:t>The code checks for multiple computer names and the </a:t>
            </a:r>
            <a:r>
              <a:rPr lang="en-US" i="1" dirty="0"/>
              <a:t>C:\aaa_TouchMeNot_.txt</a:t>
            </a:r>
            <a:r>
              <a:rPr lang="en-US" dirty="0"/>
              <a:t> file that usually indicates the presence of Windows Defender Antivirus Emulator. If any of these files are present, it will immediately exit.</a:t>
            </a:r>
          </a:p>
          <a:p>
            <a:r>
              <a:rPr lang="en-US" dirty="0"/>
              <a:t>It will then create the file </a:t>
            </a:r>
            <a:r>
              <a:rPr lang="en-US" i="1" dirty="0"/>
              <a:t>rundll32.com</a:t>
            </a:r>
            <a:r>
              <a:rPr lang="en-US" dirty="0"/>
              <a:t> from the contents of </a:t>
            </a:r>
            <a:r>
              <a:rPr lang="en-US" i="1" dirty="0"/>
              <a:t>Agolo.mid</a:t>
            </a:r>
            <a:r>
              <a:rPr lang="en-US" dirty="0"/>
              <a:t>, but without the prepended string and with an added MZ header. This file is the </a:t>
            </a:r>
            <a:r>
              <a:rPr lang="en-US" dirty="0" err="1"/>
              <a:t>AutoIt</a:t>
            </a:r>
            <a:r>
              <a:rPr lang="en-US" dirty="0"/>
              <a:t> compiler.</a:t>
            </a:r>
          </a:p>
          <a:p>
            <a:endParaRPr lang="en-IN" dirty="0"/>
          </a:p>
        </p:txBody>
      </p:sp>
      <p:pic>
        <p:nvPicPr>
          <p:cNvPr id="10242" name="Picture 2" descr="The deobfuscated contents of Fu.m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95" y="1035946"/>
            <a:ext cx="7648575"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273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135</a:t>
            </a:fld>
            <a:endParaRPr lang="en-US"/>
          </a:p>
        </p:txBody>
      </p:sp>
      <p:sp>
        <p:nvSpPr>
          <p:cNvPr id="3" name="Title 2"/>
          <p:cNvSpPr>
            <a:spLocks noGrp="1"/>
          </p:cNvSpPr>
          <p:nvPr>
            <p:ph type="title"/>
          </p:nvPr>
        </p:nvSpPr>
        <p:spPr/>
        <p:txBody>
          <a:bodyPr/>
          <a:lstStyle/>
          <a:p>
            <a:r>
              <a:rPr lang="en-IN" dirty="0" smtClean="0"/>
              <a:t>What the malicious code is doing?</a:t>
            </a:r>
            <a:endParaRPr lang="en-IN" dirty="0"/>
          </a:p>
        </p:txBody>
      </p:sp>
      <p:sp>
        <p:nvSpPr>
          <p:cNvPr id="4" name="Text Placeholder 3"/>
          <p:cNvSpPr>
            <a:spLocks noGrp="1"/>
          </p:cNvSpPr>
          <p:nvPr>
            <p:ph type="body" idx="1"/>
          </p:nvPr>
        </p:nvSpPr>
        <p:spPr/>
        <p:txBody>
          <a:bodyPr>
            <a:normAutofit fontScale="92500"/>
          </a:bodyPr>
          <a:lstStyle/>
          <a:p>
            <a:r>
              <a:rPr lang="en-US" dirty="0"/>
              <a:t>The code checks for multiple computer names and the </a:t>
            </a:r>
            <a:r>
              <a:rPr lang="en-US" i="1" dirty="0"/>
              <a:t>C:\aaa_TouchMeNot_.txt</a:t>
            </a:r>
            <a:r>
              <a:rPr lang="en-US" dirty="0"/>
              <a:t> file that usually indicates the presence of Windows Defender Antivirus Emulator. If any of these files are present, it will immediately exit.</a:t>
            </a:r>
          </a:p>
          <a:p>
            <a:r>
              <a:rPr lang="en-US" dirty="0"/>
              <a:t>It </a:t>
            </a:r>
            <a:r>
              <a:rPr lang="en-US" dirty="0" smtClean="0"/>
              <a:t>is then creating </a:t>
            </a:r>
            <a:r>
              <a:rPr lang="en-US" dirty="0"/>
              <a:t>the file </a:t>
            </a:r>
            <a:r>
              <a:rPr lang="en-US" i="1" dirty="0"/>
              <a:t>rundll32.com</a:t>
            </a:r>
            <a:r>
              <a:rPr lang="en-US" dirty="0"/>
              <a:t> from the contents of </a:t>
            </a:r>
            <a:r>
              <a:rPr lang="en-US" i="1" dirty="0"/>
              <a:t>Agolo.mid</a:t>
            </a:r>
            <a:r>
              <a:rPr lang="en-US" dirty="0"/>
              <a:t>, but without the prepended string and with an added MZ header. This file is the </a:t>
            </a:r>
            <a:r>
              <a:rPr lang="en-US" dirty="0" err="1"/>
              <a:t>AutoIt</a:t>
            </a:r>
            <a:r>
              <a:rPr lang="en-US" dirty="0"/>
              <a:t> compiler.</a:t>
            </a:r>
          </a:p>
          <a:p>
            <a:r>
              <a:rPr lang="en-US" dirty="0" smtClean="0"/>
              <a:t>Code also decodes </a:t>
            </a:r>
            <a:r>
              <a:rPr lang="en-US" dirty="0"/>
              <a:t>the content of </a:t>
            </a:r>
            <a:r>
              <a:rPr lang="en-US" i="1" dirty="0"/>
              <a:t>Custodiva.ppt</a:t>
            </a:r>
            <a:r>
              <a:rPr lang="en-US" dirty="0"/>
              <a:t>, which is the obfuscated </a:t>
            </a:r>
            <a:r>
              <a:rPr lang="en-US" dirty="0" err="1"/>
              <a:t>AutoIT</a:t>
            </a:r>
            <a:r>
              <a:rPr lang="en-US" dirty="0"/>
              <a:t> script</a:t>
            </a:r>
            <a:endParaRPr lang="en-IN" dirty="0"/>
          </a:p>
        </p:txBody>
      </p:sp>
    </p:spTree>
    <p:extLst>
      <p:ext uri="{BB962C8B-B14F-4D97-AF65-F5344CB8AC3E}">
        <p14:creationId xmlns:p14="http://schemas.microsoft.com/office/powerpoint/2010/main" val="349654578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136</a:t>
            </a:fld>
            <a:endParaRPr lang="en-US"/>
          </a:p>
        </p:txBody>
      </p:sp>
      <p:sp>
        <p:nvSpPr>
          <p:cNvPr id="3" name="Title 2"/>
          <p:cNvSpPr>
            <a:spLocks noGrp="1"/>
          </p:cNvSpPr>
          <p:nvPr>
            <p:ph type="title"/>
          </p:nvPr>
        </p:nvSpPr>
        <p:spPr/>
        <p:txBody>
          <a:bodyPr/>
          <a:lstStyle/>
          <a:p>
            <a:r>
              <a:rPr lang="en-IN" dirty="0" err="1"/>
              <a:t>Deobfuscated</a:t>
            </a:r>
            <a:r>
              <a:rPr lang="en-IN" dirty="0"/>
              <a:t> </a:t>
            </a:r>
            <a:r>
              <a:rPr lang="en-IN" dirty="0" err="1"/>
              <a:t>AutoIT</a:t>
            </a:r>
            <a:r>
              <a:rPr lang="en-IN" dirty="0"/>
              <a:t> script</a:t>
            </a:r>
          </a:p>
        </p:txBody>
      </p:sp>
      <p:sp>
        <p:nvSpPr>
          <p:cNvPr id="4" name="Text Placeholder 3"/>
          <p:cNvSpPr>
            <a:spLocks noGrp="1"/>
          </p:cNvSpPr>
          <p:nvPr>
            <p:ph type="body" idx="1"/>
          </p:nvPr>
        </p:nvSpPr>
        <p:spPr/>
        <p:txBody>
          <a:bodyPr/>
          <a:lstStyle/>
          <a:p>
            <a:endParaRPr lang="en-IN"/>
          </a:p>
        </p:txBody>
      </p:sp>
      <p:pic>
        <p:nvPicPr>
          <p:cNvPr id="11266" name="Picture 2" descr="Deobfuscated AutoIT scri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03" y="1337779"/>
            <a:ext cx="7855364" cy="500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0626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137</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r>
              <a:rPr lang="en-US" dirty="0"/>
              <a:t>The </a:t>
            </a:r>
            <a:r>
              <a:rPr lang="en-US" dirty="0" err="1"/>
              <a:t>deobfuscated</a:t>
            </a:r>
            <a:r>
              <a:rPr lang="en-US" dirty="0"/>
              <a:t> script contains junk code and a simple string decryption routine. </a:t>
            </a:r>
            <a:endParaRPr lang="en-US" dirty="0" smtClean="0"/>
          </a:p>
          <a:p>
            <a:r>
              <a:rPr lang="en-US" dirty="0" smtClean="0"/>
              <a:t>Upon </a:t>
            </a:r>
            <a:r>
              <a:rPr lang="en-US" dirty="0"/>
              <a:t>decoding the strings, this </a:t>
            </a:r>
            <a:r>
              <a:rPr lang="en-US" dirty="0" err="1"/>
              <a:t>AutoIt</a:t>
            </a:r>
            <a:r>
              <a:rPr lang="en-US" dirty="0"/>
              <a:t> script will be used to execute the content of </a:t>
            </a:r>
            <a:r>
              <a:rPr lang="en-US" i="1" dirty="0"/>
              <a:t>Attesa.docm</a:t>
            </a:r>
            <a:r>
              <a:rPr lang="en-US" dirty="0"/>
              <a:t> via process hollowing of a spawned </a:t>
            </a:r>
            <a:r>
              <a:rPr lang="en-US" i="1" dirty="0"/>
              <a:t>nslookup.exe.</a:t>
            </a:r>
            <a:endParaRPr lang="en-US" dirty="0"/>
          </a:p>
          <a:p>
            <a:r>
              <a:rPr lang="en-US" dirty="0"/>
              <a:t>This is accomplished by first reading the content of </a:t>
            </a:r>
            <a:r>
              <a:rPr lang="en-US" i="1" dirty="0"/>
              <a:t>Attesa.docm</a:t>
            </a:r>
            <a:r>
              <a:rPr lang="en-US" dirty="0" smtClean="0"/>
              <a:t>.</a:t>
            </a:r>
          </a:p>
          <a:p>
            <a:r>
              <a:rPr lang="en-US" sz="2000" dirty="0" smtClean="0"/>
              <a:t>Image: Decoded </a:t>
            </a:r>
            <a:r>
              <a:rPr lang="en-US" sz="2000" dirty="0" err="1"/>
              <a:t>AutoIt</a:t>
            </a:r>
            <a:r>
              <a:rPr lang="en-US" sz="2000" dirty="0"/>
              <a:t> command to read </a:t>
            </a:r>
            <a:r>
              <a:rPr lang="en-US" sz="2000" dirty="0" smtClean="0"/>
              <a:t>Attesa.docm</a:t>
            </a:r>
            <a:endParaRPr lang="en-US" sz="2000" dirty="0"/>
          </a:p>
          <a:p>
            <a:endParaRPr lang="en-IN" dirty="0" smtClean="0"/>
          </a:p>
          <a:p>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 y="5418068"/>
            <a:ext cx="70199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903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138</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a:xfrm>
            <a:off x="700004" y="1324629"/>
            <a:ext cx="8229600" cy="5225258"/>
          </a:xfrm>
        </p:spPr>
        <p:txBody>
          <a:bodyPr/>
          <a:lstStyle/>
          <a:p>
            <a:r>
              <a:rPr lang="en-US" dirty="0"/>
              <a:t>The </a:t>
            </a:r>
            <a:r>
              <a:rPr lang="en-US" dirty="0" err="1"/>
              <a:t>AutoIT</a:t>
            </a:r>
            <a:r>
              <a:rPr lang="en-US" dirty="0"/>
              <a:t> script will then spawn a </a:t>
            </a:r>
            <a:r>
              <a:rPr lang="en-US" i="1" dirty="0"/>
              <a:t>nslookup.exe</a:t>
            </a:r>
            <a:r>
              <a:rPr lang="en-US" dirty="0"/>
              <a:t> process, which is then hollowed. </a:t>
            </a:r>
            <a:endParaRPr lang="en-US" dirty="0" smtClean="0"/>
          </a:p>
          <a:p>
            <a:r>
              <a:rPr lang="en-US" dirty="0" smtClean="0"/>
              <a:t>The </a:t>
            </a:r>
            <a:r>
              <a:rPr lang="en-US" dirty="0"/>
              <a:t>contents are replaced with those of </a:t>
            </a:r>
            <a:r>
              <a:rPr lang="en-US" i="1" dirty="0"/>
              <a:t>Atessa.docm</a:t>
            </a:r>
            <a:r>
              <a:rPr lang="en-US" dirty="0" smtClean="0"/>
              <a:t>: </a:t>
            </a:r>
            <a:r>
              <a:rPr lang="en-US" sz="2000" dirty="0" smtClean="0"/>
              <a:t>(image:</a:t>
            </a:r>
            <a:r>
              <a:rPr lang="en-IN" sz="2000" dirty="0"/>
              <a:t>Decoded </a:t>
            </a:r>
            <a:r>
              <a:rPr lang="en-IN" sz="2000" dirty="0" err="1"/>
              <a:t>AutoIt</a:t>
            </a:r>
            <a:r>
              <a:rPr lang="en-IN" sz="2000" dirty="0"/>
              <a:t> </a:t>
            </a:r>
            <a:r>
              <a:rPr lang="en-IN" sz="2000" dirty="0" smtClean="0"/>
              <a:t>command)</a:t>
            </a:r>
            <a:endParaRPr lang="en-US" dirty="0" smtClean="0"/>
          </a:p>
          <a:p>
            <a:endParaRPr lang="en-IN" dirty="0" smtClean="0"/>
          </a:p>
          <a:p>
            <a:endParaRPr lang="en-IN" dirty="0"/>
          </a:p>
          <a:p>
            <a:endParaRPr lang="en-IN" dirty="0" smtClean="0"/>
          </a:p>
          <a:p>
            <a:endParaRPr lang="en-IN" dirty="0"/>
          </a:p>
          <a:p>
            <a:r>
              <a:rPr lang="en-US" sz="2000" dirty="0" err="1" smtClean="0"/>
              <a:t>Image:SetThreadContext</a:t>
            </a:r>
            <a:r>
              <a:rPr lang="en-US" sz="2000" dirty="0" smtClean="0"/>
              <a:t> </a:t>
            </a:r>
            <a:r>
              <a:rPr lang="en-US" sz="2000" dirty="0"/>
              <a:t>in </a:t>
            </a:r>
            <a:r>
              <a:rPr lang="en-US" sz="2000" dirty="0" err="1"/>
              <a:t>AutoIt</a:t>
            </a:r>
            <a:r>
              <a:rPr lang="en-US" sz="2000" dirty="0"/>
              <a:t> script for process hollowing</a:t>
            </a:r>
            <a:endParaRPr lang="en-IN"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63" y="3786188"/>
            <a:ext cx="59817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25" y="4700354"/>
            <a:ext cx="7295322" cy="8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3799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139</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normAutofit fontScale="77500" lnSpcReduction="20000"/>
          </a:bodyPr>
          <a:lstStyle/>
          <a:p>
            <a:r>
              <a:rPr lang="en-US" dirty="0"/>
              <a:t>Upon injection, </a:t>
            </a:r>
            <a:r>
              <a:rPr lang="en-US" i="1" dirty="0"/>
              <a:t>nslookup.exe</a:t>
            </a:r>
            <a:r>
              <a:rPr lang="en-US" dirty="0"/>
              <a:t> will then perform the malicious routine. </a:t>
            </a:r>
            <a:endParaRPr lang="en-US" dirty="0" smtClean="0"/>
          </a:p>
          <a:p>
            <a:r>
              <a:rPr lang="en-US" dirty="0" smtClean="0"/>
              <a:t>The </a:t>
            </a:r>
            <a:r>
              <a:rPr lang="en-US" dirty="0"/>
              <a:t>payload consists of an information stealer that tries to acquire information (such as cookies or credentials) from browsers and </a:t>
            </a:r>
            <a:r>
              <a:rPr lang="en-US" dirty="0" err="1"/>
              <a:t>cryptocurrency</a:t>
            </a:r>
            <a:r>
              <a:rPr lang="en-US" dirty="0"/>
              <a:t> wallets, as well as system information and desktop screenshots. </a:t>
            </a:r>
            <a:endParaRPr lang="en-US" dirty="0" smtClean="0"/>
          </a:p>
          <a:p>
            <a:r>
              <a:rPr lang="en-US" dirty="0" smtClean="0"/>
              <a:t>Both </a:t>
            </a:r>
            <a:r>
              <a:rPr lang="en-US" dirty="0"/>
              <a:t>this injected </a:t>
            </a:r>
            <a:r>
              <a:rPr lang="en-US" i="1" dirty="0"/>
              <a:t>nslookup.exe</a:t>
            </a:r>
            <a:r>
              <a:rPr lang="en-US" dirty="0"/>
              <a:t> and an executable that uses the same command-and-control (C&amp;C) servers (and that has a similar behavior) are detected as TrojanSpy.Win32.PRETSTEAL.A.</a:t>
            </a:r>
          </a:p>
          <a:p>
            <a:r>
              <a:rPr lang="en-US" dirty="0"/>
              <a:t>The stolen information is saved, compressed into a ZIP file, and sent to the </a:t>
            </a:r>
            <a:r>
              <a:rPr lang="en-US" dirty="0" smtClean="0"/>
              <a:t>C&amp;C </a:t>
            </a:r>
            <a:r>
              <a:rPr lang="en-US" dirty="0"/>
              <a:t>servers</a:t>
            </a:r>
            <a:r>
              <a:rPr lang="en-US" dirty="0" smtClean="0"/>
              <a:t>:</a:t>
            </a:r>
          </a:p>
          <a:p>
            <a:r>
              <a:rPr lang="en-US" dirty="0"/>
              <a:t>It also attempts to download and execute a file from the following URL. However, this URL is already inaccessible.</a:t>
            </a:r>
          </a:p>
          <a:p>
            <a:endParaRPr lang="en-IN" dirty="0"/>
          </a:p>
        </p:txBody>
      </p:sp>
    </p:spTree>
    <p:extLst>
      <p:ext uri="{BB962C8B-B14F-4D97-AF65-F5344CB8AC3E}">
        <p14:creationId xmlns:p14="http://schemas.microsoft.com/office/powerpoint/2010/main" val="63484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205" name="Google Shape;205;p1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206" name="Google Shape;206;p1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207" name="Google Shape;207;p14"/>
          <p:cNvPicPr preferRelativeResize="0"/>
          <p:nvPr/>
        </p:nvPicPr>
        <p:blipFill rotWithShape="1">
          <a:blip r:embed="rId3">
            <a:alphaModFix/>
          </a:blip>
          <a:srcRect/>
          <a:stretch/>
        </p:blipFill>
        <p:spPr>
          <a:xfrm>
            <a:off x="552399" y="116632"/>
            <a:ext cx="8320923" cy="5976664"/>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140</a:t>
            </a:fld>
            <a:endParaRPr lang="en-US"/>
          </a:p>
        </p:txBody>
      </p:sp>
      <p:sp>
        <p:nvSpPr>
          <p:cNvPr id="3" name="Title 2"/>
          <p:cNvSpPr>
            <a:spLocks noGrp="1"/>
          </p:cNvSpPr>
          <p:nvPr>
            <p:ph type="title"/>
          </p:nvPr>
        </p:nvSpPr>
        <p:spPr/>
        <p:txBody>
          <a:bodyPr/>
          <a:lstStyle/>
          <a:p>
            <a:r>
              <a:rPr lang="en-IN" dirty="0" smtClean="0"/>
              <a:t>Information stealer code</a:t>
            </a:r>
            <a:endParaRPr lang="en-IN" dirty="0"/>
          </a:p>
        </p:txBody>
      </p:sp>
      <p:sp>
        <p:nvSpPr>
          <p:cNvPr id="4" name="Text Placeholder 3"/>
          <p:cNvSpPr>
            <a:spLocks noGrp="1"/>
          </p:cNvSpPr>
          <p:nvPr>
            <p:ph type="body" idx="1"/>
          </p:nvPr>
        </p:nvSpPr>
        <p:spPr/>
        <p:txBody>
          <a:bodyPr/>
          <a:lstStyle/>
          <a:p>
            <a:endParaRPr lang="en-IN"/>
          </a:p>
        </p:txBody>
      </p:sp>
      <p:pic>
        <p:nvPicPr>
          <p:cNvPr id="14338" name="Picture 2" descr="Information steale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99" y="1371600"/>
            <a:ext cx="8489201" cy="447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2358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141</a:t>
            </a:fld>
            <a:endParaRPr lang="en-US"/>
          </a:p>
        </p:txBody>
      </p:sp>
      <p:sp>
        <p:nvSpPr>
          <p:cNvPr id="3" name="Title 2"/>
          <p:cNvSpPr>
            <a:spLocks noGrp="1"/>
          </p:cNvSpPr>
          <p:nvPr>
            <p:ph type="title"/>
          </p:nvPr>
        </p:nvSpPr>
        <p:spPr/>
        <p:txBody>
          <a:bodyPr/>
          <a:lstStyle/>
          <a:p>
            <a:r>
              <a:rPr lang="en-US" dirty="0" smtClean="0"/>
              <a:t>Takeaways</a:t>
            </a:r>
            <a:endParaRPr lang="en-IN" dirty="0"/>
          </a:p>
        </p:txBody>
      </p:sp>
      <p:sp>
        <p:nvSpPr>
          <p:cNvPr id="4" name="Text Placeholder 3"/>
          <p:cNvSpPr>
            <a:spLocks noGrp="1"/>
          </p:cNvSpPr>
          <p:nvPr>
            <p:ph type="body" idx="1"/>
          </p:nvPr>
        </p:nvSpPr>
        <p:spPr/>
        <p:txBody>
          <a:bodyPr>
            <a:normAutofit fontScale="92500"/>
          </a:bodyPr>
          <a:lstStyle/>
          <a:p>
            <a:r>
              <a:rPr lang="en-US" dirty="0" smtClean="0"/>
              <a:t>A </a:t>
            </a:r>
            <a:r>
              <a:rPr lang="en-US" dirty="0"/>
              <a:t>single detected event should not be the conclusion. Find out the underlying root cause of the issue. In this case, it was a user who ran a malicious file and needed to be educated about </a:t>
            </a:r>
            <a:r>
              <a:rPr lang="en-US" dirty="0" smtClean="0"/>
              <a:t>it.</a:t>
            </a:r>
          </a:p>
          <a:p>
            <a:r>
              <a:rPr lang="en-US" dirty="0" smtClean="0"/>
              <a:t>If </a:t>
            </a:r>
            <a:r>
              <a:rPr lang="en-US" dirty="0"/>
              <a:t>a legitimate process (</a:t>
            </a:r>
            <a:r>
              <a:rPr lang="en-US" dirty="0" err="1"/>
              <a:t>nslookup</a:t>
            </a:r>
            <a:r>
              <a:rPr lang="en-US" dirty="0"/>
              <a:t>, in this case) behaves in a way that is suspicious, follow your instincts and dig </a:t>
            </a:r>
            <a:r>
              <a:rPr lang="en-US" dirty="0" smtClean="0"/>
              <a:t>deeper.</a:t>
            </a:r>
          </a:p>
          <a:p>
            <a:r>
              <a:rPr lang="en-US" dirty="0" smtClean="0"/>
              <a:t>Good </a:t>
            </a:r>
            <a:r>
              <a:rPr lang="en-US" dirty="0"/>
              <a:t>sensors are necessary to carry out a proper threat investigation. These sensors allowed us not only to gather sufficient information about this incident, but also to find the root cause.</a:t>
            </a:r>
            <a:endParaRPr lang="en-IN" dirty="0"/>
          </a:p>
        </p:txBody>
      </p:sp>
    </p:spTree>
    <p:extLst>
      <p:ext uri="{BB962C8B-B14F-4D97-AF65-F5344CB8AC3E}">
        <p14:creationId xmlns:p14="http://schemas.microsoft.com/office/powerpoint/2010/main" val="17939728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142</a:t>
            </a:fld>
            <a:endParaRPr lang="en-US"/>
          </a:p>
        </p:txBody>
      </p:sp>
      <p:sp>
        <p:nvSpPr>
          <p:cNvPr id="3" name="Title 2"/>
          <p:cNvSpPr>
            <a:spLocks noGrp="1"/>
          </p:cNvSpPr>
          <p:nvPr>
            <p:ph type="title"/>
          </p:nvPr>
        </p:nvSpPr>
        <p:spPr/>
        <p:txBody>
          <a:bodyPr/>
          <a:lstStyle/>
          <a:p>
            <a:r>
              <a:rPr lang="en-IN" dirty="0" smtClean="0"/>
              <a:t>References</a:t>
            </a:r>
            <a:endParaRPr lang="en-IN" dirty="0"/>
          </a:p>
        </p:txBody>
      </p:sp>
      <p:sp>
        <p:nvSpPr>
          <p:cNvPr id="4" name="Text Placeholder 3"/>
          <p:cNvSpPr>
            <a:spLocks noGrp="1"/>
          </p:cNvSpPr>
          <p:nvPr>
            <p:ph type="body" idx="1"/>
          </p:nvPr>
        </p:nvSpPr>
        <p:spPr/>
        <p:txBody>
          <a:bodyPr>
            <a:normAutofit/>
          </a:bodyPr>
          <a:lstStyle/>
          <a:p>
            <a:r>
              <a:rPr lang="en-IN" dirty="0">
                <a:hlinkClick r:id="rId2"/>
              </a:rPr>
              <a:t>https://</a:t>
            </a:r>
            <a:r>
              <a:rPr lang="en-IN" dirty="0" smtClean="0">
                <a:hlinkClick r:id="rId2"/>
              </a:rPr>
              <a:t>www.techtarget.com/searchsecurity/definition/obfuscation</a:t>
            </a:r>
            <a:endParaRPr lang="en-IN" dirty="0" smtClean="0"/>
          </a:p>
          <a:p>
            <a:r>
              <a:rPr lang="en-IN" dirty="0">
                <a:hlinkClick r:id="rId3"/>
              </a:rPr>
              <a:t>https://</a:t>
            </a:r>
            <a:r>
              <a:rPr lang="en-IN" dirty="0" smtClean="0">
                <a:hlinkClick r:id="rId3"/>
              </a:rPr>
              <a:t>www.techtarget.com/searchsecurity/news/252462163/Carbanak-source-code-found-on-VirusTotal-2-years-ago</a:t>
            </a:r>
            <a:endParaRPr lang="en-IN" dirty="0" smtClean="0"/>
          </a:p>
          <a:p>
            <a:r>
              <a:rPr lang="en-IN" dirty="0">
                <a:hlinkClick r:id="rId4"/>
              </a:rPr>
              <a:t>https://</a:t>
            </a:r>
            <a:r>
              <a:rPr lang="en-IN" dirty="0" smtClean="0">
                <a:hlinkClick r:id="rId4"/>
              </a:rPr>
              <a:t>www.trendmicro.com/en_us/research/21/b/finding-multi-step-obfuscated-malware.html</a:t>
            </a:r>
            <a:endParaRPr lang="en-IN" dirty="0" smtClean="0"/>
          </a:p>
        </p:txBody>
      </p:sp>
    </p:spTree>
    <p:extLst>
      <p:ext uri="{BB962C8B-B14F-4D97-AF65-F5344CB8AC3E}">
        <p14:creationId xmlns:p14="http://schemas.microsoft.com/office/powerpoint/2010/main" val="3281354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1"/>
          <p:cNvSpPr/>
          <p:nvPr/>
        </p:nvSpPr>
        <p:spPr>
          <a:xfrm>
            <a:off x="3145841" y="2967335"/>
            <a:ext cx="285232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FF9356"/>
                </a:solidFill>
                <a:latin typeface="Calibri"/>
                <a:ea typeface="Calibri"/>
                <a:cs typeface="Calibri"/>
                <a:sym typeface="Calibri"/>
              </a:rPr>
              <a:t>Question</a:t>
            </a:r>
            <a:endParaRPr/>
          </a:p>
          <a:p>
            <a:pPr marL="0" marR="0" lvl="0" indent="0" algn="ctr" rtl="0">
              <a:spcBef>
                <a:spcPts val="0"/>
              </a:spcBef>
              <a:spcAft>
                <a:spcPts val="0"/>
              </a:spcAft>
              <a:buNone/>
            </a:pPr>
            <a:r>
              <a:rPr lang="en-US" sz="5400" b="1">
                <a:solidFill>
                  <a:srgbClr val="FF9356"/>
                </a:solidFill>
                <a:latin typeface="Calibri"/>
                <a:ea typeface="Calibri"/>
                <a:cs typeface="Calibri"/>
                <a:sym typeface="Calibri"/>
              </a:rPr>
              <a:t>? </a:t>
            </a:r>
            <a:endParaRPr sz="5400" b="1">
              <a:solidFill>
                <a:srgbClr val="FF9356"/>
              </a:solidFill>
              <a:latin typeface="Calibri"/>
              <a:ea typeface="Calibri"/>
              <a:cs typeface="Calibri"/>
              <a:sym typeface="Calibri"/>
            </a:endParaRPr>
          </a:p>
        </p:txBody>
      </p:sp>
      <p:sp>
        <p:nvSpPr>
          <p:cNvPr id="686" name="Google Shape;686;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143</a:t>
            </a:fld>
            <a:endParaRP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
        <p:nvSpPr>
          <p:cNvPr id="213" name="Google Shape;213;p1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214" name="Google Shape;214;p1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215" name="Google Shape;215;p15"/>
          <p:cNvPicPr preferRelativeResize="0"/>
          <p:nvPr/>
        </p:nvPicPr>
        <p:blipFill rotWithShape="1">
          <a:blip r:embed="rId3">
            <a:alphaModFix/>
          </a:blip>
          <a:srcRect/>
          <a:stretch/>
        </p:blipFill>
        <p:spPr>
          <a:xfrm>
            <a:off x="611560" y="116632"/>
            <a:ext cx="8341002" cy="60486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
        <p:nvSpPr>
          <p:cNvPr id="221" name="Google Shape;221;p1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222" name="Google Shape;222;p1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223" name="Google Shape;223;p16"/>
          <p:cNvPicPr preferRelativeResize="0"/>
          <p:nvPr/>
        </p:nvPicPr>
        <p:blipFill rotWithShape="1">
          <a:blip r:embed="rId3">
            <a:alphaModFix/>
          </a:blip>
          <a:srcRect/>
          <a:stretch/>
        </p:blipFill>
        <p:spPr>
          <a:xfrm>
            <a:off x="611560" y="32379"/>
            <a:ext cx="8280920" cy="60609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
        <p:nvSpPr>
          <p:cNvPr id="229" name="Google Shape;229;p1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230" name="Google Shape;230;p1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231" name="Google Shape;231;p17"/>
          <p:cNvPicPr preferRelativeResize="0"/>
          <p:nvPr/>
        </p:nvPicPr>
        <p:blipFill rotWithShape="1">
          <a:blip r:embed="rId3">
            <a:alphaModFix/>
          </a:blip>
          <a:srcRect/>
          <a:stretch/>
        </p:blipFill>
        <p:spPr>
          <a:xfrm>
            <a:off x="467544" y="21827"/>
            <a:ext cx="8496944" cy="62874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8" descr="how quantum cryptography works explained"/>
          <p:cNvPicPr preferRelativeResize="0"/>
          <p:nvPr/>
        </p:nvPicPr>
        <p:blipFill rotWithShape="1">
          <a:blip r:embed="rId3">
            <a:alphaModFix/>
          </a:blip>
          <a:srcRect/>
          <a:stretch/>
        </p:blipFill>
        <p:spPr>
          <a:xfrm>
            <a:off x="359736" y="0"/>
            <a:ext cx="8604751" cy="6248404"/>
          </a:xfrm>
          <a:prstGeom prst="rect">
            <a:avLst/>
          </a:prstGeom>
          <a:noFill/>
          <a:ln>
            <a:noFill/>
          </a:ln>
        </p:spPr>
      </p:pic>
      <p:sp>
        <p:nvSpPr>
          <p:cNvPr id="237" name="Google Shape;23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
        <p:nvSpPr>
          <p:cNvPr id="238" name="Google Shape;238;p1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239" name="Google Shape;239;p1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
        <p:nvSpPr>
          <p:cNvPr id="245" name="Google Shape;245;p1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How it works?</a:t>
            </a:r>
            <a:endParaRPr/>
          </a:p>
        </p:txBody>
      </p:sp>
      <p:sp>
        <p:nvSpPr>
          <p:cNvPr id="246" name="Google Shape;246;p1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247" name="Google Shape;247;p19"/>
          <p:cNvPicPr preferRelativeResize="0"/>
          <p:nvPr/>
        </p:nvPicPr>
        <p:blipFill rotWithShape="1">
          <a:blip r:embed="rId3">
            <a:alphaModFix/>
          </a:blip>
          <a:srcRect/>
          <a:stretch/>
        </p:blipFill>
        <p:spPr>
          <a:xfrm>
            <a:off x="539552" y="548680"/>
            <a:ext cx="8234363" cy="56440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Quantum cryptography</a:t>
            </a:r>
            <a:endParaRPr/>
          </a:p>
        </p:txBody>
      </p:sp>
      <p:sp>
        <p:nvSpPr>
          <p:cNvPr id="114" name="Google Shape;114;p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The science of exploiting quantum mechanical properties to perform cryptographic tasks.</a:t>
            </a:r>
            <a:endParaRPr/>
          </a:p>
          <a:p>
            <a:pPr marL="285750" lvl="0" indent="-285750" algn="l" rtl="0">
              <a:lnSpc>
                <a:spcPct val="90000"/>
              </a:lnSpc>
              <a:spcBef>
                <a:spcPts val="1000"/>
              </a:spcBef>
              <a:spcAft>
                <a:spcPts val="0"/>
              </a:spcAft>
              <a:buClr>
                <a:schemeClr val="dk1"/>
              </a:buClr>
              <a:buSzPct val="100000"/>
              <a:buFont typeface="Arial"/>
              <a:buChar char="•"/>
            </a:pPr>
            <a:r>
              <a:rPr lang="en-US"/>
              <a:t>Uses individual particles of light, or photons, to transmit data over fiber optic wire. </a:t>
            </a:r>
            <a:endParaRPr/>
          </a:p>
          <a:p>
            <a:pPr marL="285750" lvl="0" indent="-285750" algn="l" rtl="0">
              <a:lnSpc>
                <a:spcPct val="90000"/>
              </a:lnSpc>
              <a:spcBef>
                <a:spcPts val="1000"/>
              </a:spcBef>
              <a:spcAft>
                <a:spcPts val="0"/>
              </a:spcAft>
              <a:buClr>
                <a:schemeClr val="dk1"/>
              </a:buClr>
              <a:buSzPct val="100000"/>
              <a:buFont typeface="Arial"/>
              <a:buChar char="•"/>
            </a:pPr>
            <a:r>
              <a:rPr lang="en-US"/>
              <a:t>The photons represent binary bits. </a:t>
            </a:r>
            <a:endParaRPr/>
          </a:p>
          <a:p>
            <a:pPr marL="285750" lvl="0" indent="-285750" algn="l" rtl="0">
              <a:lnSpc>
                <a:spcPct val="90000"/>
              </a:lnSpc>
              <a:spcBef>
                <a:spcPts val="1000"/>
              </a:spcBef>
              <a:spcAft>
                <a:spcPts val="0"/>
              </a:spcAft>
              <a:buClr>
                <a:schemeClr val="dk1"/>
              </a:buClr>
              <a:buSzPct val="100000"/>
              <a:buFont typeface="Arial"/>
              <a:buChar char="•"/>
            </a:pPr>
            <a:r>
              <a:rPr lang="en-US"/>
              <a:t>The security of the system relies on quantum mechanics. </a:t>
            </a:r>
            <a:endParaRPr/>
          </a:p>
          <a:p>
            <a:pPr marL="285750" lvl="0" indent="-285750" algn="l" rtl="0">
              <a:lnSpc>
                <a:spcPct val="90000"/>
              </a:lnSpc>
              <a:spcBef>
                <a:spcPts val="1000"/>
              </a:spcBef>
              <a:spcAft>
                <a:spcPts val="0"/>
              </a:spcAft>
              <a:buClr>
                <a:schemeClr val="dk1"/>
              </a:buClr>
              <a:buSzPct val="100000"/>
              <a:buFont typeface="Arial"/>
              <a:buChar char="•"/>
            </a:pPr>
            <a:r>
              <a:rPr lang="en-US"/>
              <a:t>These secure properties include the following:</a:t>
            </a:r>
            <a:endParaRPr/>
          </a:p>
          <a:p>
            <a:pPr marL="742950" lvl="1" indent="-285750" algn="l" rtl="0">
              <a:lnSpc>
                <a:spcPct val="90000"/>
              </a:lnSpc>
              <a:spcBef>
                <a:spcPts val="500"/>
              </a:spcBef>
              <a:spcAft>
                <a:spcPts val="0"/>
              </a:spcAft>
              <a:buClr>
                <a:schemeClr val="dk1"/>
              </a:buClr>
              <a:buSzPct val="100000"/>
              <a:buChar char="o"/>
            </a:pPr>
            <a:r>
              <a:rPr lang="en-US"/>
              <a:t>particles can exist in more than one place or state at a time;</a:t>
            </a:r>
            <a:endParaRPr/>
          </a:p>
          <a:p>
            <a:pPr marL="742950" lvl="1" indent="-285750" algn="l" rtl="0">
              <a:lnSpc>
                <a:spcPct val="90000"/>
              </a:lnSpc>
              <a:spcBef>
                <a:spcPts val="500"/>
              </a:spcBef>
              <a:spcAft>
                <a:spcPts val="0"/>
              </a:spcAft>
              <a:buClr>
                <a:schemeClr val="dk1"/>
              </a:buClr>
              <a:buSzPct val="100000"/>
              <a:buChar char="o"/>
            </a:pPr>
            <a:r>
              <a:rPr lang="en-US"/>
              <a:t>A	 quantum property cannot be observed without changing or disturbing it; and</a:t>
            </a:r>
            <a:endParaRPr/>
          </a:p>
          <a:p>
            <a:pPr marL="742950" lvl="1" indent="-285750" algn="l" rtl="0">
              <a:lnSpc>
                <a:spcPct val="90000"/>
              </a:lnSpc>
              <a:spcBef>
                <a:spcPts val="500"/>
              </a:spcBef>
              <a:spcAft>
                <a:spcPts val="0"/>
              </a:spcAft>
              <a:buClr>
                <a:schemeClr val="dk1"/>
              </a:buClr>
              <a:buSzPct val="100000"/>
              <a:buChar char="o"/>
            </a:pPr>
            <a:r>
              <a:rPr lang="en-US"/>
              <a:t>whole particles cannot be copied.</a:t>
            </a:r>
            <a:endParaRPr/>
          </a:p>
          <a:p>
            <a:pPr marL="285750" lvl="0" indent="-285750" algn="l" rtl="0">
              <a:lnSpc>
                <a:spcPct val="90000"/>
              </a:lnSpc>
              <a:spcBef>
                <a:spcPts val="1000"/>
              </a:spcBef>
              <a:spcAft>
                <a:spcPts val="0"/>
              </a:spcAft>
              <a:buClr>
                <a:schemeClr val="dk1"/>
              </a:buClr>
              <a:buSzPct val="100000"/>
              <a:buFont typeface="Arial"/>
              <a:buChar char="•"/>
            </a:pPr>
            <a:r>
              <a:rPr lang="en-US"/>
              <a:t>These properties make it impossible to measure the quantum state of any system without disturbing that system.</a:t>
            </a:r>
            <a:endParaRPr/>
          </a:p>
        </p:txBody>
      </p:sp>
      <p:sp>
        <p:nvSpPr>
          <p:cNvPr id="115" name="Google Shape;11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
        <p:nvSpPr>
          <p:cNvPr id="253" name="Google Shape;253;p20"/>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Advantages </a:t>
            </a:r>
            <a:endParaRPr/>
          </a:p>
        </p:txBody>
      </p:sp>
      <p:sp>
        <p:nvSpPr>
          <p:cNvPr id="254" name="Google Shape;254;p2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it allows the completion of various cryptographic tasks that are proven or conjectured to be impossible using only classical (i.e. non-quantum) communication. </a:t>
            </a:r>
            <a:endParaRPr/>
          </a:p>
          <a:p>
            <a:pPr marL="285750" lvl="0" indent="-285750" algn="l" rtl="0">
              <a:lnSpc>
                <a:spcPct val="90000"/>
              </a:lnSpc>
              <a:spcBef>
                <a:spcPts val="1000"/>
              </a:spcBef>
              <a:spcAft>
                <a:spcPts val="0"/>
              </a:spcAft>
              <a:buClr>
                <a:schemeClr val="dk1"/>
              </a:buClr>
              <a:buSzPct val="100000"/>
              <a:buFont typeface="Arial"/>
              <a:buChar char="•"/>
            </a:pPr>
            <a:r>
              <a:rPr lang="en-US"/>
              <a:t>Has the potential to encrypt data for longer periods than classical cryptography~ 100 years approx</a:t>
            </a:r>
            <a:endParaRPr/>
          </a:p>
          <a:p>
            <a:pPr marL="285750" lvl="0" indent="-285750" algn="l" rtl="0">
              <a:lnSpc>
                <a:spcPct val="90000"/>
              </a:lnSpc>
              <a:spcBef>
                <a:spcPts val="1000"/>
              </a:spcBef>
              <a:spcAft>
                <a:spcPts val="0"/>
              </a:spcAft>
              <a:buClr>
                <a:schemeClr val="dk1"/>
              </a:buClr>
              <a:buSzPct val="100000"/>
              <a:buFont typeface="Arial"/>
              <a:buChar char="•"/>
            </a:pPr>
            <a:r>
              <a:rPr lang="en-US"/>
              <a:t>Provides secure communication. </a:t>
            </a:r>
            <a:endParaRPr/>
          </a:p>
          <a:p>
            <a:pPr marL="285750" lvl="0" indent="-285750" algn="l" rtl="0">
              <a:lnSpc>
                <a:spcPct val="90000"/>
              </a:lnSpc>
              <a:spcBef>
                <a:spcPts val="1000"/>
              </a:spcBef>
              <a:spcAft>
                <a:spcPts val="0"/>
              </a:spcAft>
              <a:buClr>
                <a:schemeClr val="dk1"/>
              </a:buClr>
              <a:buSzPct val="100000"/>
              <a:buFont typeface="Arial"/>
              <a:buChar char="•"/>
            </a:pPr>
            <a:r>
              <a:rPr lang="en-US"/>
              <a:t>Detects eavesdropping. </a:t>
            </a:r>
            <a:endParaRPr/>
          </a:p>
          <a:p>
            <a:pPr marL="285750" lvl="0" indent="-285750" algn="l" rtl="0">
              <a:lnSpc>
                <a:spcPct val="90000"/>
              </a:lnSpc>
              <a:spcBef>
                <a:spcPts val="1000"/>
              </a:spcBef>
              <a:spcAft>
                <a:spcPts val="0"/>
              </a:spcAft>
              <a:buClr>
                <a:schemeClr val="dk1"/>
              </a:buClr>
              <a:buSzPct val="100000"/>
              <a:buFont typeface="Arial"/>
              <a:buChar char="•"/>
            </a:pPr>
            <a:r>
              <a:rPr lang="en-US"/>
              <a:t>Offers multiple methods for security</a:t>
            </a:r>
            <a:endParaRPr/>
          </a:p>
          <a:p>
            <a:pPr marL="285750" lvl="0" indent="-285750" algn="l" rtl="0">
              <a:lnSpc>
                <a:spcPct val="90000"/>
              </a:lnSpc>
              <a:spcBef>
                <a:spcPts val="1000"/>
              </a:spcBef>
              <a:spcAft>
                <a:spcPts val="0"/>
              </a:spcAft>
              <a:buClr>
                <a:schemeClr val="dk1"/>
              </a:buClr>
              <a:buSzPct val="100000"/>
              <a:buFont typeface="Arial"/>
              <a:buChar char="•"/>
            </a:pPr>
            <a:r>
              <a:rPr lang="en-US"/>
              <a:t>Confidentiality of medical/health records</a:t>
            </a:r>
            <a:endParaRPr/>
          </a:p>
          <a:p>
            <a:pPr marL="285750" lvl="0" indent="-285750" algn="l" rtl="0">
              <a:lnSpc>
                <a:spcPct val="90000"/>
              </a:lnSpc>
              <a:spcBef>
                <a:spcPts val="1000"/>
              </a:spcBef>
              <a:spcAft>
                <a:spcPts val="0"/>
              </a:spcAft>
              <a:buClr>
                <a:schemeClr val="dk1"/>
              </a:buClr>
              <a:buSzPct val="100000"/>
              <a:buFont typeface="Arial"/>
              <a:buChar char="•"/>
            </a:pPr>
            <a:r>
              <a:rPr lang="en-US"/>
              <a:t>Government and military data protection</a:t>
            </a:r>
            <a:endParaRPr/>
          </a:p>
          <a:p>
            <a:pPr marL="285750" lvl="0" indent="-285750" algn="l" rtl="0">
              <a:lnSpc>
                <a:spcPct val="90000"/>
              </a:lnSpc>
              <a:spcBef>
                <a:spcPts val="1000"/>
              </a:spcBef>
              <a:spcAft>
                <a:spcPts val="0"/>
              </a:spcAft>
              <a:buClr>
                <a:schemeClr val="dk1"/>
              </a:buClr>
              <a:buSzPct val="100000"/>
              <a:buFont typeface="Arial"/>
              <a:buChar char="•"/>
            </a:pPr>
            <a:r>
              <a:rPr lang="en-US"/>
              <a:t> can travel through a noisy channel over a long distance and be secure.</a:t>
            </a:r>
            <a:endParaRPr/>
          </a:p>
          <a:p>
            <a:pPr marL="285750" lvl="0" indent="-134620" algn="l" rtl="0">
              <a:lnSpc>
                <a:spcPct val="90000"/>
              </a:lnSpc>
              <a:spcBef>
                <a:spcPts val="1000"/>
              </a:spcBef>
              <a:spcAft>
                <a:spcPts val="0"/>
              </a:spcAft>
              <a:buClr>
                <a:schemeClr val="dk1"/>
              </a:buClr>
              <a:buSzPct val="100000"/>
              <a:buFont typeface="Arial"/>
              <a:buNone/>
            </a:pPr>
            <a:endParaRPr/>
          </a:p>
          <a:p>
            <a:pPr marL="285750" lvl="0" indent="-134620"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
        <p:nvSpPr>
          <p:cNvPr id="260" name="Google Shape;260;p21"/>
          <p:cNvSpPr txBox="1">
            <a:spLocks noGrp="1"/>
          </p:cNvSpPr>
          <p:nvPr>
            <p:ph type="title"/>
          </p:nvPr>
        </p:nvSpPr>
        <p:spPr>
          <a:xfrm>
            <a:off x="817323" y="214817"/>
            <a:ext cx="8147165"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Limitations of quantum cryptography</a:t>
            </a:r>
            <a:br>
              <a:rPr lang="en-US"/>
            </a:br>
            <a:endParaRPr/>
          </a:p>
        </p:txBody>
      </p:sp>
      <p:sp>
        <p:nvSpPr>
          <p:cNvPr id="261" name="Google Shape;261;p2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Changes in polarization and error rates. </a:t>
            </a:r>
            <a:endParaRPr/>
          </a:p>
          <a:p>
            <a:pPr marL="742950" lvl="1" indent="-285750" algn="l" rtl="0">
              <a:lnSpc>
                <a:spcPct val="90000"/>
              </a:lnSpc>
              <a:spcBef>
                <a:spcPts val="500"/>
              </a:spcBef>
              <a:spcAft>
                <a:spcPts val="0"/>
              </a:spcAft>
              <a:buClr>
                <a:schemeClr val="dk1"/>
              </a:buClr>
              <a:buSzPct val="100000"/>
              <a:buChar char="o"/>
            </a:pPr>
            <a:r>
              <a:rPr lang="en-US"/>
              <a:t>Photons may change polarization in transit, which potentially increases error rates.</a:t>
            </a:r>
            <a:endParaRPr/>
          </a:p>
          <a:p>
            <a:pPr marL="285750" lvl="0" indent="-285750" algn="l" rtl="0">
              <a:lnSpc>
                <a:spcPct val="90000"/>
              </a:lnSpc>
              <a:spcBef>
                <a:spcPts val="1000"/>
              </a:spcBef>
              <a:spcAft>
                <a:spcPts val="0"/>
              </a:spcAft>
              <a:buClr>
                <a:schemeClr val="dk1"/>
              </a:buClr>
              <a:buSzPct val="100000"/>
              <a:buFont typeface="Arial"/>
              <a:buChar char="•"/>
            </a:pPr>
            <a:r>
              <a:rPr lang="en-US"/>
              <a:t>Range. </a:t>
            </a:r>
            <a:endParaRPr/>
          </a:p>
          <a:p>
            <a:pPr marL="742950" lvl="1" indent="-285750" algn="l" rtl="0">
              <a:lnSpc>
                <a:spcPct val="90000"/>
              </a:lnSpc>
              <a:spcBef>
                <a:spcPts val="500"/>
              </a:spcBef>
              <a:spcAft>
                <a:spcPts val="0"/>
              </a:spcAft>
              <a:buClr>
                <a:schemeClr val="dk1"/>
              </a:buClr>
              <a:buSzPct val="100000"/>
              <a:buChar char="o"/>
            </a:pPr>
            <a:r>
              <a:rPr lang="en-US"/>
              <a:t>The maximum range of quantum cryptography has typically been around 400 to 500 km, with the exception of Terra Quantum, as noted below.</a:t>
            </a:r>
            <a:endParaRPr/>
          </a:p>
          <a:p>
            <a:pPr marL="285750" lvl="0" indent="-285750" algn="l" rtl="0">
              <a:lnSpc>
                <a:spcPct val="90000"/>
              </a:lnSpc>
              <a:spcBef>
                <a:spcPts val="1000"/>
              </a:spcBef>
              <a:spcAft>
                <a:spcPts val="0"/>
              </a:spcAft>
              <a:buClr>
                <a:schemeClr val="dk1"/>
              </a:buClr>
              <a:buSzPct val="100000"/>
              <a:buFont typeface="Arial"/>
              <a:buChar char="•"/>
            </a:pPr>
            <a:r>
              <a:rPr lang="en-US"/>
              <a:t>Expense. </a:t>
            </a:r>
            <a:endParaRPr/>
          </a:p>
          <a:p>
            <a:pPr marL="742950" lvl="1" indent="-285750" algn="l" rtl="0">
              <a:lnSpc>
                <a:spcPct val="90000"/>
              </a:lnSpc>
              <a:spcBef>
                <a:spcPts val="500"/>
              </a:spcBef>
              <a:spcAft>
                <a:spcPts val="0"/>
              </a:spcAft>
              <a:buClr>
                <a:schemeClr val="dk1"/>
              </a:buClr>
              <a:buSzPct val="100000"/>
              <a:buChar char="o"/>
            </a:pPr>
            <a:r>
              <a:rPr lang="en-US"/>
              <a:t>Quantum cryptography typically requires its own infrastructure, using fiber optic lines and repeaters.</a:t>
            </a:r>
            <a:endParaRPr/>
          </a:p>
          <a:p>
            <a:pPr marL="285750" lvl="0" indent="-285750" algn="l" rtl="0">
              <a:lnSpc>
                <a:spcPct val="90000"/>
              </a:lnSpc>
              <a:spcBef>
                <a:spcPts val="1000"/>
              </a:spcBef>
              <a:spcAft>
                <a:spcPts val="0"/>
              </a:spcAft>
              <a:buClr>
                <a:schemeClr val="dk1"/>
              </a:buClr>
              <a:buSzPct val="100000"/>
              <a:buFont typeface="Arial"/>
              <a:buChar char="•"/>
            </a:pPr>
            <a:r>
              <a:rPr lang="en-US"/>
              <a:t>Number of destinations. </a:t>
            </a:r>
            <a:endParaRPr/>
          </a:p>
          <a:p>
            <a:pPr marL="742950" lvl="1" indent="-285750" algn="l" rtl="0">
              <a:lnSpc>
                <a:spcPct val="90000"/>
              </a:lnSpc>
              <a:spcBef>
                <a:spcPts val="500"/>
              </a:spcBef>
              <a:spcAft>
                <a:spcPts val="0"/>
              </a:spcAft>
              <a:buClr>
                <a:schemeClr val="dk1"/>
              </a:buClr>
              <a:buSzPct val="100000"/>
              <a:buChar char="o"/>
            </a:pPr>
            <a:r>
              <a:rPr lang="en-US"/>
              <a:t>It is not possible to send keys to two or more locations in a quantum channel.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267" name="Google Shape;267;p2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successful implementations </a:t>
            </a:r>
            <a:endParaRPr/>
          </a:p>
        </p:txBody>
      </p:sp>
      <p:sp>
        <p:nvSpPr>
          <p:cNvPr id="268" name="Google Shape;268;p2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The University of Cambridge and Toshiba Corp. created a high-bit rate QKD system using the BB84 quantum cryptography protocol.</a:t>
            </a:r>
            <a:endParaRPr/>
          </a:p>
          <a:p>
            <a:pPr marL="285750" lvl="0" indent="-285750" algn="l" rtl="0">
              <a:lnSpc>
                <a:spcPct val="90000"/>
              </a:lnSpc>
              <a:spcBef>
                <a:spcPts val="1000"/>
              </a:spcBef>
              <a:spcAft>
                <a:spcPts val="0"/>
              </a:spcAft>
              <a:buClr>
                <a:schemeClr val="dk1"/>
              </a:buClr>
              <a:buSzPct val="100000"/>
              <a:buFont typeface="Arial"/>
              <a:buChar char="•"/>
            </a:pPr>
            <a:r>
              <a:rPr lang="en-US"/>
              <a:t>The Defense Advanced Research Projects Agency Quantum Network, which ran from 2002 to 2007, was a 10-node QKD network developed by Boston University, Harvard University and IBM Research.</a:t>
            </a:r>
            <a:endParaRPr/>
          </a:p>
          <a:p>
            <a:pPr marL="285750" lvl="0" indent="-285750" algn="l" rtl="0">
              <a:lnSpc>
                <a:spcPct val="90000"/>
              </a:lnSpc>
              <a:spcBef>
                <a:spcPts val="1000"/>
              </a:spcBef>
              <a:spcAft>
                <a:spcPts val="0"/>
              </a:spcAft>
              <a:buClr>
                <a:schemeClr val="dk1"/>
              </a:buClr>
              <a:buSzPct val="100000"/>
              <a:buFont typeface="Arial"/>
              <a:buChar char="•"/>
            </a:pPr>
            <a:r>
              <a:rPr lang="en-US"/>
              <a:t>Quantum Xchange launched the first quantum network in the U.S., featuring 1,000 kilometers (km) of fiber optic cable.</a:t>
            </a:r>
            <a:endParaRPr/>
          </a:p>
          <a:p>
            <a:pPr marL="285750" lvl="0" indent="-285750" algn="l" rtl="0">
              <a:lnSpc>
                <a:spcPct val="90000"/>
              </a:lnSpc>
              <a:spcBef>
                <a:spcPts val="1000"/>
              </a:spcBef>
              <a:spcAft>
                <a:spcPts val="0"/>
              </a:spcAft>
              <a:buClr>
                <a:schemeClr val="dk1"/>
              </a:buClr>
              <a:buSzPct val="100000"/>
              <a:buFont typeface="Arial"/>
              <a:buChar char="•"/>
            </a:pPr>
            <a:r>
              <a:rPr lang="en-US"/>
              <a:t>Commercial companies, such as ID Quantique, Toshiba, Quintessence Labs and MagiQ Technologies Inc., also developed commercial QKD systems.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274" name="Google Shape;274;p2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2800"/>
              <a:buFont typeface="Marcellus"/>
              <a:buNone/>
            </a:pPr>
            <a:r>
              <a:rPr lang="en-US" sz="2800" b="1"/>
              <a:t>Differences between traditional cryptography and quantum cryptography</a:t>
            </a:r>
            <a:endParaRPr sz="2800"/>
          </a:p>
        </p:txBody>
      </p:sp>
      <p:sp>
        <p:nvSpPr>
          <p:cNvPr id="275" name="Google Shape;275;p2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The classic cryptography : </a:t>
            </a:r>
            <a:endParaRPr/>
          </a:p>
          <a:p>
            <a:pPr marL="742950" lvl="1" indent="-285750" algn="l" rtl="0">
              <a:lnSpc>
                <a:spcPct val="90000"/>
              </a:lnSpc>
              <a:spcBef>
                <a:spcPts val="500"/>
              </a:spcBef>
              <a:spcAft>
                <a:spcPts val="0"/>
              </a:spcAft>
              <a:buClr>
                <a:schemeClr val="dk1"/>
              </a:buClr>
              <a:buSzPct val="100000"/>
              <a:buChar char="o"/>
            </a:pPr>
            <a:r>
              <a:rPr lang="en-US"/>
              <a:t>is the process of mathematically scrambling data,</a:t>
            </a:r>
            <a:endParaRPr/>
          </a:p>
          <a:p>
            <a:pPr marL="742950" lvl="1" indent="-285750" algn="l" rtl="0">
              <a:lnSpc>
                <a:spcPct val="90000"/>
              </a:lnSpc>
              <a:spcBef>
                <a:spcPts val="500"/>
              </a:spcBef>
              <a:spcAft>
                <a:spcPts val="0"/>
              </a:spcAft>
              <a:buClr>
                <a:schemeClr val="dk1"/>
              </a:buClr>
              <a:buSzPct val="100000"/>
              <a:buChar char="o"/>
            </a:pPr>
            <a:r>
              <a:rPr lang="en-US"/>
              <a:t>only one person who has access to the right key can read it. </a:t>
            </a:r>
            <a:endParaRPr/>
          </a:p>
          <a:p>
            <a:pPr marL="742950" lvl="1" indent="-285750" algn="l" rtl="0">
              <a:lnSpc>
                <a:spcPct val="90000"/>
              </a:lnSpc>
              <a:spcBef>
                <a:spcPts val="500"/>
              </a:spcBef>
              <a:spcAft>
                <a:spcPts val="0"/>
              </a:spcAft>
              <a:buClr>
                <a:schemeClr val="dk1"/>
              </a:buClr>
              <a:buSzPct val="100000"/>
              <a:buChar char="o"/>
            </a:pPr>
            <a:r>
              <a:rPr lang="en-US"/>
              <a:t>key distribution: symmetric key and asymmetric key. </a:t>
            </a:r>
            <a:endParaRPr/>
          </a:p>
          <a:p>
            <a:pPr marL="742950" lvl="1" indent="-285750" algn="l" rtl="0">
              <a:lnSpc>
                <a:spcPct val="90000"/>
              </a:lnSpc>
              <a:spcBef>
                <a:spcPts val="500"/>
              </a:spcBef>
              <a:spcAft>
                <a:spcPts val="0"/>
              </a:spcAft>
              <a:buClr>
                <a:schemeClr val="dk1"/>
              </a:buClr>
              <a:buSzPct val="100000"/>
              <a:buChar char="o"/>
            </a:pPr>
            <a:r>
              <a:rPr lang="en-US"/>
              <a:t>trusted since it would take an impractical time frame for classical computers to factor the needed large numbers that make up public and private keys.</a:t>
            </a:r>
            <a:endParaRPr/>
          </a:p>
          <a:p>
            <a:pPr marL="285750" lvl="0" indent="-285750" algn="l" rtl="0">
              <a:lnSpc>
                <a:spcPct val="90000"/>
              </a:lnSpc>
              <a:spcBef>
                <a:spcPts val="1000"/>
              </a:spcBef>
              <a:spcAft>
                <a:spcPts val="0"/>
              </a:spcAft>
              <a:buClr>
                <a:schemeClr val="dk1"/>
              </a:buClr>
              <a:buSzPct val="100000"/>
              <a:buFont typeface="Arial"/>
              <a:buChar char="•"/>
            </a:pPr>
            <a:r>
              <a:rPr lang="en-US"/>
              <a:t>quantum cryptography </a:t>
            </a:r>
            <a:endParaRPr/>
          </a:p>
          <a:p>
            <a:pPr marL="742950" lvl="1" indent="-285750" algn="l" rtl="0">
              <a:lnSpc>
                <a:spcPct val="90000"/>
              </a:lnSpc>
              <a:spcBef>
                <a:spcPts val="500"/>
              </a:spcBef>
              <a:spcAft>
                <a:spcPts val="0"/>
              </a:spcAft>
              <a:buClr>
                <a:schemeClr val="dk1"/>
              </a:buClr>
              <a:buSzPct val="100000"/>
              <a:buChar char="o"/>
            </a:pPr>
            <a:r>
              <a:rPr lang="en-US"/>
              <a:t>based on the laws of quantum mechanics. </a:t>
            </a:r>
            <a:endParaRPr/>
          </a:p>
          <a:p>
            <a:pPr marL="742950" lvl="1" indent="-285750" algn="l" rtl="0">
              <a:lnSpc>
                <a:spcPct val="90000"/>
              </a:lnSpc>
              <a:spcBef>
                <a:spcPts val="500"/>
              </a:spcBef>
              <a:spcAft>
                <a:spcPts val="0"/>
              </a:spcAft>
              <a:buClr>
                <a:schemeClr val="dk1"/>
              </a:buClr>
              <a:buSzPct val="100000"/>
              <a:buChar char="o"/>
            </a:pPr>
            <a:r>
              <a:rPr lang="en-US"/>
              <a:t>much harder to decrypt since the act of observing the involved photons changes the expected outcome, </a:t>
            </a:r>
            <a:endParaRPr/>
          </a:p>
          <a:p>
            <a:pPr marL="742950" lvl="1" indent="-285750" algn="l" rtl="0">
              <a:lnSpc>
                <a:spcPct val="90000"/>
              </a:lnSpc>
              <a:spcBef>
                <a:spcPts val="500"/>
              </a:spcBef>
              <a:spcAft>
                <a:spcPts val="0"/>
              </a:spcAft>
              <a:buClr>
                <a:schemeClr val="dk1"/>
              </a:buClr>
              <a:buSzPct val="100000"/>
              <a:buChar char="o"/>
            </a:pPr>
            <a:r>
              <a:rPr lang="en-US"/>
              <a:t>Both the sender and receiver aware of the presence of an eavesdropper. </a:t>
            </a:r>
            <a:endParaRPr/>
          </a:p>
          <a:p>
            <a:pPr marL="742950" lvl="1" indent="-285750" algn="l" rtl="0">
              <a:lnSpc>
                <a:spcPct val="90000"/>
              </a:lnSpc>
              <a:spcBef>
                <a:spcPts val="500"/>
              </a:spcBef>
              <a:spcAft>
                <a:spcPts val="0"/>
              </a:spcAft>
              <a:buClr>
                <a:schemeClr val="dk1"/>
              </a:buClr>
              <a:buSzPct val="100000"/>
              <a:buChar char="o"/>
            </a:pPr>
            <a:r>
              <a:rPr lang="en-US"/>
              <a:t>Typically has a distance or range associated with it since the process requires fiber optic cables and repeaters spaced out to boost the signal.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
        <p:nvSpPr>
          <p:cNvPr id="281" name="Google Shape;281;p2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Applications</a:t>
            </a:r>
            <a:endParaRPr/>
          </a:p>
        </p:txBody>
      </p:sp>
      <p:sp>
        <p:nvSpPr>
          <p:cNvPr id="282" name="Google Shape;282;p2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Quantum key distribution</a:t>
            </a:r>
            <a:endParaRPr/>
          </a:p>
          <a:p>
            <a:pPr marL="742950" lvl="1" indent="-285750" algn="l" rtl="0">
              <a:lnSpc>
                <a:spcPct val="90000"/>
              </a:lnSpc>
              <a:spcBef>
                <a:spcPts val="500"/>
              </a:spcBef>
              <a:spcAft>
                <a:spcPts val="0"/>
              </a:spcAft>
              <a:buClr>
                <a:schemeClr val="dk1"/>
              </a:buClr>
              <a:buSzPts val="2400"/>
              <a:buChar char="o"/>
            </a:pPr>
            <a:r>
              <a:rPr lang="en-US"/>
              <a:t>The best-known and developed application of quantum cryptography is QKD</a:t>
            </a:r>
            <a:endParaRPr/>
          </a:p>
          <a:p>
            <a:pPr marL="285750" lvl="0" indent="-285750" algn="l" rtl="0">
              <a:lnSpc>
                <a:spcPct val="90000"/>
              </a:lnSpc>
              <a:spcBef>
                <a:spcPts val="1000"/>
              </a:spcBef>
              <a:spcAft>
                <a:spcPts val="0"/>
              </a:spcAft>
              <a:buClr>
                <a:schemeClr val="dk1"/>
              </a:buClr>
              <a:buSzPts val="2800"/>
              <a:buFont typeface="Arial"/>
              <a:buChar char="•"/>
            </a:pPr>
            <a:r>
              <a:rPr lang="en-US"/>
              <a:t>Mistrustful quantum cryptography</a:t>
            </a:r>
            <a:endParaRPr/>
          </a:p>
          <a:p>
            <a:pPr marL="742950" lvl="1" indent="-285750" algn="l" rtl="0">
              <a:lnSpc>
                <a:spcPct val="90000"/>
              </a:lnSpc>
              <a:spcBef>
                <a:spcPts val="500"/>
              </a:spcBef>
              <a:spcAft>
                <a:spcPts val="0"/>
              </a:spcAft>
              <a:buClr>
                <a:schemeClr val="dk1"/>
              </a:buClr>
              <a:buSzPts val="2400"/>
              <a:buChar char="o"/>
            </a:pPr>
            <a:r>
              <a:rPr lang="en-US"/>
              <a:t>the participating parties do not trust each other but with QC, they make sure that both have not cheated</a:t>
            </a:r>
            <a:endParaRPr/>
          </a:p>
          <a:p>
            <a:pPr marL="285750" lvl="0" indent="-285750" algn="l" rtl="0">
              <a:lnSpc>
                <a:spcPct val="90000"/>
              </a:lnSpc>
              <a:spcBef>
                <a:spcPts val="1000"/>
              </a:spcBef>
              <a:spcAft>
                <a:spcPts val="0"/>
              </a:spcAft>
              <a:buClr>
                <a:schemeClr val="dk1"/>
              </a:buClr>
              <a:buSzPts val="2800"/>
              <a:buFont typeface="Arial"/>
              <a:buChar char="•"/>
            </a:pPr>
            <a:r>
              <a:rPr lang="en-US"/>
              <a:t>Quantum coin flipping</a:t>
            </a:r>
            <a:endParaRPr/>
          </a:p>
          <a:p>
            <a:pPr marL="742950" lvl="1" indent="-285750" algn="l" rtl="0">
              <a:lnSpc>
                <a:spcPct val="90000"/>
              </a:lnSpc>
              <a:spcBef>
                <a:spcPts val="500"/>
              </a:spcBef>
              <a:spcAft>
                <a:spcPts val="0"/>
              </a:spcAft>
              <a:buClr>
                <a:schemeClr val="dk1"/>
              </a:buClr>
              <a:buSzPts val="2400"/>
              <a:buChar char="o"/>
            </a:pPr>
            <a:r>
              <a:rPr lang="en-US"/>
              <a:t>the participating parties do not trust each other and each expects the other to cheat.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
        <p:nvSpPr>
          <p:cNvPr id="288" name="Google Shape;288;p2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Applications</a:t>
            </a:r>
            <a:endParaRPr/>
          </a:p>
        </p:txBody>
      </p:sp>
      <p:sp>
        <p:nvSpPr>
          <p:cNvPr id="289" name="Google Shape;289;p2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Quantum commitment</a:t>
            </a:r>
            <a:endParaRPr/>
          </a:p>
          <a:p>
            <a:pPr marL="742950" lvl="1" indent="-285750" algn="l" rtl="0">
              <a:lnSpc>
                <a:spcPct val="90000"/>
              </a:lnSpc>
              <a:spcBef>
                <a:spcPts val="500"/>
              </a:spcBef>
              <a:spcAft>
                <a:spcPts val="0"/>
              </a:spcAft>
              <a:buClr>
                <a:schemeClr val="dk1"/>
              </a:buClr>
              <a:buSzPct val="100000"/>
              <a:buChar char="o"/>
            </a:pPr>
            <a:r>
              <a:rPr lang="en-US"/>
              <a:t>the participating parties do not trust each other </a:t>
            </a:r>
            <a:endParaRPr/>
          </a:p>
          <a:p>
            <a:pPr marL="742950" lvl="1" indent="-285750" algn="l" rtl="0">
              <a:lnSpc>
                <a:spcPct val="90000"/>
              </a:lnSpc>
              <a:spcBef>
                <a:spcPts val="500"/>
              </a:spcBef>
              <a:spcAft>
                <a:spcPts val="0"/>
              </a:spcAft>
              <a:buClr>
                <a:schemeClr val="dk1"/>
              </a:buClr>
              <a:buSzPct val="100000"/>
              <a:buChar char="o"/>
            </a:pPr>
            <a:r>
              <a:rPr lang="en-US"/>
              <a:t>The commitment scheme allows a party Alice to fix a certain value (to "commit") in such a way that Alice cannot change that value while at the same time ensuring that the recipient Bob cannot learn anything about that value until Alice reveals it.</a:t>
            </a:r>
            <a:endParaRPr/>
          </a:p>
          <a:p>
            <a:pPr marL="285750" lvl="0" indent="-285750" algn="l" rtl="0">
              <a:lnSpc>
                <a:spcPct val="90000"/>
              </a:lnSpc>
              <a:spcBef>
                <a:spcPts val="1000"/>
              </a:spcBef>
              <a:spcAft>
                <a:spcPts val="0"/>
              </a:spcAft>
              <a:buClr>
                <a:schemeClr val="dk1"/>
              </a:buClr>
              <a:buSzPct val="100000"/>
              <a:buFont typeface="Arial"/>
              <a:buChar char="•"/>
            </a:pPr>
            <a:r>
              <a:rPr lang="en-US"/>
              <a:t>Bounded- and noisy-quantum-storage model</a:t>
            </a:r>
            <a:endParaRPr/>
          </a:p>
          <a:p>
            <a:pPr marL="742950" lvl="1" indent="-285750" algn="l" rtl="0">
              <a:lnSpc>
                <a:spcPct val="90000"/>
              </a:lnSpc>
              <a:spcBef>
                <a:spcPts val="500"/>
              </a:spcBef>
              <a:spcAft>
                <a:spcPts val="0"/>
              </a:spcAft>
              <a:buClr>
                <a:schemeClr val="dk1"/>
              </a:buClr>
              <a:buSzPct val="100000"/>
              <a:buChar char="o"/>
            </a:pPr>
            <a:r>
              <a:rPr lang="en-US"/>
              <a:t>Uses secure quantum commitment and quantum oblivious transfer (OT) protocols</a:t>
            </a:r>
            <a:endParaRPr/>
          </a:p>
          <a:p>
            <a:pPr marL="742950" lvl="1" indent="-285750" algn="l" rtl="0">
              <a:lnSpc>
                <a:spcPct val="90000"/>
              </a:lnSpc>
              <a:spcBef>
                <a:spcPts val="500"/>
              </a:spcBef>
              <a:spcAft>
                <a:spcPts val="0"/>
              </a:spcAft>
              <a:buClr>
                <a:schemeClr val="dk1"/>
              </a:buClr>
              <a:buSzPct val="100000"/>
              <a:buChar char="o"/>
            </a:pPr>
            <a:r>
              <a:rPr lang="en-US"/>
              <a:t>assumes that the amount of quantum data t</a:t>
            </a:r>
            <a:endParaRPr/>
          </a:p>
          <a:p>
            <a:pPr marL="742950" lvl="1" indent="-285750" algn="l" rtl="0">
              <a:lnSpc>
                <a:spcPct val="90000"/>
              </a:lnSpc>
              <a:spcBef>
                <a:spcPts val="500"/>
              </a:spcBef>
              <a:spcAft>
                <a:spcPts val="0"/>
              </a:spcAft>
              <a:buClr>
                <a:schemeClr val="dk1"/>
              </a:buClr>
              <a:buSzPct val="100000"/>
              <a:buChar char="o"/>
            </a:pPr>
            <a:r>
              <a:rPr lang="en-US"/>
              <a:t>hat an adversary can store is limited by some known constant Q. However, no limit is imposed on the amount of classical (i.e., non-quantum) data the adversary may store.</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
        <p:nvSpPr>
          <p:cNvPr id="295" name="Google Shape;295;p2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Applications</a:t>
            </a:r>
            <a:endParaRPr/>
          </a:p>
        </p:txBody>
      </p:sp>
      <p:sp>
        <p:nvSpPr>
          <p:cNvPr id="296" name="Google Shape;296;p2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2800"/>
              <a:buFont typeface="Arial"/>
              <a:buChar char="•"/>
            </a:pPr>
            <a:r>
              <a:rPr lang="en-US"/>
              <a:t>Position-based quantum cryptography</a:t>
            </a:r>
            <a:endParaRPr/>
          </a:p>
          <a:p>
            <a:pPr marL="742950" lvl="1" indent="-285750" algn="l" rtl="0">
              <a:lnSpc>
                <a:spcPct val="90000"/>
              </a:lnSpc>
              <a:spcBef>
                <a:spcPts val="500"/>
              </a:spcBef>
              <a:spcAft>
                <a:spcPts val="0"/>
              </a:spcAft>
              <a:buClr>
                <a:schemeClr val="dk1"/>
              </a:buClr>
              <a:buSzPts val="2400"/>
              <a:buChar char="o"/>
            </a:pPr>
            <a:r>
              <a:rPr lang="en-US"/>
              <a:t>The goal is to use the geographical location of a player as its (only) credential. </a:t>
            </a:r>
            <a:endParaRPr/>
          </a:p>
          <a:p>
            <a:pPr marL="742950" lvl="1" indent="-285750" algn="l" rtl="0">
              <a:lnSpc>
                <a:spcPct val="90000"/>
              </a:lnSpc>
              <a:spcBef>
                <a:spcPts val="500"/>
              </a:spcBef>
              <a:spcAft>
                <a:spcPts val="0"/>
              </a:spcAft>
              <a:buClr>
                <a:schemeClr val="dk1"/>
              </a:buClr>
              <a:buSzPts val="2400"/>
              <a:buChar char="o"/>
            </a:pPr>
            <a:r>
              <a:rPr lang="en-US"/>
              <a:t>Sender sends a message to a receiver at a specified position with the guarantee that it can only be read if the receiving party is located at that particular position. </a:t>
            </a:r>
            <a:endParaRPr/>
          </a:p>
          <a:p>
            <a:pPr marL="285750" lvl="0" indent="-285750" algn="l" rtl="0">
              <a:lnSpc>
                <a:spcPct val="90000"/>
              </a:lnSpc>
              <a:spcBef>
                <a:spcPts val="1000"/>
              </a:spcBef>
              <a:spcAft>
                <a:spcPts val="0"/>
              </a:spcAft>
              <a:buClr>
                <a:schemeClr val="dk1"/>
              </a:buClr>
              <a:buSzPts val="2800"/>
              <a:buFont typeface="Arial"/>
              <a:buChar char="•"/>
            </a:pPr>
            <a:r>
              <a:rPr lang="en-US"/>
              <a:t>Device-independent quantum cryptography</a:t>
            </a:r>
            <a:endParaRPr/>
          </a:p>
          <a:p>
            <a:pPr marL="742950" lvl="1" indent="-285750" algn="l" rtl="0">
              <a:lnSpc>
                <a:spcPct val="90000"/>
              </a:lnSpc>
              <a:spcBef>
                <a:spcPts val="500"/>
              </a:spcBef>
              <a:spcAft>
                <a:spcPts val="0"/>
              </a:spcAft>
              <a:buClr>
                <a:schemeClr val="dk1"/>
              </a:buClr>
              <a:buSzPts val="2400"/>
              <a:buChar char="o"/>
            </a:pPr>
            <a:r>
              <a:rPr lang="en-US"/>
              <a:t>Device-independent if its security does not rely on trusting that the quantum devices used are truthful. </a:t>
            </a:r>
            <a:endParaRPr/>
          </a:p>
          <a:p>
            <a:pPr marL="742950" lvl="1" indent="-285750" algn="l" rtl="0">
              <a:lnSpc>
                <a:spcPct val="90000"/>
              </a:lnSpc>
              <a:spcBef>
                <a:spcPts val="500"/>
              </a:spcBef>
              <a:spcAft>
                <a:spcPts val="0"/>
              </a:spcAft>
              <a:buClr>
                <a:schemeClr val="dk1"/>
              </a:buClr>
              <a:buSzPts val="2400"/>
              <a:buChar char="o"/>
            </a:pPr>
            <a:r>
              <a:rPr lang="en-US"/>
              <a:t>Considers scenarios of imperfect or even malicious devices.</a:t>
            </a:r>
            <a:endParaRPr/>
          </a:p>
          <a:p>
            <a:pPr marL="742950" lvl="1" indent="-133350" algn="l" rtl="0">
              <a:lnSpc>
                <a:spcPct val="90000"/>
              </a:lnSpc>
              <a:spcBef>
                <a:spcPts val="500"/>
              </a:spcBef>
              <a:spcAft>
                <a:spcPts val="0"/>
              </a:spcAft>
              <a:buClr>
                <a:schemeClr val="dk1"/>
              </a:buClr>
              <a:buSzPts val="2400"/>
              <a:buNone/>
            </a:pP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
        <p:nvSpPr>
          <p:cNvPr id="302" name="Google Shape;302;p2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Google Q &amp; A</a:t>
            </a:r>
            <a:endParaRPr/>
          </a:p>
        </p:txBody>
      </p:sp>
      <p:sp>
        <p:nvSpPr>
          <p:cNvPr id="303" name="Google Shape;303;p2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2800"/>
              <a:buFont typeface="Arial"/>
              <a:buChar char="•"/>
            </a:pPr>
            <a:r>
              <a:rPr lang="en-US"/>
              <a:t>Is quantum cryptography used today? </a:t>
            </a:r>
            <a:endParaRPr/>
          </a:p>
          <a:p>
            <a:pPr marL="742950" lvl="1" indent="-285750" algn="l" rtl="0">
              <a:lnSpc>
                <a:spcPct val="90000"/>
              </a:lnSpc>
              <a:spcBef>
                <a:spcPts val="500"/>
              </a:spcBef>
              <a:spcAft>
                <a:spcPts val="0"/>
              </a:spcAft>
              <a:buClr>
                <a:schemeClr val="dk1"/>
              </a:buClr>
              <a:buSzPts val="2400"/>
              <a:buChar char="o"/>
            </a:pPr>
            <a:r>
              <a:rPr lang="en-US"/>
              <a:t>Scientists have demonstrated that QKD works, but </a:t>
            </a:r>
            <a:r>
              <a:rPr lang="en-US" b="1"/>
              <a:t>it is not widely used due to significant technological limitations</a:t>
            </a:r>
            <a:r>
              <a:rPr lang="en-US"/>
              <a:t>.</a:t>
            </a:r>
            <a:endParaRPr/>
          </a:p>
          <a:p>
            <a:pPr marL="285750" lvl="0" indent="-285750" algn="l" rtl="0">
              <a:lnSpc>
                <a:spcPct val="90000"/>
              </a:lnSpc>
              <a:spcBef>
                <a:spcPts val="1000"/>
              </a:spcBef>
              <a:spcAft>
                <a:spcPts val="0"/>
              </a:spcAft>
              <a:buClr>
                <a:schemeClr val="dk1"/>
              </a:buClr>
              <a:buSzPts val="2800"/>
              <a:buFont typeface="Arial"/>
              <a:buChar char="•"/>
            </a:pPr>
            <a:r>
              <a:rPr lang="en-US"/>
              <a:t>Can quantum cryptography be hacked?</a:t>
            </a:r>
            <a:endParaRPr/>
          </a:p>
          <a:p>
            <a:pPr marL="742950" lvl="1" indent="-285750" algn="l" rtl="0">
              <a:lnSpc>
                <a:spcPct val="90000"/>
              </a:lnSpc>
              <a:spcBef>
                <a:spcPts val="500"/>
              </a:spcBef>
              <a:spcAft>
                <a:spcPts val="0"/>
              </a:spcAft>
              <a:buClr>
                <a:schemeClr val="dk1"/>
              </a:buClr>
              <a:buSzPts val="2400"/>
              <a:buChar char="o"/>
            </a:pPr>
            <a:r>
              <a:rPr lang="en-US"/>
              <a:t>Summary: An international team has successfully implemented an advanced form of quantum cryptography for the first time. Moreover, </a:t>
            </a:r>
            <a:r>
              <a:rPr lang="en-US" b="1"/>
              <a:t>encryption is independent of the quantum device used and therefore even more secure against hacking attempts</a:t>
            </a:r>
            <a:r>
              <a:rPr lang="en-US"/>
              <a:t>. </a:t>
            </a:r>
            <a:endParaRPr/>
          </a:p>
          <a:p>
            <a:pPr marL="0" lvl="0" indent="0" algn="l" rtl="0">
              <a:lnSpc>
                <a:spcPct val="90000"/>
              </a:lnSpc>
              <a:spcBef>
                <a:spcPts val="1000"/>
              </a:spcBef>
              <a:spcAft>
                <a:spcPts val="0"/>
              </a:spcAft>
              <a:buClr>
                <a:schemeClr val="dk1"/>
              </a:buClr>
              <a:buSzPts val="2800"/>
              <a:buNone/>
            </a:pPr>
            <a:r>
              <a:rPr lang="en-US"/>
              <a:t>https://www.sciencedaily.com/releases/2022/07/220727124101.htm</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
        <p:nvSpPr>
          <p:cNvPr id="309" name="Google Shape;309;p2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Google Q &amp; A</a:t>
            </a:r>
            <a:endParaRPr/>
          </a:p>
        </p:txBody>
      </p:sp>
      <p:sp>
        <p:nvSpPr>
          <p:cNvPr id="310" name="Google Shape;310;p2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What are the disadvantages of quantum cryptography?</a:t>
            </a:r>
            <a:endParaRPr/>
          </a:p>
          <a:p>
            <a:pPr marL="742950" lvl="1" indent="-285750" algn="l" rtl="0">
              <a:lnSpc>
                <a:spcPct val="90000"/>
              </a:lnSpc>
              <a:spcBef>
                <a:spcPts val="500"/>
              </a:spcBef>
              <a:spcAft>
                <a:spcPts val="0"/>
              </a:spcAft>
              <a:buClr>
                <a:schemeClr val="dk1"/>
              </a:buClr>
              <a:buSzPts val="2400"/>
              <a:buChar char="o"/>
            </a:pPr>
            <a:r>
              <a:rPr lang="en-US"/>
              <a:t>The biggest problem right now is the problem you have with any new technology: </a:t>
            </a:r>
            <a:r>
              <a:rPr lang="en-US" b="1"/>
              <a:t>it's prohibitively expensive</a:t>
            </a:r>
            <a:r>
              <a:rPr lang="en-US"/>
              <a:t>. </a:t>
            </a:r>
            <a:endParaRPr/>
          </a:p>
          <a:p>
            <a:pPr marL="742950" lvl="1" indent="-285750" algn="l" rtl="0">
              <a:lnSpc>
                <a:spcPct val="90000"/>
              </a:lnSpc>
              <a:spcBef>
                <a:spcPts val="500"/>
              </a:spcBef>
              <a:spcAft>
                <a:spcPts val="0"/>
              </a:spcAft>
              <a:buClr>
                <a:schemeClr val="dk1"/>
              </a:buClr>
              <a:buSzPts val="2400"/>
              <a:buChar char="o"/>
            </a:pPr>
            <a:r>
              <a:rPr lang="en-US" u="sng">
                <a:solidFill>
                  <a:schemeClr val="hlink"/>
                </a:solidFill>
                <a:hlinkClick r:id="rId3"/>
              </a:rPr>
              <a:t>https://www.plixer.com/blog/quantum-cryptography-explained/</a:t>
            </a:r>
            <a:endParaRPr/>
          </a:p>
          <a:p>
            <a:pPr marL="285750" lvl="0" indent="-285750" algn="l" rtl="0">
              <a:lnSpc>
                <a:spcPct val="90000"/>
              </a:lnSpc>
              <a:spcBef>
                <a:spcPts val="1000"/>
              </a:spcBef>
              <a:spcAft>
                <a:spcPts val="0"/>
              </a:spcAft>
              <a:buClr>
                <a:schemeClr val="dk1"/>
              </a:buClr>
              <a:buSzPts val="2800"/>
              <a:buFont typeface="Arial"/>
              <a:buChar char="•"/>
            </a:pPr>
            <a:r>
              <a:rPr lang="en-US"/>
              <a:t>Advantages and disadvantages:</a:t>
            </a:r>
            <a:endParaRPr/>
          </a:p>
          <a:p>
            <a:pPr marL="742950" lvl="1" indent="-285750" algn="l" rtl="0">
              <a:lnSpc>
                <a:spcPct val="90000"/>
              </a:lnSpc>
              <a:spcBef>
                <a:spcPts val="500"/>
              </a:spcBef>
              <a:spcAft>
                <a:spcPts val="0"/>
              </a:spcAft>
              <a:buClr>
                <a:schemeClr val="dk1"/>
              </a:buClr>
              <a:buSzPts val="2400"/>
              <a:buChar char="o"/>
            </a:pPr>
            <a:r>
              <a:rPr lang="en-US"/>
              <a:t>https://www.digicert.com/blog/the-impact-of-quantum-computing-on-society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
        <p:nvSpPr>
          <p:cNvPr id="316" name="Google Shape;316;p2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References</a:t>
            </a:r>
            <a:endParaRPr/>
          </a:p>
        </p:txBody>
      </p:sp>
      <p:sp>
        <p:nvSpPr>
          <p:cNvPr id="317" name="Google Shape;317;p2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“What is Quantum Cryptography?”, </a:t>
            </a:r>
            <a:r>
              <a:rPr lang="en-US" u="sng">
                <a:solidFill>
                  <a:schemeClr val="hlink"/>
                </a:solidFill>
                <a:hlinkClick r:id="rId3"/>
              </a:rPr>
              <a:t>https://www.techtarget.com/searchsecurity/definition/quantum-cryptography</a:t>
            </a:r>
            <a:r>
              <a:rPr lang="en-US"/>
              <a:t>, last retrieved on Nov 23,2022</a:t>
            </a:r>
            <a:endParaRPr/>
          </a:p>
          <a:p>
            <a:pPr marL="285750" lvl="0" indent="-285750" algn="l" rtl="0">
              <a:lnSpc>
                <a:spcPct val="90000"/>
              </a:lnSpc>
              <a:spcBef>
                <a:spcPts val="1000"/>
              </a:spcBef>
              <a:spcAft>
                <a:spcPts val="0"/>
              </a:spcAft>
              <a:buClr>
                <a:schemeClr val="dk1"/>
              </a:buClr>
              <a:buSzPct val="100000"/>
              <a:buFont typeface="Arial"/>
              <a:buChar char="•"/>
            </a:pPr>
            <a:r>
              <a:rPr lang="en-US"/>
              <a:t>“Quantum Cryptography”, </a:t>
            </a:r>
            <a:r>
              <a:rPr lang="en-US" u="sng">
                <a:solidFill>
                  <a:schemeClr val="hlink"/>
                </a:solidFill>
                <a:hlinkClick r:id="rId4"/>
              </a:rPr>
              <a:t>https://en.wikipedia.org/wiki/Quantum_cryptography</a:t>
            </a:r>
            <a:r>
              <a:rPr lang="en-US"/>
              <a:t>, last retrieved on Nov 23,2022</a:t>
            </a:r>
            <a:endParaRPr/>
          </a:p>
          <a:p>
            <a:pPr marL="285750" lvl="0" indent="-285750" algn="l" rtl="0">
              <a:lnSpc>
                <a:spcPct val="90000"/>
              </a:lnSpc>
              <a:spcBef>
                <a:spcPts val="1000"/>
              </a:spcBef>
              <a:spcAft>
                <a:spcPts val="0"/>
              </a:spcAft>
              <a:buClr>
                <a:schemeClr val="dk1"/>
              </a:buClr>
              <a:buSzPct val="100000"/>
              <a:buFont typeface="Arial"/>
              <a:buChar char="•"/>
            </a:pPr>
            <a:r>
              <a:rPr lang="en-US"/>
              <a:t>“Quantum Cryptography explained”, </a:t>
            </a:r>
            <a:r>
              <a:rPr lang="en-US" u="sng">
                <a:solidFill>
                  <a:schemeClr val="hlink"/>
                </a:solidFill>
                <a:hlinkClick r:id="rId5"/>
              </a:rPr>
              <a:t>Quantum Cryptography, Explained | QuantumXC</a:t>
            </a:r>
            <a:r>
              <a:rPr lang="en-US"/>
              <a:t>, last retrieved on Nov 23,2022</a:t>
            </a:r>
            <a:endParaRPr/>
          </a:p>
          <a:p>
            <a:pPr marL="285750" lvl="0" indent="-285750" algn="l" rtl="0">
              <a:lnSpc>
                <a:spcPct val="90000"/>
              </a:lnSpc>
              <a:spcBef>
                <a:spcPts val="1000"/>
              </a:spcBef>
              <a:spcAft>
                <a:spcPts val="0"/>
              </a:spcAft>
              <a:buClr>
                <a:schemeClr val="dk1"/>
              </a:buClr>
              <a:buSzPct val="100000"/>
              <a:buFont typeface="Arial"/>
              <a:buChar char="•"/>
            </a:pPr>
            <a:r>
              <a:rPr lang="en-US"/>
              <a:t>“</a:t>
            </a:r>
            <a:r>
              <a:rPr lang="en-US" b="1"/>
              <a:t>How Quantum Cryptography works</a:t>
            </a:r>
            <a:r>
              <a:rPr lang="en-US"/>
              <a:t>”, </a:t>
            </a:r>
            <a:r>
              <a:rPr lang="en-US" u="sng">
                <a:solidFill>
                  <a:schemeClr val="hlink"/>
                </a:solidFill>
                <a:hlinkClick r:id="rId6"/>
              </a:rPr>
              <a:t>https://www.youtube.com/watch?v=PZRocoD7nik</a:t>
            </a:r>
            <a:r>
              <a:rPr lang="en-US"/>
              <a:t>, last retrieved on Nov 23,2022</a:t>
            </a:r>
            <a:endParaRPr/>
          </a:p>
          <a:p>
            <a:pPr marL="285750" lvl="0" indent="-121285" algn="l" rtl="0">
              <a:lnSpc>
                <a:spcPct val="90000"/>
              </a:lnSpc>
              <a:spcBef>
                <a:spcPts val="1000"/>
              </a:spcBef>
              <a:spcAft>
                <a:spcPts val="0"/>
              </a:spcAft>
              <a:buClr>
                <a:schemeClr val="dk1"/>
              </a:buClr>
              <a:buSzPct val="100000"/>
              <a:buFont typeface="Arial"/>
              <a:buNone/>
            </a:pP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121" name="Google Shape;121;p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Quantum mechanics behind Quantum cryptography</a:t>
            </a:r>
            <a:endParaRPr/>
          </a:p>
        </p:txBody>
      </p:sp>
      <p:sp>
        <p:nvSpPr>
          <p:cNvPr id="122" name="Google Shape;122;p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Principles of quantum mechanics behind quantum cryptography :</a:t>
            </a:r>
            <a:endParaRPr/>
          </a:p>
          <a:p>
            <a:pPr marL="285750" lvl="0" indent="-285750" algn="l" rtl="0">
              <a:lnSpc>
                <a:spcPct val="90000"/>
              </a:lnSpc>
              <a:spcBef>
                <a:spcPts val="1000"/>
              </a:spcBef>
              <a:spcAft>
                <a:spcPts val="0"/>
              </a:spcAft>
              <a:buClr>
                <a:schemeClr val="dk1"/>
              </a:buClr>
              <a:buSzPct val="100000"/>
              <a:buFont typeface="Arial"/>
              <a:buChar char="•"/>
            </a:pPr>
            <a:r>
              <a:rPr lang="en-US"/>
              <a:t>The particles that make up the universe are inherently uncertain and can simultaneously exist in more than one place or more than one state of being.</a:t>
            </a:r>
            <a:endParaRPr/>
          </a:p>
          <a:p>
            <a:pPr marL="285750" lvl="0" indent="-285750" algn="l" rtl="0">
              <a:lnSpc>
                <a:spcPct val="90000"/>
              </a:lnSpc>
              <a:spcBef>
                <a:spcPts val="1000"/>
              </a:spcBef>
              <a:spcAft>
                <a:spcPts val="0"/>
              </a:spcAft>
              <a:buClr>
                <a:schemeClr val="dk1"/>
              </a:buClr>
              <a:buSzPct val="100000"/>
              <a:buFont typeface="Arial"/>
              <a:buChar char="•"/>
            </a:pPr>
            <a:r>
              <a:rPr lang="en-US"/>
              <a:t>Photons are generated randomly in one of two quantum states.</a:t>
            </a:r>
            <a:endParaRPr/>
          </a:p>
          <a:p>
            <a:pPr marL="285750" lvl="0" indent="-285750" algn="l" rtl="0">
              <a:lnSpc>
                <a:spcPct val="90000"/>
              </a:lnSpc>
              <a:spcBef>
                <a:spcPts val="1000"/>
              </a:spcBef>
              <a:spcAft>
                <a:spcPts val="0"/>
              </a:spcAft>
              <a:buClr>
                <a:schemeClr val="dk1"/>
              </a:buClr>
              <a:buSzPct val="100000"/>
              <a:buFont typeface="Arial"/>
              <a:buChar char="•"/>
            </a:pPr>
            <a:r>
              <a:rPr lang="en-US"/>
              <a:t>You can’t measure a quantum property without changing or disturbing it.</a:t>
            </a:r>
            <a:endParaRPr/>
          </a:p>
          <a:p>
            <a:pPr marL="285750" lvl="0" indent="-285750" algn="l" rtl="0">
              <a:lnSpc>
                <a:spcPct val="90000"/>
              </a:lnSpc>
              <a:spcBef>
                <a:spcPts val="1000"/>
              </a:spcBef>
              <a:spcAft>
                <a:spcPts val="0"/>
              </a:spcAft>
              <a:buClr>
                <a:schemeClr val="dk1"/>
              </a:buClr>
              <a:buSzPct val="100000"/>
              <a:buFont typeface="Arial"/>
              <a:buChar char="•"/>
            </a:pPr>
            <a:r>
              <a:rPr lang="en-US"/>
              <a:t>You can clone some quantum properties of a particle, but not the whole particle.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6000"/>
              <a:buFont typeface="Marcellus"/>
              <a:buNone/>
            </a:pPr>
            <a:r>
              <a:rPr lang="en-US">
                <a:solidFill>
                  <a:srgbClr val="C00000"/>
                </a:solidFill>
                <a:latin typeface="Marcellus"/>
                <a:ea typeface="Marcellus"/>
                <a:cs typeface="Marcellus"/>
                <a:sym typeface="Marcellus"/>
              </a:rPr>
              <a:t>Homomorphic Encryption</a:t>
            </a:r>
            <a:endParaRPr>
              <a:solidFill>
                <a:srgbClr val="C00000"/>
              </a:solidFill>
              <a:latin typeface="Marcellus"/>
              <a:ea typeface="Marcellus"/>
              <a:cs typeface="Marcellus"/>
              <a:sym typeface="Marcellus"/>
            </a:endParaRPr>
          </a:p>
        </p:txBody>
      </p:sp>
      <p:sp>
        <p:nvSpPr>
          <p:cNvPr id="323" name="Google Shape;323;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24" name="Google Shape;32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31</a:t>
            </a:fld>
            <a:endParaRPr>
              <a:solidFill>
                <a:srgbClr val="000000"/>
              </a:solidFill>
            </a:endParaRPr>
          </a:p>
        </p:txBody>
      </p:sp>
      <p:sp>
        <p:nvSpPr>
          <p:cNvPr id="330" name="Google Shape;330;p3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Homomorphic Encryption</a:t>
            </a:r>
            <a:endParaRPr/>
          </a:p>
        </p:txBody>
      </p:sp>
      <p:sp>
        <p:nvSpPr>
          <p:cNvPr id="331" name="Google Shape;331;p3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i="1"/>
              <a:t>Homomorphic</a:t>
            </a:r>
            <a:r>
              <a:rPr lang="en-US"/>
              <a:t> refers to homomorphism in algebra: the encryption and decryption functions can be thought of as homomorphisms between plaintext and ciphertext spaces.</a:t>
            </a:r>
            <a:endParaRPr/>
          </a:p>
          <a:p>
            <a:pPr marL="285750" lvl="0" indent="-285750" algn="l" rtl="0">
              <a:lnSpc>
                <a:spcPct val="90000"/>
              </a:lnSpc>
              <a:spcBef>
                <a:spcPts val="1000"/>
              </a:spcBef>
              <a:spcAft>
                <a:spcPts val="0"/>
              </a:spcAft>
              <a:buClr>
                <a:schemeClr val="dk1"/>
              </a:buClr>
              <a:buSzPct val="100000"/>
              <a:buFont typeface="Arial"/>
              <a:buChar char="•"/>
            </a:pPr>
            <a:r>
              <a:rPr lang="en-US"/>
              <a:t>Allows computation on encrypted data. </a:t>
            </a:r>
            <a:endParaRPr/>
          </a:p>
          <a:p>
            <a:pPr marL="285750" lvl="0" indent="-285750" algn="l" rtl="0">
              <a:lnSpc>
                <a:spcPct val="90000"/>
              </a:lnSpc>
              <a:spcBef>
                <a:spcPts val="1000"/>
              </a:spcBef>
              <a:spcAft>
                <a:spcPts val="0"/>
              </a:spcAft>
              <a:buClr>
                <a:schemeClr val="dk1"/>
              </a:buClr>
              <a:buSzPct val="100000"/>
              <a:buFont typeface="Arial"/>
              <a:buChar char="•"/>
            </a:pPr>
            <a:r>
              <a:rPr lang="en-US"/>
              <a:t>Thus data can remain confidential while it is being processed, </a:t>
            </a:r>
            <a:endParaRPr/>
          </a:p>
          <a:p>
            <a:pPr marL="285750" lvl="0" indent="-285750" algn="l" rtl="0">
              <a:lnSpc>
                <a:spcPct val="90000"/>
              </a:lnSpc>
              <a:spcBef>
                <a:spcPts val="1000"/>
              </a:spcBef>
              <a:spcAft>
                <a:spcPts val="0"/>
              </a:spcAft>
              <a:buClr>
                <a:schemeClr val="dk1"/>
              </a:buClr>
              <a:buSzPct val="100000"/>
              <a:buFont typeface="Arial"/>
              <a:buChar char="•"/>
            </a:pPr>
            <a:r>
              <a:rPr lang="en-US"/>
              <a:t>Appropriate when data resides in untrusted environments like third party cloud environment</a:t>
            </a:r>
            <a:endParaRPr/>
          </a:p>
          <a:p>
            <a:pPr marL="285750" lvl="0" indent="-285750" algn="l" rtl="0">
              <a:lnSpc>
                <a:spcPct val="90000"/>
              </a:lnSpc>
              <a:spcBef>
                <a:spcPts val="1000"/>
              </a:spcBef>
              <a:spcAft>
                <a:spcPts val="0"/>
              </a:spcAft>
              <a:buClr>
                <a:schemeClr val="dk1"/>
              </a:buClr>
              <a:buSzPct val="100000"/>
              <a:buFont typeface="Arial"/>
              <a:buChar char="•"/>
            </a:pPr>
            <a:r>
              <a:rPr lang="en-US"/>
              <a:t>The data in a homomorphic encryption scheme retains the same structure </a:t>
            </a:r>
            <a:endParaRPr/>
          </a:p>
          <a:p>
            <a:pPr marL="285750" lvl="0" indent="-285750" algn="l" rtl="0">
              <a:lnSpc>
                <a:spcPct val="90000"/>
              </a:lnSpc>
              <a:spcBef>
                <a:spcPts val="1000"/>
              </a:spcBef>
              <a:spcAft>
                <a:spcPts val="0"/>
              </a:spcAft>
              <a:buClr>
                <a:schemeClr val="dk1"/>
              </a:buClr>
              <a:buSzPct val="100000"/>
              <a:buFont typeface="Arial"/>
              <a:buChar char="•"/>
            </a:pPr>
            <a:r>
              <a:rPr lang="en-US"/>
              <a:t>When identical mathematical operations are performed on encrypted or decrypted data, it results in equivalent results.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
        <p:nvSpPr>
          <p:cNvPr id="337" name="Google Shape;337;p3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Homomorphic Encryption</a:t>
            </a:r>
            <a:endParaRPr/>
          </a:p>
        </p:txBody>
      </p:sp>
      <p:sp>
        <p:nvSpPr>
          <p:cNvPr id="338" name="Google Shape;338;p3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2800"/>
              <a:buFont typeface="Arial"/>
              <a:buChar char="•"/>
            </a:pPr>
            <a:r>
              <a:rPr lang="en-US"/>
              <a:t>The encrypted data can be manipulated and analyzed as though it's in plaintext format without actually being decrypted. </a:t>
            </a:r>
            <a:endParaRPr/>
          </a:p>
          <a:p>
            <a:pPr marL="285750" lvl="0" indent="-285750" algn="l" rtl="0">
              <a:lnSpc>
                <a:spcPct val="90000"/>
              </a:lnSpc>
              <a:spcBef>
                <a:spcPts val="1000"/>
              </a:spcBef>
              <a:spcAft>
                <a:spcPts val="0"/>
              </a:spcAft>
              <a:buClr>
                <a:schemeClr val="dk1"/>
              </a:buClr>
              <a:buSzPts val="2800"/>
              <a:buFont typeface="Arial"/>
              <a:buChar char="•"/>
            </a:pPr>
            <a:r>
              <a:rPr lang="en-US"/>
              <a:t>They can compute and process the encrypted data to get an encrypted answer</a:t>
            </a:r>
            <a:endParaRPr/>
          </a:p>
          <a:p>
            <a:pPr marL="285750" lvl="0" indent="-285750" algn="l" rtl="0">
              <a:lnSpc>
                <a:spcPct val="90000"/>
              </a:lnSpc>
              <a:spcBef>
                <a:spcPts val="1000"/>
              </a:spcBef>
              <a:spcAft>
                <a:spcPts val="0"/>
              </a:spcAft>
              <a:buClr>
                <a:schemeClr val="dk1"/>
              </a:buClr>
              <a:buSzPts val="2800"/>
              <a:buFont typeface="Arial"/>
              <a:buChar char="•"/>
            </a:pPr>
            <a:r>
              <a:rPr lang="en-US"/>
              <a:t>but only legitimate user can decrypt the ciphertext and understand what it means.</a:t>
            </a:r>
            <a:endParaRPr/>
          </a:p>
          <a:p>
            <a:pPr marL="285750" lvl="0" indent="-285750" algn="l" rtl="0">
              <a:lnSpc>
                <a:spcPct val="90000"/>
              </a:lnSpc>
              <a:spcBef>
                <a:spcPts val="1000"/>
              </a:spcBef>
              <a:spcAft>
                <a:spcPts val="0"/>
              </a:spcAft>
              <a:buClr>
                <a:schemeClr val="dk1"/>
              </a:buClr>
              <a:buSzPts val="2800"/>
              <a:buFont typeface="Arial"/>
              <a:buChar char="•"/>
            </a:pPr>
            <a:r>
              <a:rPr lang="en-US"/>
              <a:t>Encryption is performed without access to the secret key. </a:t>
            </a:r>
            <a:endParaRPr/>
          </a:p>
          <a:p>
            <a:pPr marL="285750" lvl="0" indent="-285750" algn="l" rtl="0">
              <a:lnSpc>
                <a:spcPct val="90000"/>
              </a:lnSpc>
              <a:spcBef>
                <a:spcPts val="1000"/>
              </a:spcBef>
              <a:spcAft>
                <a:spcPts val="0"/>
              </a:spcAft>
              <a:buClr>
                <a:schemeClr val="dk1"/>
              </a:buClr>
              <a:buSzPts val="2800"/>
              <a:buFont typeface="Arial"/>
              <a:buChar char="•"/>
            </a:pPr>
            <a:r>
              <a:rPr lang="en-US"/>
              <a:t>The result of such a computation remains encrypted.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
        <p:nvSpPr>
          <p:cNvPr id="344" name="Google Shape;344;p3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Homomorphic Encryption</a:t>
            </a:r>
            <a:endParaRPr/>
          </a:p>
        </p:txBody>
      </p:sp>
      <p:sp>
        <p:nvSpPr>
          <p:cNvPr id="345" name="Google Shape;345;p3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Homomorphic encryption can be viewed as an extension of public-key cryptography. </a:t>
            </a:r>
            <a:endParaRPr/>
          </a:p>
          <a:p>
            <a:pPr marL="285750" lvl="0" indent="-285750" algn="l" rtl="0">
              <a:lnSpc>
                <a:spcPct val="90000"/>
              </a:lnSpc>
              <a:spcBef>
                <a:spcPts val="1000"/>
              </a:spcBef>
              <a:spcAft>
                <a:spcPts val="0"/>
              </a:spcAft>
              <a:buClr>
                <a:schemeClr val="dk1"/>
              </a:buClr>
              <a:buSzPts val="2800"/>
              <a:buFont typeface="Arial"/>
              <a:buChar char="•"/>
            </a:pPr>
            <a:r>
              <a:rPr lang="en-US"/>
              <a:t>Homomorphic encryption includes multiple types of encryption schemes that can perform different classes of computations over encrypted data.</a:t>
            </a:r>
            <a:endParaRPr baseline="30000"/>
          </a:p>
          <a:p>
            <a:pPr marL="285750" lvl="0" indent="-285750" algn="l" rtl="0">
              <a:lnSpc>
                <a:spcPct val="90000"/>
              </a:lnSpc>
              <a:spcBef>
                <a:spcPts val="1000"/>
              </a:spcBef>
              <a:spcAft>
                <a:spcPts val="0"/>
              </a:spcAft>
              <a:buClr>
                <a:schemeClr val="dk1"/>
              </a:buClr>
              <a:buSzPts val="2800"/>
              <a:buFont typeface="Arial"/>
              <a:buChar char="•"/>
            </a:pPr>
            <a:r>
              <a:rPr lang="en-US"/>
              <a:t> The computations are represented as either Boolean or arithmetic circuits</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
        <p:nvSpPr>
          <p:cNvPr id="351" name="Google Shape;351;p3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Homomorphic Encryption</a:t>
            </a:r>
            <a:endParaRPr/>
          </a:p>
        </p:txBody>
      </p:sp>
      <p:sp>
        <p:nvSpPr>
          <p:cNvPr id="352" name="Google Shape;352;p3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For the majority of homomorphic encryption schemes, the multiplicative depth of circuits is the main practical limitation in performing computations over encrypted data.</a:t>
            </a:r>
            <a:endParaRPr/>
          </a:p>
          <a:p>
            <a:pPr marL="285750" lvl="0" indent="-285750" algn="l" rtl="0">
              <a:lnSpc>
                <a:spcPct val="90000"/>
              </a:lnSpc>
              <a:spcBef>
                <a:spcPts val="1000"/>
              </a:spcBef>
              <a:spcAft>
                <a:spcPts val="0"/>
              </a:spcAft>
              <a:buClr>
                <a:schemeClr val="dk1"/>
              </a:buClr>
              <a:buSzPts val="2800"/>
              <a:buFont typeface="Arial"/>
              <a:buChar char="•"/>
            </a:pPr>
            <a:r>
              <a:rPr lang="en-US"/>
              <a:t> Homomorphic encryption schemes are inherently malleable. </a:t>
            </a:r>
            <a:endParaRPr/>
          </a:p>
          <a:p>
            <a:pPr marL="285750" lvl="0" indent="-285750" algn="l" rtl="0">
              <a:lnSpc>
                <a:spcPct val="90000"/>
              </a:lnSpc>
              <a:spcBef>
                <a:spcPts val="1000"/>
              </a:spcBef>
              <a:spcAft>
                <a:spcPts val="0"/>
              </a:spcAft>
              <a:buClr>
                <a:schemeClr val="dk1"/>
              </a:buClr>
              <a:buSzPts val="2800"/>
              <a:buFont typeface="Arial"/>
              <a:buChar char="•"/>
            </a:pPr>
            <a:r>
              <a:rPr lang="en-US"/>
              <a:t>In terms of malleability, homomorphic encryption schemes have weaker security properties than non-homomorphic schemes.</a:t>
            </a:r>
            <a:endParaRPr/>
          </a:p>
          <a:p>
            <a:pPr marL="285750" lvl="0" indent="-107950" algn="l" rtl="0">
              <a:lnSpc>
                <a:spcPct val="90000"/>
              </a:lnSpc>
              <a:spcBef>
                <a:spcPts val="100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
        <p:nvSpPr>
          <p:cNvPr id="358" name="Google Shape;358;p3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Homomorphic Encryption</a:t>
            </a:r>
            <a:endParaRPr/>
          </a:p>
        </p:txBody>
      </p:sp>
      <p:sp>
        <p:nvSpPr>
          <p:cNvPr id="359" name="Google Shape;359;p3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Homomorphic encryption is designed to create an encryption algorithm that enables an infinite number of additions to encrypted data. </a:t>
            </a:r>
            <a:endParaRPr/>
          </a:p>
          <a:p>
            <a:pPr marL="285750" lvl="0" indent="-285750" algn="l" rtl="0">
              <a:lnSpc>
                <a:spcPct val="90000"/>
              </a:lnSpc>
              <a:spcBef>
                <a:spcPts val="1000"/>
              </a:spcBef>
              <a:spcAft>
                <a:spcPts val="0"/>
              </a:spcAft>
              <a:buClr>
                <a:schemeClr val="dk1"/>
              </a:buClr>
              <a:buSzPct val="100000"/>
              <a:buFont typeface="Arial"/>
              <a:buChar char="•"/>
            </a:pPr>
            <a:r>
              <a:rPr lang="en-US"/>
              <a:t>Enabling an infinite number of additions or multiplications to encrypted data is difficult, </a:t>
            </a:r>
            <a:endParaRPr/>
          </a:p>
          <a:p>
            <a:pPr marL="285750" lvl="0" indent="-285750" algn="l" rtl="0">
              <a:lnSpc>
                <a:spcPct val="90000"/>
              </a:lnSpc>
              <a:spcBef>
                <a:spcPts val="1000"/>
              </a:spcBef>
              <a:spcAft>
                <a:spcPts val="0"/>
              </a:spcAft>
              <a:buClr>
                <a:schemeClr val="dk1"/>
              </a:buClr>
              <a:buSzPct val="100000"/>
              <a:buFont typeface="Arial"/>
              <a:buChar char="•"/>
            </a:pPr>
            <a:r>
              <a:rPr lang="en-US"/>
              <a:t>As a result, homomorphic encryption can be divided into different types of encryption, depending on how it's designed.</a:t>
            </a:r>
            <a:endParaRPr/>
          </a:p>
          <a:p>
            <a:pPr marL="742950" lvl="1" indent="-285750" algn="l" rtl="0">
              <a:lnSpc>
                <a:spcPct val="90000"/>
              </a:lnSpc>
              <a:spcBef>
                <a:spcPts val="500"/>
              </a:spcBef>
              <a:spcAft>
                <a:spcPts val="0"/>
              </a:spcAft>
              <a:buClr>
                <a:schemeClr val="dk1"/>
              </a:buClr>
              <a:buSzPct val="100000"/>
              <a:buChar char="o"/>
            </a:pPr>
            <a:r>
              <a:rPr lang="en-US"/>
              <a:t>If an algorithm is </a:t>
            </a:r>
            <a:r>
              <a:rPr lang="en-US" i="1"/>
              <a:t>additively homomorphic</a:t>
            </a:r>
            <a:r>
              <a:rPr lang="en-US"/>
              <a:t>, then adding two ciphertexts together provides the same result as encrypting the sum of the two plaintexts. </a:t>
            </a:r>
            <a:endParaRPr/>
          </a:p>
          <a:p>
            <a:pPr marL="742950" lvl="1" indent="-285750" algn="l" rtl="0">
              <a:lnSpc>
                <a:spcPct val="90000"/>
              </a:lnSpc>
              <a:spcBef>
                <a:spcPts val="500"/>
              </a:spcBef>
              <a:spcAft>
                <a:spcPts val="0"/>
              </a:spcAft>
              <a:buClr>
                <a:schemeClr val="dk1"/>
              </a:buClr>
              <a:buSzPct val="100000"/>
              <a:buChar char="o"/>
            </a:pPr>
            <a:r>
              <a:rPr lang="en-US"/>
              <a:t>Likewise, if an algorithm is </a:t>
            </a:r>
            <a:r>
              <a:rPr lang="en-US" i="1"/>
              <a:t>multiplicatively homomorphic</a:t>
            </a:r>
            <a:r>
              <a:rPr lang="en-US"/>
              <a:t>, then multiplying two encrypted ciphertexts with the same </a:t>
            </a:r>
            <a:r>
              <a:rPr lang="en-US" u="sng"/>
              <a:t>key</a:t>
            </a:r>
            <a:r>
              <a:rPr lang="en-US"/>
              <a:t> is equivalent to raising the product of plaintexts to the power of a secret key.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
        <p:nvSpPr>
          <p:cNvPr id="365" name="Google Shape;365;p3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600"/>
              <a:buFont typeface="Marcellus"/>
              <a:buNone/>
            </a:pPr>
            <a:r>
              <a:rPr lang="en-US">
                <a:solidFill>
                  <a:srgbClr val="C00000"/>
                </a:solidFill>
              </a:rPr>
              <a:t>Types of Homomorphic Encryption</a:t>
            </a:r>
            <a:endParaRPr/>
          </a:p>
        </p:txBody>
      </p:sp>
      <p:sp>
        <p:nvSpPr>
          <p:cNvPr id="366" name="Google Shape;366;p36"/>
          <p:cNvSpPr txBox="1">
            <a:spLocks noGrp="1"/>
          </p:cNvSpPr>
          <p:nvPr>
            <p:ph type="body" idx="1"/>
          </p:nvPr>
        </p:nvSpPr>
        <p:spPr>
          <a:xfrm>
            <a:off x="700004" y="1268760"/>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Homomorphic encryption can be either additive or multiplicative, </a:t>
            </a:r>
            <a:endParaRPr/>
          </a:p>
          <a:p>
            <a:pPr marL="285750" lvl="0" indent="-285750" algn="l" rtl="0">
              <a:lnSpc>
                <a:spcPct val="90000"/>
              </a:lnSpc>
              <a:spcBef>
                <a:spcPts val="1000"/>
              </a:spcBef>
              <a:spcAft>
                <a:spcPts val="0"/>
              </a:spcAft>
              <a:buClr>
                <a:schemeClr val="dk1"/>
              </a:buClr>
              <a:buSzPts val="2800"/>
              <a:buFont typeface="Arial"/>
              <a:buChar char="•"/>
            </a:pPr>
            <a:r>
              <a:rPr lang="en-US"/>
              <a:t>Also it can be being partially, somewhat or fully homomorphically encrypted:</a:t>
            </a:r>
            <a:endParaRPr/>
          </a:p>
          <a:p>
            <a:pPr marL="742950" lvl="1" indent="-285750" algn="l" rtl="0">
              <a:lnSpc>
                <a:spcPct val="90000"/>
              </a:lnSpc>
              <a:spcBef>
                <a:spcPts val="500"/>
              </a:spcBef>
              <a:spcAft>
                <a:spcPts val="0"/>
              </a:spcAft>
              <a:buClr>
                <a:schemeClr val="dk1"/>
              </a:buClr>
              <a:buSzPts val="2400"/>
              <a:buChar char="o"/>
            </a:pPr>
            <a:r>
              <a:rPr lang="en-US"/>
              <a:t> </a:t>
            </a:r>
            <a:r>
              <a:rPr lang="en-US" i="1"/>
              <a:t>partially</a:t>
            </a:r>
            <a:r>
              <a:rPr lang="en-US"/>
              <a:t> homomorphic, </a:t>
            </a:r>
            <a:endParaRPr/>
          </a:p>
          <a:p>
            <a:pPr marL="742950" lvl="1" indent="-285750" algn="l" rtl="0">
              <a:lnSpc>
                <a:spcPct val="90000"/>
              </a:lnSpc>
              <a:spcBef>
                <a:spcPts val="500"/>
              </a:spcBef>
              <a:spcAft>
                <a:spcPts val="0"/>
              </a:spcAft>
              <a:buClr>
                <a:schemeClr val="dk1"/>
              </a:buClr>
              <a:buSzPts val="2400"/>
              <a:buChar char="o"/>
            </a:pPr>
            <a:r>
              <a:rPr lang="en-US" i="1"/>
              <a:t>somewhat</a:t>
            </a:r>
            <a:r>
              <a:rPr lang="en-US"/>
              <a:t> homomorphic, </a:t>
            </a:r>
            <a:endParaRPr/>
          </a:p>
          <a:p>
            <a:pPr marL="742950" lvl="1" indent="-285750" algn="l" rtl="0">
              <a:lnSpc>
                <a:spcPct val="90000"/>
              </a:lnSpc>
              <a:spcBef>
                <a:spcPts val="500"/>
              </a:spcBef>
              <a:spcAft>
                <a:spcPts val="0"/>
              </a:spcAft>
              <a:buClr>
                <a:schemeClr val="dk1"/>
              </a:buClr>
              <a:buSzPts val="2400"/>
              <a:buChar char="o"/>
            </a:pPr>
            <a:r>
              <a:rPr lang="en-US" i="1"/>
              <a:t>leveled</a:t>
            </a:r>
            <a:r>
              <a:rPr lang="en-US"/>
              <a:t> </a:t>
            </a:r>
            <a:r>
              <a:rPr lang="en-US" i="1"/>
              <a:t>fully</a:t>
            </a:r>
            <a:r>
              <a:rPr lang="en-US"/>
              <a:t> homomorphic, and </a:t>
            </a:r>
            <a:endParaRPr/>
          </a:p>
          <a:p>
            <a:pPr marL="742950" lvl="1" indent="-285750" algn="l" rtl="0">
              <a:lnSpc>
                <a:spcPct val="90000"/>
              </a:lnSpc>
              <a:spcBef>
                <a:spcPts val="500"/>
              </a:spcBef>
              <a:spcAft>
                <a:spcPts val="0"/>
              </a:spcAft>
              <a:buClr>
                <a:schemeClr val="dk1"/>
              </a:buClr>
              <a:buSzPts val="2400"/>
              <a:buChar char="o"/>
            </a:pPr>
            <a:r>
              <a:rPr lang="en-US" i="1"/>
              <a:t>fully</a:t>
            </a:r>
            <a:r>
              <a:rPr lang="en-US"/>
              <a:t> homomorphic encryption:</a:t>
            </a:r>
            <a:endParaRPr/>
          </a:p>
          <a:p>
            <a:pPr marL="285750" lvl="0" indent="-107950" algn="l" rtl="0">
              <a:lnSpc>
                <a:spcPct val="90000"/>
              </a:lnSpc>
              <a:spcBef>
                <a:spcPts val="100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
        <p:nvSpPr>
          <p:cNvPr id="372" name="Google Shape;372;p3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Additive Vs multiplicative  homomorphism</a:t>
            </a:r>
            <a:endParaRPr/>
          </a:p>
        </p:txBody>
      </p:sp>
      <p:sp>
        <p:nvSpPr>
          <p:cNvPr id="373" name="Google Shape;373;p3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Add together encrypted outputs, decryption gives addition of the decrypted inputs</a:t>
            </a:r>
            <a:endParaRPr/>
          </a:p>
          <a:p>
            <a:pPr marL="285750" lvl="0" indent="-285750" algn="l" rtl="0">
              <a:lnSpc>
                <a:spcPct val="90000"/>
              </a:lnSpc>
              <a:spcBef>
                <a:spcPts val="1000"/>
              </a:spcBef>
              <a:spcAft>
                <a:spcPts val="0"/>
              </a:spcAft>
              <a:buClr>
                <a:schemeClr val="dk1"/>
              </a:buClr>
              <a:buSzPts val="2800"/>
              <a:buFont typeface="Arial"/>
              <a:buChar char="•"/>
            </a:pPr>
            <a:r>
              <a:rPr lang="en-US"/>
              <a:t>Multiply the encrypted outputs, decryption gives multiplication of the decrypted inputs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
        <p:nvSpPr>
          <p:cNvPr id="379" name="Google Shape;379;p38"/>
          <p:cNvSpPr txBox="1">
            <a:spLocks noGrp="1"/>
          </p:cNvSpPr>
          <p:nvPr>
            <p:ph type="title"/>
          </p:nvPr>
        </p:nvSpPr>
        <p:spPr>
          <a:xfrm>
            <a:off x="817323" y="214817"/>
            <a:ext cx="8075157"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Partially homomorphic encryption (PHE)</a:t>
            </a:r>
            <a:br>
              <a:rPr lang="en-US"/>
            </a:br>
            <a:endParaRPr/>
          </a:p>
        </p:txBody>
      </p:sp>
      <p:sp>
        <p:nvSpPr>
          <p:cNvPr id="380" name="Google Shape;380;p3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Allows only select mathematical functions to be performed on encrypted values.</a:t>
            </a:r>
            <a:endParaRPr/>
          </a:p>
          <a:p>
            <a:pPr marL="285750" lvl="0" indent="-285750" algn="l" rtl="0">
              <a:lnSpc>
                <a:spcPct val="90000"/>
              </a:lnSpc>
              <a:spcBef>
                <a:spcPts val="1000"/>
              </a:spcBef>
              <a:spcAft>
                <a:spcPts val="0"/>
              </a:spcAft>
              <a:buClr>
                <a:schemeClr val="dk1"/>
              </a:buClr>
              <a:buSzPct val="100000"/>
              <a:buFont typeface="Arial"/>
              <a:buChar char="•"/>
            </a:pPr>
            <a:r>
              <a:rPr lang="en-US"/>
              <a:t>A defined operation – either addition or multiplication - can be performed infinite number of times on the ciphertext. </a:t>
            </a:r>
            <a:endParaRPr/>
          </a:p>
          <a:p>
            <a:pPr marL="285750" lvl="0" indent="-285750" algn="l" rtl="0">
              <a:lnSpc>
                <a:spcPct val="90000"/>
              </a:lnSpc>
              <a:spcBef>
                <a:spcPts val="1000"/>
              </a:spcBef>
              <a:spcAft>
                <a:spcPts val="0"/>
              </a:spcAft>
              <a:buClr>
                <a:schemeClr val="dk1"/>
              </a:buClr>
              <a:buSzPct val="100000"/>
              <a:buFont typeface="Arial"/>
              <a:buChar char="•"/>
            </a:pPr>
            <a:r>
              <a:rPr lang="en-US"/>
              <a:t>These encryption schemes are relatively easy to design.</a:t>
            </a:r>
            <a:endParaRPr/>
          </a:p>
          <a:p>
            <a:pPr marL="285750" lvl="0" indent="-285750" algn="l" rtl="0">
              <a:lnSpc>
                <a:spcPct val="90000"/>
              </a:lnSpc>
              <a:spcBef>
                <a:spcPts val="1000"/>
              </a:spcBef>
              <a:spcAft>
                <a:spcPts val="0"/>
              </a:spcAft>
              <a:buClr>
                <a:schemeClr val="dk1"/>
              </a:buClr>
              <a:buSzPct val="100000"/>
              <a:buFont typeface="Arial"/>
              <a:buChar char="•"/>
            </a:pPr>
            <a:r>
              <a:rPr lang="en-US"/>
              <a:t>Encompasses schemes that support the evaluation of circuits consisting of only one type of gate, e.g., addition or multiplication.</a:t>
            </a:r>
            <a:endParaRPr/>
          </a:p>
          <a:p>
            <a:pPr marL="285750" lvl="0" indent="-285750" algn="l" rtl="0">
              <a:lnSpc>
                <a:spcPct val="90000"/>
              </a:lnSpc>
              <a:spcBef>
                <a:spcPts val="1000"/>
              </a:spcBef>
              <a:spcAft>
                <a:spcPts val="0"/>
              </a:spcAft>
              <a:buClr>
                <a:schemeClr val="dk1"/>
              </a:buClr>
              <a:buSzPct val="100000"/>
              <a:buFont typeface="Arial"/>
              <a:buChar char="•"/>
            </a:pPr>
            <a:r>
              <a:rPr lang="en-US"/>
              <a:t>Partially homomorphic encryption with multiplicative operations is the foundation for RSA encryption, commonly used in establishing secure connections through SSL/TLS.</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39</a:t>
            </a:fld>
            <a:endParaRPr>
              <a:solidFill>
                <a:srgbClr val="000000"/>
              </a:solidFill>
            </a:endParaRPr>
          </a:p>
        </p:txBody>
      </p:sp>
      <p:sp>
        <p:nvSpPr>
          <p:cNvPr id="386" name="Google Shape;386;p39"/>
          <p:cNvSpPr txBox="1">
            <a:spLocks noGrp="1"/>
          </p:cNvSpPr>
          <p:nvPr>
            <p:ph type="title"/>
          </p:nvPr>
        </p:nvSpPr>
        <p:spPr>
          <a:xfrm>
            <a:off x="817323" y="214817"/>
            <a:ext cx="8326677"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i="1"/>
              <a:t>Somewhat homomorphic encryption</a:t>
            </a:r>
            <a:br>
              <a:rPr lang="en-US" i="1"/>
            </a:br>
            <a:endParaRPr/>
          </a:p>
        </p:txBody>
      </p:sp>
      <p:sp>
        <p:nvSpPr>
          <p:cNvPr id="387" name="Google Shape;387;p3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742950" lvl="1" indent="-285750" algn="l" rtl="0">
              <a:lnSpc>
                <a:spcPct val="90000"/>
              </a:lnSpc>
              <a:spcBef>
                <a:spcPts val="0"/>
              </a:spcBef>
              <a:spcAft>
                <a:spcPts val="0"/>
              </a:spcAft>
              <a:buClr>
                <a:schemeClr val="dk1"/>
              </a:buClr>
              <a:buSzPts val="2400"/>
              <a:buChar char="o"/>
            </a:pPr>
            <a:r>
              <a:rPr lang="en-US"/>
              <a:t> Schemes can evaluate two types of gates, but only for a subset of circuits.</a:t>
            </a:r>
            <a:endParaRPr/>
          </a:p>
          <a:p>
            <a:pPr marL="742950" lvl="1" indent="-285750" algn="l" rtl="0">
              <a:lnSpc>
                <a:spcPct val="90000"/>
              </a:lnSpc>
              <a:spcBef>
                <a:spcPts val="500"/>
              </a:spcBef>
              <a:spcAft>
                <a:spcPts val="0"/>
              </a:spcAft>
              <a:buClr>
                <a:schemeClr val="dk1"/>
              </a:buClr>
              <a:buSzPts val="2400"/>
              <a:buChar char="o"/>
            </a:pPr>
            <a:r>
              <a:rPr lang="en-US"/>
              <a:t>A limited number of addition or multiplication operations are allowed, as opposed to an infinite number of one operation.</a:t>
            </a:r>
            <a:endParaRPr/>
          </a:p>
          <a:p>
            <a:pPr marL="742950" lvl="1" indent="-285750" algn="l" rtl="0">
              <a:lnSpc>
                <a:spcPct val="90000"/>
              </a:lnSpc>
              <a:spcBef>
                <a:spcPts val="500"/>
              </a:spcBef>
              <a:spcAft>
                <a:spcPts val="0"/>
              </a:spcAft>
              <a:buClr>
                <a:schemeClr val="dk1"/>
              </a:buClr>
              <a:buSzPts val="2400"/>
              <a:buChar char="o"/>
            </a:pPr>
            <a:r>
              <a:rPr lang="en-US"/>
              <a:t> It's more difficult to design a homomorphic encryption system that supports a set number of operations than one operation infinite times.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
        <p:nvSpPr>
          <p:cNvPr id="128" name="Google Shape;128;p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Basics</a:t>
            </a:r>
            <a:endParaRPr/>
          </a:p>
        </p:txBody>
      </p:sp>
      <p:sp>
        <p:nvSpPr>
          <p:cNvPr id="129" name="Google Shape;129;p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Heisenberg's principle of uncertainty : One cannot assume anything about state of quantum particle</a:t>
            </a:r>
            <a:endParaRPr/>
          </a:p>
          <a:p>
            <a:pPr marL="285750" lvl="0" indent="-285750" algn="l" rtl="0">
              <a:lnSpc>
                <a:spcPct val="90000"/>
              </a:lnSpc>
              <a:spcBef>
                <a:spcPts val="1000"/>
              </a:spcBef>
              <a:spcAft>
                <a:spcPts val="0"/>
              </a:spcAft>
              <a:buClr>
                <a:schemeClr val="dk1"/>
              </a:buClr>
              <a:buSzPts val="2800"/>
              <a:buFont typeface="Arial"/>
              <a:buChar char="•"/>
            </a:pPr>
            <a:r>
              <a:rPr lang="en-US"/>
              <a:t>1 photon = 1 quantum (fundamental unit of light)</a:t>
            </a:r>
            <a:endParaRPr/>
          </a:p>
          <a:p>
            <a:pPr marL="285750" lvl="0" indent="-107950" algn="l" rtl="0">
              <a:lnSpc>
                <a:spcPct val="90000"/>
              </a:lnSpc>
              <a:spcBef>
                <a:spcPts val="100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
        <p:nvSpPr>
          <p:cNvPr id="393" name="Google Shape;393;p40"/>
          <p:cNvSpPr txBox="1">
            <a:spLocks noGrp="1"/>
          </p:cNvSpPr>
          <p:nvPr>
            <p:ph type="title"/>
          </p:nvPr>
        </p:nvSpPr>
        <p:spPr>
          <a:xfrm>
            <a:off x="817323" y="214817"/>
            <a:ext cx="821917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i="1"/>
              <a:t>Fully homomorphic encryption</a:t>
            </a:r>
            <a:r>
              <a:rPr lang="en-US"/>
              <a:t> (FHE)</a:t>
            </a:r>
            <a:br>
              <a:rPr lang="en-US"/>
            </a:br>
            <a:endParaRPr/>
          </a:p>
        </p:txBody>
      </p:sp>
      <p:sp>
        <p:nvSpPr>
          <p:cNvPr id="394" name="Google Shape;394;p4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Allows the evaluation of arbitrary circuits composed of multiple types of gates of unbounded depth and is the strongest notion of homomorphic encryption.</a:t>
            </a:r>
            <a:endParaRPr/>
          </a:p>
          <a:p>
            <a:pPr marL="285750" lvl="0" indent="-285750" algn="l" rtl="0">
              <a:lnSpc>
                <a:spcPct val="90000"/>
              </a:lnSpc>
              <a:spcBef>
                <a:spcPts val="1000"/>
              </a:spcBef>
              <a:spcAft>
                <a:spcPts val="0"/>
              </a:spcAft>
              <a:buClr>
                <a:schemeClr val="dk1"/>
              </a:buClr>
              <a:buSzPts val="2800"/>
              <a:buFont typeface="Arial"/>
              <a:buChar char="•"/>
            </a:pPr>
            <a:r>
              <a:rPr lang="en-US"/>
              <a:t>An infinite number of additions or multiplications for ciphertexts is enabled. </a:t>
            </a:r>
            <a:endParaRPr/>
          </a:p>
          <a:p>
            <a:pPr marL="285750" lvl="0" indent="-285750" algn="l" rtl="0">
              <a:lnSpc>
                <a:spcPct val="90000"/>
              </a:lnSpc>
              <a:spcBef>
                <a:spcPts val="1000"/>
              </a:spcBef>
              <a:spcAft>
                <a:spcPts val="0"/>
              </a:spcAft>
              <a:buClr>
                <a:schemeClr val="dk1"/>
              </a:buClr>
              <a:buSzPts val="2800"/>
              <a:buFont typeface="Arial"/>
              <a:buChar char="•"/>
            </a:pPr>
            <a:r>
              <a:rPr lang="en-US"/>
              <a:t>Programs for any functionality can be run on encrypted inputs to produce an encrypted output.</a:t>
            </a:r>
            <a:endParaRPr/>
          </a:p>
          <a:p>
            <a:pPr marL="285750" lvl="0" indent="-285750" algn="l" rtl="0">
              <a:lnSpc>
                <a:spcPct val="90000"/>
              </a:lnSpc>
              <a:spcBef>
                <a:spcPts val="1000"/>
              </a:spcBef>
              <a:spcAft>
                <a:spcPts val="0"/>
              </a:spcAft>
              <a:buClr>
                <a:schemeClr val="dk1"/>
              </a:buClr>
              <a:buSzPts val="2800"/>
              <a:buFont typeface="Arial"/>
              <a:buChar char="•"/>
            </a:pPr>
            <a:r>
              <a:rPr lang="en-US"/>
              <a:t>Still in developmental stage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
        <p:nvSpPr>
          <p:cNvPr id="400" name="Google Shape;400;p4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i="1"/>
              <a:t>Leveled fully homomorphic encryption</a:t>
            </a:r>
            <a:r>
              <a:rPr lang="en-US"/>
              <a:t> </a:t>
            </a:r>
            <a:endParaRPr/>
          </a:p>
        </p:txBody>
      </p:sp>
      <p:sp>
        <p:nvSpPr>
          <p:cNvPr id="401" name="Google Shape;401;p4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r>
              <a:rPr lang="en-US"/>
              <a:t>Supports the evaluation of arbitrary circuits composed of multiple types of gates of bounded (pre-determined) depth.</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
        <p:nvSpPr>
          <p:cNvPr id="407" name="Google Shape;407;p4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Additive homomorphism </a:t>
            </a:r>
            <a:endParaRPr/>
          </a:p>
        </p:txBody>
      </p:sp>
      <p:sp>
        <p:nvSpPr>
          <p:cNvPr id="408" name="Google Shape;408;p42"/>
          <p:cNvSpPr txBox="1">
            <a:spLocks noGrp="1"/>
          </p:cNvSpPr>
          <p:nvPr>
            <p:ph type="body" idx="1"/>
          </p:nvPr>
        </p:nvSpPr>
        <p:spPr>
          <a:xfrm>
            <a:off x="700004" y="980729"/>
            <a:ext cx="8229600" cy="4869864"/>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Assume a function f that simply doubles its argument. </a:t>
            </a:r>
            <a:endParaRPr/>
          </a:p>
          <a:p>
            <a:pPr marL="285750" lvl="0" indent="-285750" algn="l" rtl="0">
              <a:lnSpc>
                <a:spcPct val="90000"/>
              </a:lnSpc>
              <a:spcBef>
                <a:spcPts val="1000"/>
              </a:spcBef>
              <a:spcAft>
                <a:spcPts val="0"/>
              </a:spcAft>
              <a:buClr>
                <a:schemeClr val="dk1"/>
              </a:buClr>
              <a:buSzPct val="100000"/>
              <a:buFont typeface="Arial"/>
              <a:buChar char="•"/>
            </a:pPr>
            <a:r>
              <a:rPr lang="en-US" i="1"/>
              <a:t>f : ℤ → ℤ, f(x) = x + x</a:t>
            </a:r>
            <a:r>
              <a:rPr lang="en-US"/>
              <a:t> </a:t>
            </a:r>
            <a:endParaRPr/>
          </a:p>
          <a:p>
            <a:pPr marL="285750" lvl="0" indent="-285750" algn="l" rtl="0">
              <a:lnSpc>
                <a:spcPct val="90000"/>
              </a:lnSpc>
              <a:spcBef>
                <a:spcPts val="1000"/>
              </a:spcBef>
              <a:spcAft>
                <a:spcPts val="0"/>
              </a:spcAft>
              <a:buClr>
                <a:schemeClr val="dk1"/>
              </a:buClr>
              <a:buSzPct val="100000"/>
              <a:buFont typeface="Arial"/>
              <a:buChar char="•"/>
            </a:pPr>
            <a:r>
              <a:rPr lang="en-US" i="1"/>
              <a:t>f(a) + f(b) = f(a + b)</a:t>
            </a:r>
            <a:endParaRPr/>
          </a:p>
          <a:p>
            <a:pPr marL="285750" lvl="0" indent="-285750" algn="l" rtl="0">
              <a:lnSpc>
                <a:spcPct val="90000"/>
              </a:lnSpc>
              <a:spcBef>
                <a:spcPts val="1000"/>
              </a:spcBef>
              <a:spcAft>
                <a:spcPts val="0"/>
              </a:spcAft>
              <a:buClr>
                <a:schemeClr val="dk1"/>
              </a:buClr>
              <a:buSzPct val="100000"/>
              <a:buFont typeface="Arial"/>
              <a:buChar char="•"/>
            </a:pPr>
            <a:r>
              <a:rPr lang="en-US"/>
              <a:t>Applying + at the range of the function gives us the same as mapping after we apply + at its domain, for example:</a:t>
            </a:r>
            <a:endParaRPr/>
          </a:p>
          <a:p>
            <a:pPr marL="285750" lvl="0" indent="-285750" algn="l" rtl="0">
              <a:lnSpc>
                <a:spcPct val="90000"/>
              </a:lnSpc>
              <a:spcBef>
                <a:spcPts val="1000"/>
              </a:spcBef>
              <a:spcAft>
                <a:spcPts val="0"/>
              </a:spcAft>
              <a:buClr>
                <a:schemeClr val="dk1"/>
              </a:buClr>
              <a:buSzPct val="100000"/>
              <a:buFont typeface="Arial"/>
              <a:buChar char="•"/>
            </a:pPr>
            <a:r>
              <a:rPr lang="en-US"/>
              <a:t>f(1) + f(2) = 2 + 4 = 6 = f(1 + 2)</a:t>
            </a:r>
            <a:endParaRPr/>
          </a:p>
          <a:p>
            <a:pPr marL="285750" lvl="0" indent="-285750" algn="l" rtl="0">
              <a:lnSpc>
                <a:spcPct val="90000"/>
              </a:lnSpc>
              <a:spcBef>
                <a:spcPts val="1000"/>
              </a:spcBef>
              <a:spcAft>
                <a:spcPts val="0"/>
              </a:spcAft>
              <a:buClr>
                <a:schemeClr val="dk1"/>
              </a:buClr>
              <a:buSzPct val="100000"/>
              <a:buFont typeface="Arial"/>
              <a:buChar char="•"/>
            </a:pPr>
            <a:r>
              <a:rPr lang="en-US"/>
              <a:t>To make explicit what structure is being preserved this notation is available</a:t>
            </a:r>
            <a:endParaRPr/>
          </a:p>
          <a:p>
            <a:pPr marL="285750" lvl="0" indent="-285750" algn="l" rtl="0">
              <a:lnSpc>
                <a:spcPct val="90000"/>
              </a:lnSpc>
              <a:spcBef>
                <a:spcPts val="1000"/>
              </a:spcBef>
              <a:spcAft>
                <a:spcPts val="0"/>
              </a:spcAft>
              <a:buClr>
                <a:schemeClr val="dk1"/>
              </a:buClr>
              <a:buSzPct val="100000"/>
              <a:buFont typeface="Arial"/>
              <a:buChar char="•"/>
            </a:pPr>
            <a:r>
              <a:rPr lang="en-US" i="1"/>
              <a:t>f : (ℤ, +)→(ℤ, +)</a:t>
            </a:r>
            <a:endParaRPr/>
          </a:p>
          <a:p>
            <a:pPr marL="285750" lvl="0" indent="-285750" algn="l" rtl="0">
              <a:lnSpc>
                <a:spcPct val="90000"/>
              </a:lnSpc>
              <a:spcBef>
                <a:spcPts val="1000"/>
              </a:spcBef>
              <a:spcAft>
                <a:spcPts val="0"/>
              </a:spcAft>
              <a:buClr>
                <a:schemeClr val="dk1"/>
              </a:buClr>
              <a:buSzPct val="100000"/>
              <a:buFont typeface="Arial"/>
              <a:buChar char="•"/>
            </a:pPr>
            <a:r>
              <a:rPr lang="en-US"/>
              <a:t>i.e. the structure is preserved in the domain and addition is in range.</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
        <p:nvSpPr>
          <p:cNvPr id="414" name="Google Shape;414;p4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Multiplicative homomorphism(RSA)</a:t>
            </a:r>
            <a:endParaRPr/>
          </a:p>
        </p:txBody>
      </p:sp>
      <p:sp>
        <p:nvSpPr>
          <p:cNvPr id="415" name="Google Shape;415;p4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Char char="•"/>
            </a:pPr>
            <a:r>
              <a:rPr lang="en-US"/>
              <a:t>If the RSA public key is modulus m</a:t>
            </a:r>
            <a:r>
              <a:rPr lang="en-US" i="1"/>
              <a:t> </a:t>
            </a:r>
            <a:r>
              <a:rPr lang="en-US"/>
              <a:t> and exponent e, then the encryption of a message p is given by</a:t>
            </a:r>
            <a:endParaRPr/>
          </a:p>
          <a:p>
            <a:pPr marL="285750" lvl="0" indent="-285750" algn="l" rtl="0">
              <a:lnSpc>
                <a:spcPct val="90000"/>
              </a:lnSpc>
              <a:spcBef>
                <a:spcPts val="1000"/>
              </a:spcBef>
              <a:spcAft>
                <a:spcPts val="0"/>
              </a:spcAft>
              <a:buClr>
                <a:schemeClr val="dk1"/>
              </a:buClr>
              <a:buSzPct val="100000"/>
              <a:buChar char="•"/>
            </a:pPr>
            <a:r>
              <a:rPr lang="en-US" i="1"/>
              <a:t>E</a:t>
            </a:r>
            <a:r>
              <a:rPr lang="en-US"/>
              <a:t>(p)=p</a:t>
            </a:r>
            <a:r>
              <a:rPr lang="en-US" baseline="30000"/>
              <a:t>e</a:t>
            </a:r>
            <a:r>
              <a:rPr lang="en-US"/>
              <a:t> mod m.</a:t>
            </a:r>
            <a:endParaRPr/>
          </a:p>
          <a:p>
            <a:pPr marL="285750" lvl="0" indent="-285750" algn="l" rtl="0">
              <a:lnSpc>
                <a:spcPct val="90000"/>
              </a:lnSpc>
              <a:spcBef>
                <a:spcPts val="1000"/>
              </a:spcBef>
              <a:spcAft>
                <a:spcPts val="0"/>
              </a:spcAft>
              <a:buClr>
                <a:schemeClr val="dk1"/>
              </a:buClr>
              <a:buSzPct val="100000"/>
              <a:buChar char="•"/>
            </a:pPr>
            <a:r>
              <a:rPr lang="en-US"/>
              <a:t>Take two plaintext messages p1 and p2 and homomorphic encryption to them</a:t>
            </a:r>
            <a:endParaRPr/>
          </a:p>
          <a:p>
            <a:pPr marL="285750" lvl="0" indent="-285750" algn="l" rtl="0">
              <a:lnSpc>
                <a:spcPct val="90000"/>
              </a:lnSpc>
              <a:spcBef>
                <a:spcPts val="1000"/>
              </a:spcBef>
              <a:spcAft>
                <a:spcPts val="0"/>
              </a:spcAft>
              <a:buClr>
                <a:schemeClr val="dk1"/>
              </a:buClr>
              <a:buSzPct val="100000"/>
              <a:buChar char="•"/>
            </a:pPr>
            <a:r>
              <a:rPr lang="en-US" i="1"/>
              <a:t>E</a:t>
            </a:r>
            <a:r>
              <a:rPr lang="en-US"/>
              <a:t>(p1)*</a:t>
            </a:r>
            <a:r>
              <a:rPr lang="en-US" i="1"/>
              <a:t>E</a:t>
            </a:r>
            <a:r>
              <a:rPr lang="en-US"/>
              <a:t>(p2)=p1</a:t>
            </a:r>
            <a:r>
              <a:rPr lang="en-US" baseline="30000"/>
              <a:t>e</a:t>
            </a:r>
            <a:r>
              <a:rPr lang="en-US"/>
              <a:t> * p2</a:t>
            </a:r>
            <a:r>
              <a:rPr lang="en-US" baseline="30000"/>
              <a:t>e</a:t>
            </a:r>
            <a:r>
              <a:rPr lang="en-US"/>
              <a:t> mod m = (p1</a:t>
            </a:r>
            <a:r>
              <a:rPr lang="en-US" baseline="30000"/>
              <a:t>*</a:t>
            </a:r>
            <a:r>
              <a:rPr lang="en-US"/>
              <a:t>p2)</a:t>
            </a:r>
            <a:r>
              <a:rPr lang="en-US" baseline="30000"/>
              <a:t>e</a:t>
            </a:r>
            <a:r>
              <a:rPr lang="en-US"/>
              <a:t> mod m = E(p1 * p2)</a:t>
            </a:r>
            <a:endParaRPr/>
          </a:p>
          <a:p>
            <a:pPr marL="285750" lvl="0" indent="-285750" algn="l" rtl="0">
              <a:lnSpc>
                <a:spcPct val="90000"/>
              </a:lnSpc>
              <a:spcBef>
                <a:spcPts val="1000"/>
              </a:spcBef>
              <a:spcAft>
                <a:spcPts val="0"/>
              </a:spcAft>
              <a:buClr>
                <a:schemeClr val="dk1"/>
              </a:buClr>
              <a:buSzPct val="100000"/>
              <a:buChar char="•"/>
            </a:pPr>
            <a:r>
              <a:rPr lang="en-US"/>
              <a:t>The multiplicative property </a:t>
            </a:r>
            <a:endParaRPr/>
          </a:p>
          <a:p>
            <a:pPr marL="742950" lvl="1" indent="-285750" algn="l" rtl="0">
              <a:lnSpc>
                <a:spcPct val="90000"/>
              </a:lnSpc>
              <a:spcBef>
                <a:spcPts val="500"/>
              </a:spcBef>
              <a:spcAft>
                <a:spcPts val="0"/>
              </a:spcAft>
              <a:buClr>
                <a:schemeClr val="dk1"/>
              </a:buClr>
              <a:buSzPct val="100000"/>
              <a:buChar char="o"/>
            </a:pPr>
            <a:r>
              <a:rPr lang="en-US"/>
              <a:t>encrypt each plaintext separately </a:t>
            </a:r>
            <a:endParaRPr/>
          </a:p>
          <a:p>
            <a:pPr marL="742950" lvl="1" indent="-285750" algn="l" rtl="0">
              <a:lnSpc>
                <a:spcPct val="90000"/>
              </a:lnSpc>
              <a:spcBef>
                <a:spcPts val="500"/>
              </a:spcBef>
              <a:spcAft>
                <a:spcPts val="0"/>
              </a:spcAft>
              <a:buClr>
                <a:schemeClr val="dk1"/>
              </a:buClr>
              <a:buSzPct val="100000"/>
              <a:buChar char="o"/>
            </a:pPr>
            <a:r>
              <a:rPr lang="en-US"/>
              <a:t>multiply the two ciphertexts together </a:t>
            </a:r>
            <a:endParaRPr/>
          </a:p>
          <a:p>
            <a:pPr marL="742950" lvl="1" indent="-285750" algn="l" rtl="0">
              <a:lnSpc>
                <a:spcPct val="90000"/>
              </a:lnSpc>
              <a:spcBef>
                <a:spcPts val="500"/>
              </a:spcBef>
              <a:spcAft>
                <a:spcPts val="0"/>
              </a:spcAft>
              <a:buClr>
                <a:schemeClr val="dk1"/>
              </a:buClr>
              <a:buSzPct val="100000"/>
              <a:buChar char="o"/>
            </a:pPr>
            <a:r>
              <a:rPr lang="en-US"/>
              <a:t>Result is still same</a:t>
            </a:r>
            <a:endParaRPr/>
          </a:p>
          <a:p>
            <a:pPr marL="285750" lvl="0" indent="-285750" algn="l" rtl="0">
              <a:lnSpc>
                <a:spcPct val="90000"/>
              </a:lnSpc>
              <a:spcBef>
                <a:spcPts val="1000"/>
              </a:spcBef>
              <a:spcAft>
                <a:spcPts val="0"/>
              </a:spcAft>
              <a:buClr>
                <a:schemeClr val="dk1"/>
              </a:buClr>
              <a:buSzPct val="100000"/>
              <a:buFont typeface="Arial"/>
              <a:buChar char="•"/>
            </a:pPr>
            <a:r>
              <a:rPr lang="en-US"/>
              <a:t> RSA is only half-fully-homomorphic-encryption (FHE) since the additive property does not follow.</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
        <p:nvSpPr>
          <p:cNvPr id="421" name="Google Shape;421;p4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Try this..</a:t>
            </a:r>
            <a:endParaRPr/>
          </a:p>
        </p:txBody>
      </p:sp>
      <p:sp>
        <p:nvSpPr>
          <p:cNvPr id="422" name="Google Shape;422;p4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u="sng">
                <a:solidFill>
                  <a:schemeClr val="hlink"/>
                </a:solidFill>
                <a:hlinkClick r:id="rId3"/>
              </a:rPr>
              <a:t>https://asecuritysite.com/encryption/hom_rsa</a:t>
            </a:r>
            <a:endParaRPr/>
          </a:p>
          <a:p>
            <a:pPr marL="285750" lvl="0" indent="-107950" algn="l" rtl="0">
              <a:lnSpc>
                <a:spcPct val="90000"/>
              </a:lnSpc>
              <a:spcBef>
                <a:spcPts val="100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p:txBody>
      </p:sp>
      <p:pic>
        <p:nvPicPr>
          <p:cNvPr id="423" name="Google Shape;423;p44"/>
          <p:cNvPicPr preferRelativeResize="0"/>
          <p:nvPr/>
        </p:nvPicPr>
        <p:blipFill rotWithShape="1">
          <a:blip r:embed="rId4">
            <a:alphaModFix/>
          </a:blip>
          <a:srcRect/>
          <a:stretch/>
        </p:blipFill>
        <p:spPr>
          <a:xfrm>
            <a:off x="2267744" y="2204864"/>
            <a:ext cx="6160409" cy="414704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
        <p:nvSpPr>
          <p:cNvPr id="429" name="Google Shape;429;p4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Standardization</a:t>
            </a:r>
            <a:br>
              <a:rPr lang="en-US"/>
            </a:br>
            <a:endParaRPr/>
          </a:p>
        </p:txBody>
      </p:sp>
      <p:sp>
        <p:nvSpPr>
          <p:cNvPr id="430" name="Google Shape;430;p4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In 2017, researchers from IBM, Microsoft, Intel, the NIST, and others formed an open consortium, </a:t>
            </a:r>
            <a:r>
              <a:rPr lang="en-US">
                <a:solidFill>
                  <a:srgbClr val="C00000"/>
                </a:solidFill>
              </a:rPr>
              <a:t>the Homomorphic Encryption Standardization Consortium HE.org</a:t>
            </a:r>
            <a:r>
              <a:rPr lang="en-US"/>
              <a:t>, that maintains a community security Homomorphic Encryption Standard (The Standard).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46</a:t>
            </a:fld>
            <a:endParaRPr>
              <a:solidFill>
                <a:srgbClr val="000000"/>
              </a:solidFill>
            </a:endParaRPr>
          </a:p>
        </p:txBody>
      </p:sp>
      <p:sp>
        <p:nvSpPr>
          <p:cNvPr id="436" name="Google Shape;436;p4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Google Q &amp; A</a:t>
            </a:r>
            <a:endParaRPr/>
          </a:p>
        </p:txBody>
      </p:sp>
      <p:sp>
        <p:nvSpPr>
          <p:cNvPr id="437" name="Google Shape;437;p4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Can homomorphic encryption be broken?</a:t>
            </a:r>
            <a:endParaRPr/>
          </a:p>
          <a:p>
            <a:pPr marL="285750" lvl="0" indent="-285750" algn="l" rtl="0">
              <a:lnSpc>
                <a:spcPct val="90000"/>
              </a:lnSpc>
              <a:spcBef>
                <a:spcPts val="1000"/>
              </a:spcBef>
              <a:spcAft>
                <a:spcPts val="0"/>
              </a:spcAft>
              <a:buClr>
                <a:schemeClr val="dk1"/>
              </a:buClr>
              <a:buSzPct val="100000"/>
              <a:buFont typeface="Arial"/>
              <a:buChar char="•"/>
            </a:pPr>
            <a:r>
              <a:rPr lang="en-US" b="1"/>
              <a:t>The encryption cannot be hacked yet</a:t>
            </a:r>
            <a:r>
              <a:rPr lang="en-US"/>
              <a:t> and is considered impervious to quantum computing, but attacks against the process are possible.</a:t>
            </a:r>
            <a:endParaRPr/>
          </a:p>
          <a:p>
            <a:pPr marL="285750" lvl="0" indent="-285750" algn="l" rtl="0">
              <a:lnSpc>
                <a:spcPct val="90000"/>
              </a:lnSpc>
              <a:spcBef>
                <a:spcPts val="1000"/>
              </a:spcBef>
              <a:spcAft>
                <a:spcPts val="0"/>
              </a:spcAft>
              <a:buClr>
                <a:schemeClr val="dk1"/>
              </a:buClr>
              <a:buSzPct val="100000"/>
              <a:buFont typeface="Arial"/>
              <a:buChar char="•"/>
            </a:pPr>
            <a:r>
              <a:rPr lang="en-US"/>
              <a:t>Does Google use homomorphic encryption?</a:t>
            </a:r>
            <a:endParaRPr/>
          </a:p>
          <a:p>
            <a:pPr marL="285750" lvl="0" indent="-285750" algn="l" rtl="0">
              <a:lnSpc>
                <a:spcPct val="90000"/>
              </a:lnSpc>
              <a:spcBef>
                <a:spcPts val="1000"/>
              </a:spcBef>
              <a:spcAft>
                <a:spcPts val="0"/>
              </a:spcAft>
              <a:buClr>
                <a:schemeClr val="dk1"/>
              </a:buClr>
              <a:buSzPct val="100000"/>
              <a:buFont typeface="Arial"/>
              <a:buChar char="•"/>
            </a:pPr>
            <a:r>
              <a:rPr lang="en-US"/>
              <a:t>Duality Technologies, the leader in privacy preserving secure data collaboration today announced that </a:t>
            </a:r>
            <a:r>
              <a:rPr lang="en-US" b="1"/>
              <a:t>Google integrated its open-source Fully Homomorphic Encryption (FHE) Transpiler</a:t>
            </a:r>
            <a:r>
              <a:rPr lang="en-US"/>
              <a:t>, which was built using XLS SDK and resides on GitHub, with the Duality-led OpenFHE, the leading open-source fully homomorphic encryption library, </a:t>
            </a:r>
            <a:endParaRPr/>
          </a:p>
          <a:p>
            <a:pPr marL="285750" lvl="0" indent="-121285" algn="l" rtl="0">
              <a:lnSpc>
                <a:spcPct val="90000"/>
              </a:lnSpc>
              <a:spcBef>
                <a:spcPts val="1000"/>
              </a:spcBef>
              <a:spcAft>
                <a:spcPts val="0"/>
              </a:spcAft>
              <a:buClr>
                <a:schemeClr val="dk1"/>
              </a:buClr>
              <a:buSzPct val="100000"/>
              <a:buFont typeface="Arial"/>
              <a:buNone/>
            </a:pP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
        <p:nvSpPr>
          <p:cNvPr id="443" name="Google Shape;443;p4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Advantages of homomorphic encryption</a:t>
            </a:r>
            <a:endParaRPr/>
          </a:p>
        </p:txBody>
      </p:sp>
      <p:sp>
        <p:nvSpPr>
          <p:cNvPr id="444" name="Google Shape;444;p4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90000"/>
              </a:lnSpc>
              <a:spcBef>
                <a:spcPts val="0"/>
              </a:spcBef>
              <a:spcAft>
                <a:spcPts val="0"/>
              </a:spcAft>
              <a:buClr>
                <a:schemeClr val="dk1"/>
              </a:buClr>
              <a:buSzPct val="100000"/>
              <a:buFont typeface="Arial"/>
              <a:buChar char="•"/>
            </a:pPr>
            <a:r>
              <a:rPr lang="en-US"/>
              <a:t>A higher standard of data security without breaking business processes or application functionality. </a:t>
            </a:r>
            <a:endParaRPr/>
          </a:p>
          <a:p>
            <a:pPr marL="285750" lvl="0" indent="-285750" algn="l" rtl="0">
              <a:lnSpc>
                <a:spcPct val="90000"/>
              </a:lnSpc>
              <a:spcBef>
                <a:spcPts val="1000"/>
              </a:spcBef>
              <a:spcAft>
                <a:spcPts val="0"/>
              </a:spcAft>
              <a:buClr>
                <a:schemeClr val="dk1"/>
              </a:buClr>
              <a:buSzPct val="100000"/>
              <a:buFont typeface="Arial"/>
              <a:buChar char="•"/>
            </a:pPr>
            <a:r>
              <a:rPr lang="en-US"/>
              <a:t>Ensures data privacy, while still deriving intelligence from their sensitive data. </a:t>
            </a:r>
            <a:endParaRPr/>
          </a:p>
          <a:p>
            <a:pPr marL="285750" lvl="0" indent="-285750" algn="l" rtl="0">
              <a:lnSpc>
                <a:spcPct val="90000"/>
              </a:lnSpc>
              <a:spcBef>
                <a:spcPts val="1000"/>
              </a:spcBef>
              <a:spcAft>
                <a:spcPts val="0"/>
              </a:spcAft>
              <a:buClr>
                <a:schemeClr val="dk1"/>
              </a:buClr>
              <a:buSzPct val="100000"/>
              <a:buFont typeface="Arial"/>
              <a:buChar char="•"/>
            </a:pPr>
            <a:r>
              <a:rPr lang="en-US"/>
              <a:t>Use cases of homomorphic encryption include </a:t>
            </a:r>
            <a:endParaRPr/>
          </a:p>
          <a:p>
            <a:pPr marL="742950" lvl="1" indent="-285750" algn="l" rtl="0">
              <a:lnSpc>
                <a:spcPct val="90000"/>
              </a:lnSpc>
              <a:spcBef>
                <a:spcPts val="500"/>
              </a:spcBef>
              <a:spcAft>
                <a:spcPts val="0"/>
              </a:spcAft>
              <a:buClr>
                <a:schemeClr val="dk1"/>
              </a:buClr>
              <a:buSzPct val="100000"/>
              <a:buChar char="o"/>
            </a:pPr>
            <a:r>
              <a:rPr lang="en-US"/>
              <a:t>cloud workload protection </a:t>
            </a:r>
            <a:endParaRPr/>
          </a:p>
          <a:p>
            <a:pPr marL="742950" lvl="1" indent="-285750" algn="l" rtl="0">
              <a:lnSpc>
                <a:spcPct val="90000"/>
              </a:lnSpc>
              <a:spcBef>
                <a:spcPts val="500"/>
              </a:spcBef>
              <a:spcAft>
                <a:spcPts val="0"/>
              </a:spcAft>
              <a:buClr>
                <a:schemeClr val="dk1"/>
              </a:buClr>
              <a:buSzPct val="100000"/>
              <a:buChar char="o"/>
            </a:pPr>
            <a:r>
              <a:rPr lang="en-US"/>
              <a:t>privacy preserving encryption), </a:t>
            </a:r>
            <a:endParaRPr/>
          </a:p>
          <a:p>
            <a:pPr marL="742950" lvl="1" indent="-285750" algn="l" rtl="0">
              <a:lnSpc>
                <a:spcPct val="90000"/>
              </a:lnSpc>
              <a:spcBef>
                <a:spcPts val="500"/>
              </a:spcBef>
              <a:spcAft>
                <a:spcPts val="0"/>
              </a:spcAft>
              <a:buClr>
                <a:schemeClr val="dk1"/>
              </a:buClr>
              <a:buSzPct val="100000"/>
              <a:buChar char="o"/>
            </a:pPr>
            <a:r>
              <a:rPr lang="en-US"/>
              <a:t>information supply chain consolidation (containing your data to mitigate breach risk), </a:t>
            </a:r>
            <a:endParaRPr/>
          </a:p>
          <a:p>
            <a:pPr marL="742950" lvl="1" indent="-285750" algn="l" rtl="0">
              <a:lnSpc>
                <a:spcPct val="90000"/>
              </a:lnSpc>
              <a:spcBef>
                <a:spcPts val="500"/>
              </a:spcBef>
              <a:spcAft>
                <a:spcPts val="0"/>
              </a:spcAft>
              <a:buClr>
                <a:schemeClr val="dk1"/>
              </a:buClr>
              <a:buSzPct val="100000"/>
              <a:buChar char="o"/>
            </a:pPr>
            <a:r>
              <a:rPr lang="en-US"/>
              <a:t>and automation and orchestration (operating and triggering off of encrypted data for machine-to-machine communication).</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
        <p:nvSpPr>
          <p:cNvPr id="450" name="Google Shape;450;p4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Limitations of Fully Homomorphic Encryption</a:t>
            </a:r>
            <a:endParaRPr/>
          </a:p>
        </p:txBody>
      </p:sp>
      <p:sp>
        <p:nvSpPr>
          <p:cNvPr id="451" name="Google Shape;451;p4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It’s slow</a:t>
            </a:r>
            <a:endParaRPr/>
          </a:p>
          <a:p>
            <a:pPr marL="742950" lvl="1" indent="-285750" algn="l" rtl="0">
              <a:lnSpc>
                <a:spcPct val="90000"/>
              </a:lnSpc>
              <a:spcBef>
                <a:spcPts val="500"/>
              </a:spcBef>
              <a:spcAft>
                <a:spcPts val="0"/>
              </a:spcAft>
              <a:buClr>
                <a:schemeClr val="dk1"/>
              </a:buClr>
              <a:buSzPts val="2400"/>
              <a:buChar char="o"/>
            </a:pPr>
            <a:r>
              <a:rPr lang="en-US"/>
              <a:t>It’s so quiet at the moment that it can’t be put to any practical use</a:t>
            </a:r>
            <a:endParaRPr/>
          </a:p>
          <a:p>
            <a:pPr marL="742950" lvl="1" indent="-285750" algn="l" rtl="0">
              <a:lnSpc>
                <a:spcPct val="90000"/>
              </a:lnSpc>
              <a:spcBef>
                <a:spcPts val="500"/>
              </a:spcBef>
              <a:spcAft>
                <a:spcPts val="0"/>
              </a:spcAft>
              <a:buClr>
                <a:schemeClr val="dk1"/>
              </a:buClr>
              <a:buSzPts val="2400"/>
              <a:buChar char="o"/>
            </a:pPr>
            <a:r>
              <a:rPr lang="en-US"/>
              <a:t>To make FHE mainstream IBM had released the first version of its HElib C++ library back in 2016, but reports suggest that it ran 100 trillion times slower than the computations done on plain text</a:t>
            </a:r>
            <a:endParaRPr/>
          </a:p>
          <a:p>
            <a:pPr marL="285750" lvl="0" indent="-285750" algn="l" rtl="0">
              <a:lnSpc>
                <a:spcPct val="90000"/>
              </a:lnSpc>
              <a:spcBef>
                <a:spcPts val="1000"/>
              </a:spcBef>
              <a:spcAft>
                <a:spcPts val="0"/>
              </a:spcAft>
              <a:buClr>
                <a:schemeClr val="dk1"/>
              </a:buClr>
              <a:buSzPts val="2800"/>
              <a:buFont typeface="Arial"/>
              <a:buChar char="•"/>
            </a:pPr>
            <a:r>
              <a:rPr lang="en-US"/>
              <a:t>Limited support for multiple users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
        <p:nvSpPr>
          <p:cNvPr id="457" name="Google Shape;457;p4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Implementations of Fully Homomorphic Encryption</a:t>
            </a:r>
            <a:endParaRPr/>
          </a:p>
        </p:txBody>
      </p:sp>
      <p:sp>
        <p:nvSpPr>
          <p:cNvPr id="458" name="Google Shape;458;p4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Simple Encrypted Arithmetic Library (SEAL):</a:t>
            </a:r>
            <a:endParaRPr/>
          </a:p>
          <a:p>
            <a:pPr marL="742950" lvl="1" indent="-285750" algn="l" rtl="0">
              <a:lnSpc>
                <a:spcPct val="90000"/>
              </a:lnSpc>
              <a:spcBef>
                <a:spcPts val="500"/>
              </a:spcBef>
              <a:spcAft>
                <a:spcPts val="0"/>
              </a:spcAft>
              <a:buClr>
                <a:schemeClr val="dk1"/>
              </a:buClr>
              <a:buSzPts val="2400"/>
              <a:buChar char="o"/>
            </a:pPr>
            <a:r>
              <a:rPr lang="en-US"/>
              <a:t>Microsoft has created this library that can be used to allow computations directly on encrypted data.</a:t>
            </a:r>
            <a:endParaRPr/>
          </a:p>
          <a:p>
            <a:pPr marL="285750" lvl="0" indent="-285750" algn="l" rtl="0">
              <a:lnSpc>
                <a:spcPct val="90000"/>
              </a:lnSpc>
              <a:spcBef>
                <a:spcPts val="1000"/>
              </a:spcBef>
              <a:spcAft>
                <a:spcPts val="0"/>
              </a:spcAft>
              <a:buClr>
                <a:schemeClr val="dk1"/>
              </a:buClr>
              <a:buSzPts val="2800"/>
              <a:buFont typeface="Arial"/>
              <a:buChar char="•"/>
            </a:pPr>
            <a:r>
              <a:rPr lang="en-US"/>
              <a:t>Private Join and Compute: </a:t>
            </a:r>
            <a:endParaRPr/>
          </a:p>
          <a:p>
            <a:pPr marL="742950" lvl="1" indent="-285750" algn="l" rtl="0">
              <a:lnSpc>
                <a:spcPct val="90000"/>
              </a:lnSpc>
              <a:spcBef>
                <a:spcPts val="500"/>
              </a:spcBef>
              <a:spcAft>
                <a:spcPts val="0"/>
              </a:spcAft>
              <a:buClr>
                <a:schemeClr val="dk1"/>
              </a:buClr>
              <a:buSzPts val="2400"/>
              <a:buChar char="o"/>
            </a:pPr>
            <a:r>
              <a:rPr lang="en-US"/>
              <a:t>This open-source tool has been developed by Google, which provides an analysis of data in an encrypted format.</a:t>
            </a:r>
            <a:endParaRPr/>
          </a:p>
          <a:p>
            <a:pPr marL="285750" lvl="0" indent="-285750" algn="l" rtl="0">
              <a:lnSpc>
                <a:spcPct val="90000"/>
              </a:lnSpc>
              <a:spcBef>
                <a:spcPts val="1000"/>
              </a:spcBef>
              <a:spcAft>
                <a:spcPts val="0"/>
              </a:spcAft>
              <a:buClr>
                <a:schemeClr val="dk1"/>
              </a:buClr>
              <a:buSzPts val="2800"/>
              <a:buFont typeface="Arial"/>
              <a:buChar char="•"/>
            </a:pPr>
            <a:r>
              <a:rPr lang="en-US"/>
              <a:t>HElib C++ library:</a:t>
            </a:r>
            <a:endParaRPr/>
          </a:p>
          <a:p>
            <a:pPr marL="742950" lvl="1" indent="-285750" algn="l" rtl="0">
              <a:lnSpc>
                <a:spcPct val="90000"/>
              </a:lnSpc>
              <a:spcBef>
                <a:spcPts val="500"/>
              </a:spcBef>
              <a:spcAft>
                <a:spcPts val="0"/>
              </a:spcAft>
              <a:buClr>
                <a:schemeClr val="dk1"/>
              </a:buClr>
              <a:buSzPts val="2400"/>
              <a:buChar char="o"/>
            </a:pPr>
            <a:r>
              <a:rPr lang="en-US"/>
              <a:t>This one we’ve already discussed above. IBM released it in 2016, though it was found to be quite sluggish at the moment.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
        <p:nvSpPr>
          <p:cNvPr id="135" name="Google Shape;135;p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Result?</a:t>
            </a:r>
            <a:endParaRPr/>
          </a:p>
        </p:txBody>
      </p:sp>
      <p:sp>
        <p:nvSpPr>
          <p:cNvPr id="136" name="Google Shape;136;p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Data encoded in a quantum state is to cannot be copied or viewed without alerting the sender or receiver. </a:t>
            </a:r>
            <a:endParaRPr/>
          </a:p>
          <a:p>
            <a:pPr marL="285750" lvl="0" indent="-285750" algn="l" rtl="0">
              <a:lnSpc>
                <a:spcPct val="90000"/>
              </a:lnSpc>
              <a:spcBef>
                <a:spcPts val="1000"/>
              </a:spcBef>
              <a:spcAft>
                <a:spcPts val="0"/>
              </a:spcAft>
              <a:buClr>
                <a:schemeClr val="dk1"/>
              </a:buClr>
              <a:buSzPts val="2800"/>
              <a:buFont typeface="Arial"/>
              <a:buChar char="•"/>
            </a:pPr>
            <a:r>
              <a:rPr lang="en-US"/>
              <a:t>it is impossible to copy data encoded in a quantum state. </a:t>
            </a:r>
            <a:endParaRPr/>
          </a:p>
          <a:p>
            <a:pPr marL="285750" lvl="0" indent="-285750" algn="l" rtl="0">
              <a:lnSpc>
                <a:spcPct val="90000"/>
              </a:lnSpc>
              <a:spcBef>
                <a:spcPts val="1000"/>
              </a:spcBef>
              <a:spcAft>
                <a:spcPts val="0"/>
              </a:spcAft>
              <a:buClr>
                <a:schemeClr val="dk1"/>
              </a:buClr>
              <a:buSzPts val="2800"/>
              <a:buFont typeface="Arial"/>
              <a:buChar char="•"/>
            </a:pPr>
            <a:r>
              <a:rPr lang="en-US"/>
              <a:t>If one attempts to read the encoded data, the quantum state will be changed due to wave function collapse (no-cloning theorem). </a:t>
            </a:r>
            <a:endParaRPr/>
          </a:p>
          <a:p>
            <a:pPr marL="285750" lvl="0" indent="-285750" algn="l" rtl="0">
              <a:lnSpc>
                <a:spcPct val="90000"/>
              </a:lnSpc>
              <a:spcBef>
                <a:spcPts val="1000"/>
              </a:spcBef>
              <a:spcAft>
                <a:spcPts val="0"/>
              </a:spcAft>
              <a:buClr>
                <a:schemeClr val="dk1"/>
              </a:buClr>
              <a:buSzPts val="2800"/>
              <a:buFont typeface="Arial"/>
              <a:buChar char="•"/>
            </a:pPr>
            <a:r>
              <a:rPr lang="en-US"/>
              <a:t>This could be used to detect eavesdropping, especially in Quantum key distribution</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
        <p:nvSpPr>
          <p:cNvPr id="464" name="Google Shape;464;p50"/>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Reading assignment</a:t>
            </a:r>
            <a:endParaRPr/>
          </a:p>
        </p:txBody>
      </p:sp>
      <p:sp>
        <p:nvSpPr>
          <p:cNvPr id="465" name="Google Shape;465;p5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https://tvdn.me/fhe/2021-11-14-fully-homomorphic-encryption-pro-con/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51</a:t>
            </a:fld>
            <a:endParaRPr>
              <a:solidFill>
                <a:srgbClr val="000000"/>
              </a:solidFill>
            </a:endParaRPr>
          </a:p>
        </p:txBody>
      </p:sp>
      <p:sp>
        <p:nvSpPr>
          <p:cNvPr id="471" name="Google Shape;471;p5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References </a:t>
            </a:r>
            <a:endParaRPr/>
          </a:p>
        </p:txBody>
      </p:sp>
      <p:sp>
        <p:nvSpPr>
          <p:cNvPr id="472" name="Google Shape;472;p5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u="sng">
                <a:solidFill>
                  <a:schemeClr val="hlink"/>
                </a:solidFill>
                <a:hlinkClick r:id="rId3"/>
              </a:rPr>
              <a:t>https://www.ssl2buy.com/wiki/homomorphic-encryption</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4"/>
              </a:rPr>
              <a:t>https://baffle.io/blog/the-advantages-and-disadvantages-of-homomorphic-encryption/</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5"/>
              </a:rPr>
              <a:t>https://research.aimultiple.com/homomorphic-encryption/</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6"/>
              </a:rPr>
              <a:t>https://nvotes.com/multiplicative-vs-additive-homomorphic-elgamal/</a:t>
            </a:r>
            <a:endParaRPr/>
          </a:p>
          <a:p>
            <a:pPr marL="285750" lvl="0" indent="-285750" algn="l" rtl="0">
              <a:lnSpc>
                <a:spcPct val="90000"/>
              </a:lnSpc>
              <a:spcBef>
                <a:spcPts val="1000"/>
              </a:spcBef>
              <a:spcAft>
                <a:spcPts val="0"/>
              </a:spcAft>
              <a:buClr>
                <a:schemeClr val="dk1"/>
              </a:buClr>
              <a:buSzPts val="2800"/>
              <a:buFont typeface="Arial"/>
              <a:buChar char="•"/>
            </a:pPr>
            <a:r>
              <a:rPr lang="en-US"/>
              <a:t>https://asecuritysite.com/encryption/hom_rsa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6000"/>
              <a:buFont typeface="Marcellus"/>
              <a:buNone/>
            </a:pPr>
            <a:r>
              <a:rPr lang="en-US">
                <a:solidFill>
                  <a:srgbClr val="C00000"/>
                </a:solidFill>
                <a:latin typeface="Marcellus"/>
                <a:ea typeface="Marcellus"/>
                <a:cs typeface="Marcellus"/>
                <a:sym typeface="Marcellus"/>
              </a:rPr>
              <a:t>Secure Multi-Party Computation (</a:t>
            </a:r>
            <a:r>
              <a:rPr lang="en-US">
                <a:solidFill>
                  <a:srgbClr val="C00000"/>
                </a:solidFill>
              </a:rPr>
              <a:t>MPC</a:t>
            </a:r>
            <a:r>
              <a:rPr lang="en-US">
                <a:solidFill>
                  <a:srgbClr val="C00000"/>
                </a:solidFill>
                <a:latin typeface="Marcellus"/>
                <a:ea typeface="Marcellus"/>
                <a:cs typeface="Marcellus"/>
                <a:sym typeface="Marcellus"/>
              </a:rPr>
              <a:t>)</a:t>
            </a:r>
            <a:endParaRPr>
              <a:solidFill>
                <a:srgbClr val="C00000"/>
              </a:solidFill>
              <a:latin typeface="Marcellus"/>
              <a:ea typeface="Marcellus"/>
              <a:cs typeface="Marcellus"/>
              <a:sym typeface="Marcellus"/>
            </a:endParaRPr>
          </a:p>
        </p:txBody>
      </p:sp>
      <p:sp>
        <p:nvSpPr>
          <p:cNvPr id="478" name="Google Shape;478;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solidFill>
                <a:srgbClr val="C00000"/>
              </a:solidFill>
            </a:endParaRPr>
          </a:p>
        </p:txBody>
      </p:sp>
      <p:sp>
        <p:nvSpPr>
          <p:cNvPr id="479" name="Google Shape;47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52</a:t>
            </a:fld>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53</a:t>
            </a:fld>
            <a:endParaRPr>
              <a:solidFill>
                <a:srgbClr val="000000"/>
              </a:solidFill>
            </a:endParaRPr>
          </a:p>
        </p:txBody>
      </p:sp>
      <p:sp>
        <p:nvSpPr>
          <p:cNvPr id="485" name="Google Shape;485;p5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Multiparty Computation</a:t>
            </a:r>
            <a:endParaRPr/>
          </a:p>
        </p:txBody>
      </p:sp>
      <p:sp>
        <p:nvSpPr>
          <p:cNvPr id="486" name="Google Shape;486;p5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A game of who is richer</a:t>
            </a:r>
            <a:endParaRPr/>
          </a:p>
          <a:p>
            <a:pPr marL="285750" lvl="0" indent="-285750" algn="l" rtl="0">
              <a:lnSpc>
                <a:spcPct val="90000"/>
              </a:lnSpc>
              <a:spcBef>
                <a:spcPts val="1000"/>
              </a:spcBef>
              <a:spcAft>
                <a:spcPts val="0"/>
              </a:spcAft>
              <a:buClr>
                <a:schemeClr val="dk1"/>
              </a:buClr>
              <a:buSzPts val="2800"/>
              <a:buFont typeface="Arial"/>
              <a:buChar char="•"/>
            </a:pPr>
            <a:r>
              <a:rPr lang="en-US"/>
              <a:t>Three millionaires are out at a dinner party. They’ve never met before, and therefore, they don’t trust each other. The first millionaire, Jane, wants to prove that they have a higher net worth than James and Janet, the other two millionaires; however neither Jane, James or Janet want to reveal their net worths to each other, nor to anyone else.</a:t>
            </a:r>
            <a:endParaRPr/>
          </a:p>
          <a:p>
            <a:pPr marL="0" lvl="0" indent="0" algn="l" rtl="0">
              <a:lnSpc>
                <a:spcPct val="90000"/>
              </a:lnSpc>
              <a:spcBef>
                <a:spcPts val="1000"/>
              </a:spcBef>
              <a:spcAft>
                <a:spcPts val="0"/>
              </a:spcAft>
              <a:buClr>
                <a:schemeClr val="dk1"/>
              </a:buClr>
              <a:buSzPts val="2800"/>
              <a:buNone/>
            </a:pPr>
            <a:endParaRPr/>
          </a:p>
        </p:txBody>
      </p:sp>
      <p:sp>
        <p:nvSpPr>
          <p:cNvPr id="487" name="Google Shape;487;p53"/>
          <p:cNvSpPr txBox="1"/>
          <p:nvPr/>
        </p:nvSpPr>
        <p:spPr>
          <a:xfrm>
            <a:off x="539552" y="5770294"/>
            <a:ext cx="81369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Courtesy : https://medium.com/@keylesstech/a-beginners-guide-to-secure-multiparty-computation-dc3fb9365458</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
        <p:nvSpPr>
          <p:cNvPr id="493" name="Google Shape;493;p5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2400"/>
              <a:buFont typeface="Marcellus"/>
              <a:buNone/>
            </a:pPr>
            <a:r>
              <a:rPr lang="en-US" sz="2400" b="1"/>
              <a:t>How do three millionaires prove who is the richest without revealing each other’s net-worth?</a:t>
            </a:r>
            <a:endParaRPr sz="2400"/>
          </a:p>
        </p:txBody>
      </p:sp>
      <p:sp>
        <p:nvSpPr>
          <p:cNvPr id="494" name="Google Shape;494;p5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Using an iPhone calculator, Jane chooses a random number to add to her salary. </a:t>
            </a:r>
            <a:endParaRPr/>
          </a:p>
          <a:p>
            <a:pPr marL="285750" lvl="0" indent="-285750" algn="l" rtl="0">
              <a:lnSpc>
                <a:spcPct val="90000"/>
              </a:lnSpc>
              <a:spcBef>
                <a:spcPts val="1000"/>
              </a:spcBef>
              <a:spcAft>
                <a:spcPts val="0"/>
              </a:spcAft>
              <a:buClr>
                <a:schemeClr val="dk1"/>
              </a:buClr>
              <a:buSzPct val="100000"/>
              <a:buFont typeface="Arial"/>
              <a:buChar char="•"/>
            </a:pPr>
            <a:r>
              <a:rPr lang="en-US"/>
              <a:t>Jane passes her phone to James. </a:t>
            </a:r>
            <a:endParaRPr/>
          </a:p>
          <a:p>
            <a:pPr marL="285750" lvl="0" indent="-285750" algn="l" rtl="0">
              <a:lnSpc>
                <a:spcPct val="90000"/>
              </a:lnSpc>
              <a:spcBef>
                <a:spcPts val="1000"/>
              </a:spcBef>
              <a:spcAft>
                <a:spcPts val="0"/>
              </a:spcAft>
              <a:buClr>
                <a:schemeClr val="dk1"/>
              </a:buClr>
              <a:buSzPct val="100000"/>
              <a:buFont typeface="Arial"/>
              <a:buChar char="•"/>
            </a:pPr>
            <a:r>
              <a:rPr lang="en-US"/>
              <a:t>James then adds on his net worth, and passes the phone to Janet, </a:t>
            </a:r>
            <a:endParaRPr/>
          </a:p>
          <a:p>
            <a:pPr marL="285750" lvl="0" indent="-285750" algn="l" rtl="0">
              <a:lnSpc>
                <a:spcPct val="90000"/>
              </a:lnSpc>
              <a:spcBef>
                <a:spcPts val="1000"/>
              </a:spcBef>
              <a:spcAft>
                <a:spcPts val="0"/>
              </a:spcAft>
              <a:buClr>
                <a:schemeClr val="dk1"/>
              </a:buClr>
              <a:buSzPct val="100000"/>
              <a:buFont typeface="Arial"/>
              <a:buChar char="•"/>
            </a:pPr>
            <a:r>
              <a:rPr lang="en-US"/>
              <a:t>who then adds her net worth.</a:t>
            </a:r>
            <a:endParaRPr/>
          </a:p>
          <a:p>
            <a:pPr marL="285750" lvl="0" indent="-285750" algn="l" rtl="0">
              <a:lnSpc>
                <a:spcPct val="90000"/>
              </a:lnSpc>
              <a:spcBef>
                <a:spcPts val="1000"/>
              </a:spcBef>
              <a:spcAft>
                <a:spcPts val="0"/>
              </a:spcAft>
              <a:buClr>
                <a:schemeClr val="dk1"/>
              </a:buClr>
              <a:buSzPct val="100000"/>
              <a:buFont typeface="Arial"/>
              <a:buChar char="•"/>
            </a:pPr>
            <a:r>
              <a:rPr lang="en-US"/>
              <a:t>Once everyone has added their salaries to the calculator, the phone is passed back to Jane,</a:t>
            </a:r>
            <a:endParaRPr/>
          </a:p>
          <a:p>
            <a:pPr marL="285750" lvl="0" indent="-285750" algn="l" rtl="0">
              <a:lnSpc>
                <a:spcPct val="90000"/>
              </a:lnSpc>
              <a:spcBef>
                <a:spcPts val="1000"/>
              </a:spcBef>
              <a:spcAft>
                <a:spcPts val="0"/>
              </a:spcAft>
              <a:buClr>
                <a:schemeClr val="dk1"/>
              </a:buClr>
              <a:buSzPct val="100000"/>
              <a:buFont typeface="Arial"/>
              <a:buChar char="•"/>
            </a:pPr>
            <a:r>
              <a:rPr lang="en-US"/>
              <a:t>Jane subtracts the random number she originally added.</a:t>
            </a:r>
            <a:endParaRPr/>
          </a:p>
          <a:p>
            <a:pPr marL="285750" lvl="0" indent="-285750" algn="l" rtl="0">
              <a:lnSpc>
                <a:spcPct val="90000"/>
              </a:lnSpc>
              <a:spcBef>
                <a:spcPts val="1000"/>
              </a:spcBef>
              <a:spcAft>
                <a:spcPts val="0"/>
              </a:spcAft>
              <a:buClr>
                <a:schemeClr val="dk1"/>
              </a:buClr>
              <a:buSzPct val="100000"/>
              <a:buFont typeface="Arial"/>
              <a:buChar char="•"/>
            </a:pPr>
            <a:r>
              <a:rPr lang="en-US"/>
              <a:t>Then Jane can calculate rest millionaires average net worth and share that, without learning net worth of any one individual. </a:t>
            </a:r>
            <a:endParaRPr/>
          </a:p>
          <a:p>
            <a:pPr marL="285750" lvl="0" indent="-285750" algn="l" rtl="0">
              <a:lnSpc>
                <a:spcPct val="90000"/>
              </a:lnSpc>
              <a:spcBef>
                <a:spcPts val="1000"/>
              </a:spcBef>
              <a:spcAft>
                <a:spcPts val="0"/>
              </a:spcAft>
              <a:buClr>
                <a:schemeClr val="dk1"/>
              </a:buClr>
              <a:buSzPct val="100000"/>
              <a:buFont typeface="Arial"/>
              <a:buChar char="•"/>
            </a:pPr>
            <a:r>
              <a:rPr lang="en-US"/>
              <a:t>If one millionaire’s net-worth is lower than the average, then they will know they are not the richest.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
        <p:nvSpPr>
          <p:cNvPr id="500" name="Google Shape;500;p5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01" name="Google Shape;501;p5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The example works if all the players are honest, </a:t>
            </a:r>
            <a:endParaRPr/>
          </a:p>
          <a:p>
            <a:pPr marL="285750" lvl="0" indent="-285750" algn="l" rtl="0">
              <a:lnSpc>
                <a:spcPct val="90000"/>
              </a:lnSpc>
              <a:spcBef>
                <a:spcPts val="1000"/>
              </a:spcBef>
              <a:spcAft>
                <a:spcPts val="0"/>
              </a:spcAft>
              <a:buClr>
                <a:schemeClr val="dk1"/>
              </a:buClr>
              <a:buSzPct val="100000"/>
              <a:buFont typeface="Arial"/>
              <a:buChar char="•"/>
            </a:pPr>
            <a:r>
              <a:rPr lang="en-US"/>
              <a:t>There is some potential for players to cheat. </a:t>
            </a:r>
            <a:endParaRPr/>
          </a:p>
          <a:p>
            <a:pPr marL="285750" lvl="0" indent="-285750" algn="l" rtl="0">
              <a:lnSpc>
                <a:spcPct val="90000"/>
              </a:lnSpc>
              <a:spcBef>
                <a:spcPts val="1000"/>
              </a:spcBef>
              <a:spcAft>
                <a:spcPts val="0"/>
              </a:spcAft>
              <a:buClr>
                <a:schemeClr val="dk1"/>
              </a:buClr>
              <a:buSzPct val="100000"/>
              <a:buFont typeface="Arial"/>
              <a:buChar char="•"/>
            </a:pPr>
            <a:r>
              <a:rPr lang="en-US"/>
              <a:t>For example, </a:t>
            </a:r>
            <a:endParaRPr/>
          </a:p>
          <a:p>
            <a:pPr marL="742950" lvl="1" indent="-285750" algn="l" rtl="0">
              <a:lnSpc>
                <a:spcPct val="90000"/>
              </a:lnSpc>
              <a:spcBef>
                <a:spcPts val="500"/>
              </a:spcBef>
              <a:spcAft>
                <a:spcPts val="0"/>
              </a:spcAft>
              <a:buClr>
                <a:schemeClr val="dk1"/>
              </a:buClr>
              <a:buSzPct val="100000"/>
              <a:buChar char="o"/>
            </a:pPr>
            <a:r>
              <a:rPr lang="en-US"/>
              <a:t>Jane has more power than the other millionaires. </a:t>
            </a:r>
            <a:endParaRPr/>
          </a:p>
          <a:p>
            <a:pPr marL="742950" lvl="1" indent="-285750" algn="l" rtl="0">
              <a:lnSpc>
                <a:spcPct val="90000"/>
              </a:lnSpc>
              <a:spcBef>
                <a:spcPts val="500"/>
              </a:spcBef>
              <a:spcAft>
                <a:spcPts val="0"/>
              </a:spcAft>
              <a:buClr>
                <a:schemeClr val="dk1"/>
              </a:buClr>
              <a:buSzPct val="100000"/>
              <a:buChar char="o"/>
            </a:pPr>
            <a:r>
              <a:rPr lang="en-US"/>
              <a:t>Since she knows the random number, Jane could potentially leverage this to try to learn more about the others. </a:t>
            </a:r>
            <a:endParaRPr/>
          </a:p>
          <a:p>
            <a:pPr marL="742950" lvl="1" indent="-285750" algn="l" rtl="0">
              <a:lnSpc>
                <a:spcPct val="90000"/>
              </a:lnSpc>
              <a:spcBef>
                <a:spcPts val="500"/>
              </a:spcBef>
              <a:spcAft>
                <a:spcPts val="0"/>
              </a:spcAft>
              <a:buClr>
                <a:schemeClr val="dk1"/>
              </a:buClr>
              <a:buSzPct val="100000"/>
              <a:buChar char="o"/>
            </a:pPr>
            <a:r>
              <a:rPr lang="en-US"/>
              <a:t>It is also possible for James or Janet to lie about their net worth, to try and learn more about the others.</a:t>
            </a:r>
            <a:endParaRPr/>
          </a:p>
          <a:p>
            <a:pPr marL="285750" lvl="0" indent="-285750" algn="l" rtl="0">
              <a:lnSpc>
                <a:spcPct val="90000"/>
              </a:lnSpc>
              <a:spcBef>
                <a:spcPts val="1000"/>
              </a:spcBef>
              <a:spcAft>
                <a:spcPts val="0"/>
              </a:spcAft>
              <a:buClr>
                <a:schemeClr val="dk1"/>
              </a:buClr>
              <a:buSzPct val="100000"/>
              <a:buFont typeface="Arial"/>
              <a:buChar char="•"/>
            </a:pPr>
            <a:r>
              <a:rPr lang="en-US"/>
              <a:t>This basic example illustrates how Secure Multiparty Computation, one of the underlying cryptographic techniques used by Keyless, works.</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
        <p:nvSpPr>
          <p:cNvPr id="507" name="Google Shape;507;p56"/>
          <p:cNvSpPr txBox="1">
            <a:spLocks noGrp="1"/>
          </p:cNvSpPr>
          <p:nvPr>
            <p:ph type="title"/>
          </p:nvPr>
        </p:nvSpPr>
        <p:spPr>
          <a:xfrm>
            <a:off x="817323" y="214817"/>
            <a:ext cx="821917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200"/>
              <a:buFont typeface="Marcellus"/>
              <a:buNone/>
            </a:pPr>
            <a:r>
              <a:rPr lang="en-US" sz="3200"/>
              <a:t>Secure multi-party computation (multi-party computation, SMPC, or MPC)</a:t>
            </a:r>
            <a:endParaRPr sz="3200"/>
          </a:p>
        </p:txBody>
      </p:sp>
      <p:sp>
        <p:nvSpPr>
          <p:cNvPr id="508" name="Google Shape;508;p5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A cryptographic technique that enables different parties to carry out a computation using their private data without revealing their private data to each other.</a:t>
            </a:r>
            <a:endParaRPr/>
          </a:p>
          <a:p>
            <a:pPr marL="285750" lvl="0" indent="-285750" algn="l" rtl="0">
              <a:lnSpc>
                <a:spcPct val="90000"/>
              </a:lnSpc>
              <a:spcBef>
                <a:spcPts val="1000"/>
              </a:spcBef>
              <a:spcAft>
                <a:spcPts val="0"/>
              </a:spcAft>
              <a:buClr>
                <a:schemeClr val="dk1"/>
              </a:buClr>
              <a:buSzPts val="2800"/>
              <a:buFont typeface="Arial"/>
              <a:buChar char="•"/>
            </a:pPr>
            <a:r>
              <a:rPr lang="en-US"/>
              <a:t>ensures the security of sensitive data without undermining their ability to gain insights from it.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57</a:t>
            </a:fld>
            <a:endParaRPr>
              <a:solidFill>
                <a:srgbClr val="000000"/>
              </a:solidFill>
            </a:endParaRPr>
          </a:p>
        </p:txBody>
      </p:sp>
      <p:sp>
        <p:nvSpPr>
          <p:cNvPr id="514" name="Google Shape;514;p5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Another example</a:t>
            </a:r>
            <a:endParaRPr/>
          </a:p>
        </p:txBody>
      </p:sp>
      <p:sp>
        <p:nvSpPr>
          <p:cNvPr id="515" name="Google Shape;515;p5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Suppose a group of employees wants to learn their average salary in order to find out whether they are underpaid or not. </a:t>
            </a:r>
            <a:endParaRPr/>
          </a:p>
          <a:p>
            <a:pPr marL="285750" lvl="0" indent="-285750" algn="l" rtl="0">
              <a:lnSpc>
                <a:spcPct val="90000"/>
              </a:lnSpc>
              <a:spcBef>
                <a:spcPts val="1000"/>
              </a:spcBef>
              <a:spcAft>
                <a:spcPts val="0"/>
              </a:spcAft>
              <a:buClr>
                <a:schemeClr val="dk1"/>
              </a:buClr>
              <a:buSzPct val="100000"/>
              <a:buFont typeface="Arial"/>
              <a:buChar char="•"/>
            </a:pPr>
            <a:r>
              <a:rPr lang="en-US"/>
              <a:t>However, they don’t want to disclose their individual salary information. </a:t>
            </a:r>
            <a:endParaRPr/>
          </a:p>
          <a:p>
            <a:pPr marL="285750" lvl="0" indent="-285750" algn="l" rtl="0">
              <a:lnSpc>
                <a:spcPct val="90000"/>
              </a:lnSpc>
              <a:spcBef>
                <a:spcPts val="1000"/>
              </a:spcBef>
              <a:spcAft>
                <a:spcPts val="0"/>
              </a:spcAft>
              <a:buClr>
                <a:schemeClr val="dk1"/>
              </a:buClr>
              <a:buSzPct val="100000"/>
              <a:buFont typeface="Arial"/>
              <a:buChar char="•"/>
            </a:pPr>
            <a:r>
              <a:rPr lang="en-US"/>
              <a:t>An SMPC method can solve this problem:</a:t>
            </a:r>
            <a:endParaRPr/>
          </a:p>
          <a:p>
            <a:pPr marL="742950" lvl="1" indent="-285750" algn="l" rtl="0">
              <a:lnSpc>
                <a:spcPct val="90000"/>
              </a:lnSpc>
              <a:spcBef>
                <a:spcPts val="500"/>
              </a:spcBef>
              <a:spcAft>
                <a:spcPts val="0"/>
              </a:spcAft>
              <a:buClr>
                <a:schemeClr val="dk1"/>
              </a:buClr>
              <a:buSzPct val="100000"/>
              <a:buChar char="o"/>
            </a:pPr>
            <a:r>
              <a:rPr lang="en-US"/>
              <a:t>Each employee is numbered from first to last.</a:t>
            </a:r>
            <a:endParaRPr/>
          </a:p>
          <a:p>
            <a:pPr marL="742950" lvl="1" indent="-285750" algn="l" rtl="0">
              <a:lnSpc>
                <a:spcPct val="90000"/>
              </a:lnSpc>
              <a:spcBef>
                <a:spcPts val="500"/>
              </a:spcBef>
              <a:spcAft>
                <a:spcPts val="0"/>
              </a:spcAft>
              <a:buClr>
                <a:schemeClr val="dk1"/>
              </a:buClr>
              <a:buSzPct val="100000"/>
              <a:buChar char="o"/>
            </a:pPr>
            <a:r>
              <a:rPr lang="en-US"/>
              <a:t>The first employee chooses an arbitrarily large number and adds their salary to the number and tells the second employee the result.</a:t>
            </a:r>
            <a:endParaRPr/>
          </a:p>
          <a:p>
            <a:pPr marL="742950" lvl="1" indent="-285750" algn="l" rtl="0">
              <a:lnSpc>
                <a:spcPct val="90000"/>
              </a:lnSpc>
              <a:spcBef>
                <a:spcPts val="500"/>
              </a:spcBef>
              <a:spcAft>
                <a:spcPts val="0"/>
              </a:spcAft>
              <a:buClr>
                <a:schemeClr val="dk1"/>
              </a:buClr>
              <a:buSzPct val="100000"/>
              <a:buChar char="o"/>
            </a:pPr>
            <a:r>
              <a:rPr lang="en-US"/>
              <a:t>The second employee adds their number to the value and tells the result to the third employee, and so on until the last employee.</a:t>
            </a:r>
            <a:endParaRPr/>
          </a:p>
          <a:p>
            <a:pPr marL="742950" lvl="1" indent="-285750" algn="l" rtl="0">
              <a:lnSpc>
                <a:spcPct val="90000"/>
              </a:lnSpc>
              <a:spcBef>
                <a:spcPts val="500"/>
              </a:spcBef>
              <a:spcAft>
                <a:spcPts val="0"/>
              </a:spcAft>
              <a:buClr>
                <a:schemeClr val="dk1"/>
              </a:buClr>
              <a:buSzPct val="100000"/>
              <a:buChar char="o"/>
            </a:pPr>
            <a:r>
              <a:rPr lang="en-US"/>
              <a:t>After adding their salary to the result, the last employee tells the result to the first employee.</a:t>
            </a:r>
            <a:endParaRPr/>
          </a:p>
          <a:p>
            <a:pPr marL="742950" lvl="1" indent="-285750" algn="l" rtl="0">
              <a:lnSpc>
                <a:spcPct val="90000"/>
              </a:lnSpc>
              <a:spcBef>
                <a:spcPts val="500"/>
              </a:spcBef>
              <a:spcAft>
                <a:spcPts val="0"/>
              </a:spcAft>
              <a:buClr>
                <a:schemeClr val="dk1"/>
              </a:buClr>
              <a:buSzPct val="100000"/>
              <a:buChar char="o"/>
            </a:pPr>
            <a:r>
              <a:rPr lang="en-US"/>
              <a:t>The first employee subtracts the large number they started with and divides the result by the number of employees in the group to obtain the average salary.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58</a:t>
            </a:fld>
            <a:endParaRPr>
              <a:solidFill>
                <a:srgbClr val="000000"/>
              </a:solidFill>
            </a:endParaRPr>
          </a:p>
        </p:txBody>
      </p:sp>
      <p:sp>
        <p:nvSpPr>
          <p:cNvPr id="521" name="Google Shape;521;p5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Another example</a:t>
            </a:r>
            <a:endParaRPr/>
          </a:p>
        </p:txBody>
      </p:sp>
      <p:sp>
        <p:nvSpPr>
          <p:cNvPr id="522" name="Google Shape;522;p5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the large number chosen by the first employee hides his/her salary from others. </a:t>
            </a:r>
            <a:endParaRPr/>
          </a:p>
          <a:p>
            <a:pPr marL="285750" lvl="0" indent="-285750" algn="l" rtl="0">
              <a:lnSpc>
                <a:spcPct val="90000"/>
              </a:lnSpc>
              <a:spcBef>
                <a:spcPts val="1000"/>
              </a:spcBef>
              <a:spcAft>
                <a:spcPts val="0"/>
              </a:spcAft>
              <a:buClr>
                <a:schemeClr val="dk1"/>
              </a:buClr>
              <a:buSzPts val="2800"/>
              <a:buFont typeface="Arial"/>
              <a:buChar char="•"/>
            </a:pPr>
            <a:r>
              <a:rPr lang="en-US"/>
              <a:t>On the other hand, the final result that the first employee receives from the last employee provides no information to the first employee about others’ salaries.</a:t>
            </a:r>
            <a:endParaRPr/>
          </a:p>
          <a:p>
            <a:pPr marL="285750" lvl="0" indent="-285750" algn="l" rtl="0">
              <a:lnSpc>
                <a:spcPct val="90000"/>
              </a:lnSpc>
              <a:spcBef>
                <a:spcPts val="1000"/>
              </a:spcBef>
              <a:spcAft>
                <a:spcPts val="0"/>
              </a:spcAft>
              <a:buClr>
                <a:schemeClr val="dk1"/>
              </a:buClr>
              <a:buSzPts val="2800"/>
              <a:buFont typeface="Arial"/>
              <a:buChar char="•"/>
            </a:pPr>
            <a:r>
              <a:rPr lang="en-US"/>
              <a:t> As a result, the group, consisting of multiple parties, could securely compute the average salary without disclosing their salaries.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59</a:t>
            </a:fld>
            <a:endParaRPr>
              <a:solidFill>
                <a:srgbClr val="000000"/>
              </a:solidFill>
            </a:endParaRPr>
          </a:p>
        </p:txBody>
      </p:sp>
      <p:sp>
        <p:nvSpPr>
          <p:cNvPr id="528" name="Google Shape;528;p5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29" name="Google Shape;529;p5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530" name="Google Shape;530;p59"/>
          <p:cNvPicPr preferRelativeResize="0"/>
          <p:nvPr/>
        </p:nvPicPr>
        <p:blipFill rotWithShape="1">
          <a:blip r:embed="rId3">
            <a:alphaModFix/>
          </a:blip>
          <a:srcRect/>
          <a:stretch/>
        </p:blipFill>
        <p:spPr>
          <a:xfrm>
            <a:off x="827584" y="6771"/>
            <a:ext cx="7632848" cy="62727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
        <p:nvSpPr>
          <p:cNvPr id="142" name="Google Shape;142;p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How it works?</a:t>
            </a:r>
            <a:endParaRPr/>
          </a:p>
        </p:txBody>
      </p:sp>
      <p:sp>
        <p:nvSpPr>
          <p:cNvPr id="143" name="Google Shape;143;p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2800"/>
              <a:buFont typeface="Arial"/>
              <a:buChar char="•"/>
            </a:pPr>
            <a:r>
              <a:rPr lang="en-US"/>
              <a:t>Alice and Bob wish to exchange a message securely. </a:t>
            </a:r>
            <a:endParaRPr/>
          </a:p>
          <a:p>
            <a:pPr marL="285750" lvl="0" indent="-285750" algn="l" rtl="0">
              <a:lnSpc>
                <a:spcPct val="90000"/>
              </a:lnSpc>
              <a:spcBef>
                <a:spcPts val="1000"/>
              </a:spcBef>
              <a:spcAft>
                <a:spcPts val="0"/>
              </a:spcAft>
              <a:buClr>
                <a:schemeClr val="dk1"/>
              </a:buClr>
              <a:buSzPts val="2800"/>
              <a:buFont typeface="Arial"/>
              <a:buChar char="•"/>
            </a:pPr>
            <a:r>
              <a:rPr lang="en-US"/>
              <a:t>Alice initiates the message by sending Bob a key. </a:t>
            </a:r>
            <a:endParaRPr/>
          </a:p>
          <a:p>
            <a:pPr marL="285750" lvl="0" indent="-285750" algn="l" rtl="0">
              <a:lnSpc>
                <a:spcPct val="90000"/>
              </a:lnSpc>
              <a:spcBef>
                <a:spcPts val="1000"/>
              </a:spcBef>
              <a:spcAft>
                <a:spcPts val="0"/>
              </a:spcAft>
              <a:buClr>
                <a:schemeClr val="dk1"/>
              </a:buClr>
              <a:buSzPts val="2800"/>
              <a:buFont typeface="Arial"/>
              <a:buChar char="•"/>
            </a:pPr>
            <a:r>
              <a:rPr lang="en-US"/>
              <a:t>The key is a stream of photons that travel in one direction. </a:t>
            </a:r>
            <a:endParaRPr/>
          </a:p>
          <a:p>
            <a:pPr marL="285750" lvl="0" indent="-285750" algn="l" rtl="0">
              <a:lnSpc>
                <a:spcPct val="90000"/>
              </a:lnSpc>
              <a:spcBef>
                <a:spcPts val="1000"/>
              </a:spcBef>
              <a:spcAft>
                <a:spcPts val="0"/>
              </a:spcAft>
              <a:buClr>
                <a:schemeClr val="dk1"/>
              </a:buClr>
              <a:buSzPts val="2800"/>
              <a:buFont typeface="Arial"/>
              <a:buChar char="•"/>
            </a:pPr>
            <a:r>
              <a:rPr lang="en-US"/>
              <a:t>Each photon represents a single bit of data -- either a 0 or 1. </a:t>
            </a:r>
            <a:endParaRPr/>
          </a:p>
          <a:p>
            <a:pPr marL="285750" lvl="0" indent="-285750" algn="l" rtl="0">
              <a:lnSpc>
                <a:spcPct val="90000"/>
              </a:lnSpc>
              <a:spcBef>
                <a:spcPts val="1000"/>
              </a:spcBef>
              <a:spcAft>
                <a:spcPts val="0"/>
              </a:spcAft>
              <a:buClr>
                <a:schemeClr val="dk1"/>
              </a:buClr>
              <a:buSzPts val="2800"/>
              <a:buFont typeface="Arial"/>
              <a:buChar char="•"/>
            </a:pPr>
            <a:r>
              <a:rPr lang="en-US"/>
              <a:t>However, in addition to their linear travel, these photons are oscillating, or vibrating, in a certain manner.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60</a:t>
            </a:fld>
            <a:endParaRPr>
              <a:solidFill>
                <a:srgbClr val="000000"/>
              </a:solidFill>
            </a:endParaRPr>
          </a:p>
        </p:txBody>
      </p:sp>
      <p:sp>
        <p:nvSpPr>
          <p:cNvPr id="536" name="Google Shape;536;p60"/>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37" name="Google Shape;537;p6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538" name="Google Shape;538;p60"/>
          <p:cNvPicPr preferRelativeResize="0"/>
          <p:nvPr/>
        </p:nvPicPr>
        <p:blipFill rotWithShape="1">
          <a:blip r:embed="rId3">
            <a:alphaModFix/>
          </a:blip>
          <a:srcRect/>
          <a:stretch/>
        </p:blipFill>
        <p:spPr>
          <a:xfrm>
            <a:off x="827584" y="260648"/>
            <a:ext cx="7960264" cy="53285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61</a:t>
            </a:fld>
            <a:endParaRPr>
              <a:solidFill>
                <a:srgbClr val="000000"/>
              </a:solidFill>
            </a:endParaRPr>
          </a:p>
        </p:txBody>
      </p:sp>
      <p:sp>
        <p:nvSpPr>
          <p:cNvPr id="544" name="Google Shape;544;p6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45" name="Google Shape;545;p6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546" name="Google Shape;546;p61"/>
          <p:cNvPicPr preferRelativeResize="0"/>
          <p:nvPr/>
        </p:nvPicPr>
        <p:blipFill rotWithShape="1">
          <a:blip r:embed="rId3">
            <a:alphaModFix/>
          </a:blip>
          <a:srcRect/>
          <a:stretch/>
        </p:blipFill>
        <p:spPr>
          <a:xfrm>
            <a:off x="611560" y="188639"/>
            <a:ext cx="8064896" cy="572778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62</a:t>
            </a:fld>
            <a:endParaRPr>
              <a:solidFill>
                <a:srgbClr val="000000"/>
              </a:solidFill>
            </a:endParaRPr>
          </a:p>
        </p:txBody>
      </p:sp>
      <p:sp>
        <p:nvSpPr>
          <p:cNvPr id="552" name="Google Shape;552;p6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53" name="Google Shape;553;p6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554" name="Google Shape;554;p62"/>
          <p:cNvPicPr preferRelativeResize="0"/>
          <p:nvPr/>
        </p:nvPicPr>
        <p:blipFill rotWithShape="1">
          <a:blip r:embed="rId3">
            <a:alphaModFix/>
          </a:blip>
          <a:srcRect/>
          <a:stretch/>
        </p:blipFill>
        <p:spPr>
          <a:xfrm>
            <a:off x="1187450" y="787400"/>
            <a:ext cx="6769100" cy="5283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63</a:t>
            </a:fld>
            <a:endParaRPr>
              <a:solidFill>
                <a:srgbClr val="000000"/>
              </a:solidFill>
            </a:endParaRPr>
          </a:p>
        </p:txBody>
      </p:sp>
      <p:sp>
        <p:nvSpPr>
          <p:cNvPr id="560" name="Google Shape;560;p6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endParaRPr/>
          </a:p>
        </p:txBody>
      </p:sp>
      <p:sp>
        <p:nvSpPr>
          <p:cNvPr id="561" name="Google Shape;561;p6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p:txBody>
      </p:sp>
      <p:pic>
        <p:nvPicPr>
          <p:cNvPr id="562" name="Google Shape;562;p63"/>
          <p:cNvPicPr preferRelativeResize="0"/>
          <p:nvPr/>
        </p:nvPicPr>
        <p:blipFill rotWithShape="1">
          <a:blip r:embed="rId3">
            <a:alphaModFix/>
          </a:blip>
          <a:srcRect/>
          <a:stretch/>
        </p:blipFill>
        <p:spPr>
          <a:xfrm>
            <a:off x="987425" y="866775"/>
            <a:ext cx="7169150" cy="51244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64</a:t>
            </a:fld>
            <a:endParaRPr>
              <a:solidFill>
                <a:srgbClr val="000000"/>
              </a:solidFill>
            </a:endParaRPr>
          </a:p>
        </p:txBody>
      </p:sp>
      <p:sp>
        <p:nvSpPr>
          <p:cNvPr id="568" name="Google Shape;568;p6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Techniques</a:t>
            </a:r>
            <a:endParaRPr/>
          </a:p>
        </p:txBody>
      </p:sp>
      <p:sp>
        <p:nvSpPr>
          <p:cNvPr id="569" name="Google Shape;569;p6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Shamir Secret Sharing</a:t>
            </a:r>
            <a:endParaRPr/>
          </a:p>
          <a:p>
            <a:pPr marL="285750" lvl="0" indent="-285750" algn="l" rtl="0">
              <a:lnSpc>
                <a:spcPct val="90000"/>
              </a:lnSpc>
              <a:spcBef>
                <a:spcPts val="1000"/>
              </a:spcBef>
              <a:spcAft>
                <a:spcPts val="0"/>
              </a:spcAft>
              <a:buClr>
                <a:schemeClr val="dk1"/>
              </a:buClr>
              <a:buSzPts val="2800"/>
              <a:buFont typeface="Arial"/>
              <a:buChar char="•"/>
            </a:pPr>
            <a:r>
              <a:rPr lang="en-US"/>
              <a:t>Honest Majority MPC</a:t>
            </a:r>
            <a:endParaRPr/>
          </a:p>
          <a:p>
            <a:pPr marL="285750" lvl="0" indent="-285750" algn="l" rtl="0">
              <a:lnSpc>
                <a:spcPct val="90000"/>
              </a:lnSpc>
              <a:spcBef>
                <a:spcPts val="1000"/>
              </a:spcBef>
              <a:spcAft>
                <a:spcPts val="0"/>
              </a:spcAft>
              <a:buClr>
                <a:schemeClr val="dk1"/>
              </a:buClr>
              <a:buSzPts val="2800"/>
              <a:buFont typeface="Arial"/>
              <a:buChar char="•"/>
            </a:pPr>
            <a:r>
              <a:rPr lang="en-US"/>
              <a:t>Input sharing</a:t>
            </a:r>
            <a:endParaRPr/>
          </a:p>
          <a:p>
            <a:pPr marL="285750" lvl="0" indent="-285750" algn="l" rtl="0">
              <a:lnSpc>
                <a:spcPct val="90000"/>
              </a:lnSpc>
              <a:spcBef>
                <a:spcPts val="1000"/>
              </a:spcBef>
              <a:spcAft>
                <a:spcPts val="0"/>
              </a:spcAft>
              <a:buClr>
                <a:schemeClr val="dk1"/>
              </a:buClr>
              <a:buSzPts val="2800"/>
              <a:buFont typeface="Arial"/>
              <a:buChar char="•"/>
            </a:pPr>
            <a:r>
              <a:rPr lang="en-US"/>
              <a:t>Circuit evaluation</a:t>
            </a:r>
            <a:endParaRPr/>
          </a:p>
          <a:p>
            <a:pPr marL="285750" lvl="0" indent="-285750" algn="l" rtl="0">
              <a:lnSpc>
                <a:spcPct val="90000"/>
              </a:lnSpc>
              <a:spcBef>
                <a:spcPts val="1000"/>
              </a:spcBef>
              <a:spcAft>
                <a:spcPts val="0"/>
              </a:spcAft>
              <a:buClr>
                <a:schemeClr val="dk1"/>
              </a:buClr>
              <a:buSzPts val="2800"/>
              <a:buFont typeface="Arial"/>
              <a:buChar char="•"/>
            </a:pPr>
            <a:r>
              <a:rPr lang="en-US"/>
              <a:t>Private set intersection</a:t>
            </a:r>
            <a:endParaRPr/>
          </a:p>
          <a:p>
            <a:pPr marL="285750" lvl="0" indent="-285750" algn="l" rtl="0">
              <a:lnSpc>
                <a:spcPct val="90000"/>
              </a:lnSpc>
              <a:spcBef>
                <a:spcPts val="1000"/>
              </a:spcBef>
              <a:spcAft>
                <a:spcPts val="0"/>
              </a:spcAft>
              <a:buClr>
                <a:schemeClr val="dk1"/>
              </a:buClr>
              <a:buSzPts val="2800"/>
              <a:buFont typeface="Arial"/>
              <a:buChar char="•"/>
            </a:pPr>
            <a:r>
              <a:rPr lang="en-US"/>
              <a:t>Threshold cryptography</a:t>
            </a:r>
            <a:endParaRPr/>
          </a:p>
          <a:p>
            <a:pPr marL="285750" lvl="0" indent="-285750" algn="l" rtl="0">
              <a:lnSpc>
                <a:spcPct val="90000"/>
              </a:lnSpc>
              <a:spcBef>
                <a:spcPts val="1000"/>
              </a:spcBef>
              <a:spcAft>
                <a:spcPts val="0"/>
              </a:spcAft>
              <a:buClr>
                <a:schemeClr val="dk1"/>
              </a:buClr>
              <a:buSzPts val="2800"/>
              <a:buFont typeface="Arial"/>
              <a:buChar char="•"/>
            </a:pPr>
            <a:r>
              <a:rPr lang="en-US"/>
              <a:t>Dishonest majority MPC</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65</a:t>
            </a:fld>
            <a:endParaRPr>
              <a:solidFill>
                <a:srgbClr val="000000"/>
              </a:solidFill>
            </a:endParaRPr>
          </a:p>
        </p:txBody>
      </p:sp>
      <p:sp>
        <p:nvSpPr>
          <p:cNvPr id="575" name="Google Shape;575;p6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Techniques</a:t>
            </a:r>
            <a:endParaRPr/>
          </a:p>
        </p:txBody>
      </p:sp>
      <p:sp>
        <p:nvSpPr>
          <p:cNvPr id="576" name="Google Shape;576;p6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Shamir Secret Sharing: </a:t>
            </a:r>
            <a:endParaRPr/>
          </a:p>
          <a:p>
            <a:pPr marL="742950" lvl="1" indent="-285750" algn="l" rtl="0">
              <a:lnSpc>
                <a:spcPct val="90000"/>
              </a:lnSpc>
              <a:spcBef>
                <a:spcPts val="500"/>
              </a:spcBef>
              <a:spcAft>
                <a:spcPts val="0"/>
              </a:spcAft>
              <a:buClr>
                <a:schemeClr val="dk1"/>
              </a:buClr>
              <a:buSzPct val="100000"/>
              <a:buChar char="o"/>
            </a:pPr>
            <a:r>
              <a:rPr lang="en-US"/>
              <a:t>Used in case of an honest majority in secure multiparty computation. </a:t>
            </a:r>
            <a:endParaRPr/>
          </a:p>
          <a:p>
            <a:pPr marL="742950" lvl="1" indent="-285750" algn="l" rtl="0">
              <a:lnSpc>
                <a:spcPct val="90000"/>
              </a:lnSpc>
              <a:spcBef>
                <a:spcPts val="500"/>
              </a:spcBef>
              <a:spcAft>
                <a:spcPts val="0"/>
              </a:spcAft>
              <a:buClr>
                <a:schemeClr val="dk1"/>
              </a:buClr>
              <a:buSzPct val="100000"/>
              <a:buChar char="o"/>
            </a:pPr>
            <a:r>
              <a:rPr lang="en-US"/>
              <a:t>A secret sharing scheme is that a secret s is shared among n parties, such that t+1 or more parties come together to reconstruct the secret. </a:t>
            </a:r>
            <a:endParaRPr/>
          </a:p>
          <a:p>
            <a:pPr marL="742950" lvl="1" indent="-285750" algn="l" rtl="0">
              <a:lnSpc>
                <a:spcPct val="90000"/>
              </a:lnSpc>
              <a:spcBef>
                <a:spcPts val="500"/>
              </a:spcBef>
              <a:spcAft>
                <a:spcPts val="0"/>
              </a:spcAft>
              <a:buClr>
                <a:schemeClr val="dk1"/>
              </a:buClr>
              <a:buSzPct val="100000"/>
              <a:buChar char="o"/>
            </a:pPr>
            <a:r>
              <a:rPr lang="en-US"/>
              <a:t>The parties lesser than t cannot get any information or reconstruct the secret.</a:t>
            </a:r>
            <a:endParaRPr/>
          </a:p>
          <a:p>
            <a:pPr marL="742950" lvl="1" indent="-285750" algn="l" rtl="0">
              <a:lnSpc>
                <a:spcPct val="90000"/>
              </a:lnSpc>
              <a:spcBef>
                <a:spcPts val="500"/>
              </a:spcBef>
              <a:spcAft>
                <a:spcPts val="0"/>
              </a:spcAft>
              <a:buClr>
                <a:schemeClr val="dk1"/>
              </a:buClr>
              <a:buSzPct val="100000"/>
              <a:buChar char="o"/>
            </a:pPr>
            <a:r>
              <a:rPr lang="en-US"/>
              <a:t> The scheme which fulfills the requirements of t+1 out of n is called the threshold secret sharing scheme.</a:t>
            </a:r>
            <a:endParaRPr/>
          </a:p>
          <a:p>
            <a:pPr marL="285750" lvl="0" indent="-285750" algn="l" rtl="0">
              <a:lnSpc>
                <a:spcPct val="90000"/>
              </a:lnSpc>
              <a:spcBef>
                <a:spcPts val="1000"/>
              </a:spcBef>
              <a:spcAft>
                <a:spcPts val="0"/>
              </a:spcAft>
              <a:buClr>
                <a:schemeClr val="dk1"/>
              </a:buClr>
              <a:buSzPct val="100000"/>
              <a:buFont typeface="Arial"/>
              <a:buChar char="•"/>
            </a:pPr>
            <a:r>
              <a:rPr lang="en-US"/>
              <a:t>Honest Majority MPC: </a:t>
            </a:r>
            <a:endParaRPr/>
          </a:p>
          <a:p>
            <a:pPr marL="742950" lvl="1" indent="-285750" algn="l" rtl="0">
              <a:lnSpc>
                <a:spcPct val="90000"/>
              </a:lnSpc>
              <a:spcBef>
                <a:spcPts val="500"/>
              </a:spcBef>
              <a:spcAft>
                <a:spcPts val="0"/>
              </a:spcAft>
              <a:buClr>
                <a:schemeClr val="dk1"/>
              </a:buClr>
              <a:buSzPct val="100000"/>
              <a:buChar char="o"/>
            </a:pPr>
            <a:r>
              <a:rPr lang="en-US"/>
              <a:t>The function can either be represented by Boolean or arithmetic circuit in an honest majority. </a:t>
            </a:r>
            <a:endParaRPr/>
          </a:p>
          <a:p>
            <a:pPr marL="742950" lvl="1" indent="-285750" algn="l" rtl="0">
              <a:lnSpc>
                <a:spcPct val="90000"/>
              </a:lnSpc>
              <a:spcBef>
                <a:spcPts val="500"/>
              </a:spcBef>
              <a:spcAft>
                <a:spcPts val="0"/>
              </a:spcAft>
              <a:buClr>
                <a:schemeClr val="dk1"/>
              </a:buClr>
              <a:buSzPct val="100000"/>
              <a:buChar char="o"/>
            </a:pPr>
            <a:r>
              <a:rPr lang="en-US"/>
              <a:t>For MPC-based secret sharing having the honest majority, there is finite field Zp with p&gt;n for arithmetic circuit and the circuit is </a:t>
            </a:r>
            <a:r>
              <a:rPr lang="en-US">
                <a:solidFill>
                  <a:srgbClr val="C00000"/>
                </a:solidFill>
              </a:rPr>
              <a:t>Turing complete.</a:t>
            </a:r>
            <a:endParaRPr>
              <a:solidFill>
                <a:srgbClr val="C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66</a:t>
            </a:fld>
            <a:endParaRPr>
              <a:solidFill>
                <a:srgbClr val="000000"/>
              </a:solidFill>
            </a:endParaRPr>
          </a:p>
        </p:txBody>
      </p:sp>
      <p:sp>
        <p:nvSpPr>
          <p:cNvPr id="582" name="Google Shape;582;p6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Techniques</a:t>
            </a:r>
            <a:endParaRPr/>
          </a:p>
        </p:txBody>
      </p:sp>
      <p:sp>
        <p:nvSpPr>
          <p:cNvPr id="583" name="Google Shape;583;p66"/>
          <p:cNvSpPr txBox="1">
            <a:spLocks noGrp="1"/>
          </p:cNvSpPr>
          <p:nvPr>
            <p:ph type="body" idx="1"/>
          </p:nvPr>
        </p:nvSpPr>
        <p:spPr>
          <a:xfrm>
            <a:off x="755576" y="908720"/>
            <a:ext cx="8229600" cy="5344731"/>
          </a:xfrm>
          <a:prstGeom prst="rect">
            <a:avLst/>
          </a:prstGeom>
          <a:noFill/>
          <a:ln>
            <a:noFill/>
          </a:ln>
        </p:spPr>
        <p:txBody>
          <a:bodyPr spcFirstLastPara="1" wrap="square" lIns="91425" tIns="45700" rIns="91425" bIns="45700" anchor="t" anchorCtr="0">
            <a:normAutofit fontScale="850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Input sharing: </a:t>
            </a:r>
            <a:endParaRPr/>
          </a:p>
          <a:p>
            <a:pPr marL="742950" lvl="1" indent="-285750" algn="l" rtl="0">
              <a:lnSpc>
                <a:spcPct val="90000"/>
              </a:lnSpc>
              <a:spcBef>
                <a:spcPts val="500"/>
              </a:spcBef>
              <a:spcAft>
                <a:spcPts val="0"/>
              </a:spcAft>
              <a:buClr>
                <a:schemeClr val="dk1"/>
              </a:buClr>
              <a:buSzPct val="100000"/>
              <a:buChar char="o"/>
            </a:pPr>
            <a:r>
              <a:rPr lang="en-US"/>
              <a:t>Every party shares the input using the Shamir secret sharing. </a:t>
            </a:r>
            <a:endParaRPr/>
          </a:p>
          <a:p>
            <a:pPr marL="742950" lvl="1" indent="-285750" algn="l" rtl="0">
              <a:lnSpc>
                <a:spcPct val="90000"/>
              </a:lnSpc>
              <a:spcBef>
                <a:spcPts val="500"/>
              </a:spcBef>
              <a:spcAft>
                <a:spcPts val="0"/>
              </a:spcAft>
              <a:buClr>
                <a:schemeClr val="dk1"/>
              </a:buClr>
              <a:buSzPct val="100000"/>
              <a:buChar char="o"/>
            </a:pPr>
            <a:r>
              <a:rPr lang="en-US"/>
              <a:t>The circuit is provided with the input for computation. </a:t>
            </a:r>
            <a:endParaRPr/>
          </a:p>
          <a:p>
            <a:pPr marL="742950" lvl="1" indent="-285750" algn="l" rtl="0">
              <a:lnSpc>
                <a:spcPct val="90000"/>
              </a:lnSpc>
              <a:spcBef>
                <a:spcPts val="500"/>
              </a:spcBef>
              <a:spcAft>
                <a:spcPts val="0"/>
              </a:spcAft>
              <a:buClr>
                <a:schemeClr val="dk1"/>
              </a:buClr>
              <a:buSzPct val="100000"/>
              <a:buChar char="o"/>
            </a:pPr>
            <a:r>
              <a:rPr lang="en-US"/>
              <a:t>Every party keeps his input private by adding some random number to the input and finally, after getting the output the random number is known to the party is removed, and we get the output.</a:t>
            </a:r>
            <a:endParaRPr/>
          </a:p>
          <a:p>
            <a:pPr marL="285750" lvl="0" indent="-285750" algn="l" rtl="0">
              <a:lnSpc>
                <a:spcPct val="90000"/>
              </a:lnSpc>
              <a:spcBef>
                <a:spcPts val="1000"/>
              </a:spcBef>
              <a:spcAft>
                <a:spcPts val="0"/>
              </a:spcAft>
              <a:buClr>
                <a:schemeClr val="dk1"/>
              </a:buClr>
              <a:buSzPct val="100000"/>
              <a:buFont typeface="Arial"/>
              <a:buChar char="•"/>
            </a:pPr>
            <a:r>
              <a:rPr lang="en-US"/>
              <a:t>Circuit evaluation: </a:t>
            </a:r>
            <a:endParaRPr/>
          </a:p>
          <a:p>
            <a:pPr marL="742950" lvl="1" indent="-285750" algn="l" rtl="0">
              <a:lnSpc>
                <a:spcPct val="90000"/>
              </a:lnSpc>
              <a:spcBef>
                <a:spcPts val="500"/>
              </a:spcBef>
              <a:spcAft>
                <a:spcPts val="0"/>
              </a:spcAft>
              <a:buClr>
                <a:schemeClr val="dk1"/>
              </a:buClr>
              <a:buSzPct val="100000"/>
              <a:buChar char="o"/>
            </a:pPr>
            <a:r>
              <a:rPr lang="en-US"/>
              <a:t>The circuit is evaluated by parties one gate at a time. </a:t>
            </a:r>
            <a:endParaRPr/>
          </a:p>
          <a:p>
            <a:pPr marL="742950" lvl="1" indent="-285750" algn="l" rtl="0">
              <a:lnSpc>
                <a:spcPct val="90000"/>
              </a:lnSpc>
              <a:spcBef>
                <a:spcPts val="500"/>
              </a:spcBef>
              <a:spcAft>
                <a:spcPts val="0"/>
              </a:spcAft>
              <a:buClr>
                <a:schemeClr val="dk1"/>
              </a:buClr>
              <a:buSzPct val="100000"/>
              <a:buChar char="o"/>
            </a:pPr>
            <a:r>
              <a:rPr lang="en-US"/>
              <a:t>The gates are evaluated serially from input to output.</a:t>
            </a:r>
            <a:endParaRPr/>
          </a:p>
          <a:p>
            <a:pPr marL="742950" lvl="1" indent="-285750" algn="l" rtl="0">
              <a:lnSpc>
                <a:spcPct val="90000"/>
              </a:lnSpc>
              <a:spcBef>
                <a:spcPts val="500"/>
              </a:spcBef>
              <a:spcAft>
                <a:spcPts val="0"/>
              </a:spcAft>
              <a:buClr>
                <a:schemeClr val="dk1"/>
              </a:buClr>
              <a:buSzPct val="100000"/>
              <a:buChar char="o"/>
            </a:pPr>
            <a:r>
              <a:rPr lang="en-US"/>
              <a:t>The evaluation consists of the computation of addition and multiplication gates. </a:t>
            </a:r>
            <a:endParaRPr/>
          </a:p>
          <a:p>
            <a:pPr marL="742950" lvl="1" indent="-285750" algn="l" rtl="0">
              <a:lnSpc>
                <a:spcPct val="90000"/>
              </a:lnSpc>
              <a:spcBef>
                <a:spcPts val="500"/>
              </a:spcBef>
              <a:spcAft>
                <a:spcPts val="0"/>
              </a:spcAft>
              <a:buClr>
                <a:schemeClr val="dk1"/>
              </a:buClr>
              <a:buSzPct val="100000"/>
              <a:buChar char="o"/>
            </a:pPr>
            <a:r>
              <a:rPr lang="en-US"/>
              <a:t>For inputs a(x) and b(x), the output of addition for the ith party is calculated as</a:t>
            </a:r>
            <a:endParaRPr/>
          </a:p>
          <a:p>
            <a:pPr marL="457200" lvl="1" indent="0" algn="l" rtl="0">
              <a:lnSpc>
                <a:spcPct val="90000"/>
              </a:lnSpc>
              <a:spcBef>
                <a:spcPts val="500"/>
              </a:spcBef>
              <a:spcAft>
                <a:spcPts val="0"/>
              </a:spcAft>
              <a:buClr>
                <a:schemeClr val="dk1"/>
              </a:buClr>
              <a:buSzPct val="100000"/>
              <a:buNone/>
            </a:pPr>
            <a:r>
              <a:rPr lang="en-US"/>
              <a:t> c(i) = a(i) + b(i). </a:t>
            </a:r>
            <a:endParaRPr/>
          </a:p>
          <a:p>
            <a:pPr marL="742950" lvl="1" indent="-285750" algn="l" rtl="0">
              <a:lnSpc>
                <a:spcPct val="90000"/>
              </a:lnSpc>
              <a:spcBef>
                <a:spcPts val="500"/>
              </a:spcBef>
              <a:spcAft>
                <a:spcPts val="0"/>
              </a:spcAft>
              <a:buClr>
                <a:schemeClr val="dk1"/>
              </a:buClr>
              <a:buSzPct val="100000"/>
              <a:buChar char="o"/>
            </a:pPr>
            <a:r>
              <a:rPr lang="en-US"/>
              <a:t>Similarly, the output of multiplication for the ith party is calculated as </a:t>
            </a:r>
            <a:endParaRPr/>
          </a:p>
          <a:p>
            <a:pPr marL="457200" lvl="1" indent="0" algn="l" rtl="0">
              <a:lnSpc>
                <a:spcPct val="90000"/>
              </a:lnSpc>
              <a:spcBef>
                <a:spcPts val="500"/>
              </a:spcBef>
              <a:spcAft>
                <a:spcPts val="0"/>
              </a:spcAft>
              <a:buClr>
                <a:schemeClr val="dk1"/>
              </a:buClr>
              <a:buSzPct val="100000"/>
              <a:buNone/>
            </a:pPr>
            <a:r>
              <a:rPr lang="en-US"/>
              <a:t>c(i) = a(i) . b(i).</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67</a:t>
            </a:fld>
            <a:endParaRPr>
              <a:solidFill>
                <a:srgbClr val="000000"/>
              </a:solidFill>
            </a:endParaRPr>
          </a:p>
        </p:txBody>
      </p:sp>
      <p:sp>
        <p:nvSpPr>
          <p:cNvPr id="589" name="Google Shape;589;p6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Techniques</a:t>
            </a:r>
            <a:endParaRPr/>
          </a:p>
        </p:txBody>
      </p:sp>
      <p:sp>
        <p:nvSpPr>
          <p:cNvPr id="590" name="Google Shape;590;p6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Private set intersection: </a:t>
            </a:r>
            <a:endParaRPr/>
          </a:p>
          <a:p>
            <a:pPr marL="742950" lvl="1" indent="-285750" algn="l" rtl="0">
              <a:lnSpc>
                <a:spcPct val="90000"/>
              </a:lnSpc>
              <a:spcBef>
                <a:spcPts val="500"/>
              </a:spcBef>
              <a:spcAft>
                <a:spcPts val="0"/>
              </a:spcAft>
              <a:buClr>
                <a:schemeClr val="dk1"/>
              </a:buClr>
              <a:buSzPct val="100000"/>
              <a:buChar char="o"/>
            </a:pPr>
            <a:r>
              <a:rPr lang="en-US"/>
              <a:t>The private set intersection protocol is very efficient for the two parties’ problems. </a:t>
            </a:r>
            <a:endParaRPr/>
          </a:p>
          <a:p>
            <a:pPr marL="742950" lvl="1" indent="-285750" algn="l" rtl="0">
              <a:lnSpc>
                <a:spcPct val="90000"/>
              </a:lnSpc>
              <a:spcBef>
                <a:spcPts val="500"/>
              </a:spcBef>
              <a:spcAft>
                <a:spcPts val="0"/>
              </a:spcAft>
              <a:buClr>
                <a:schemeClr val="dk1"/>
              </a:buClr>
              <a:buSzPct val="100000"/>
              <a:buChar char="o"/>
            </a:pPr>
            <a:r>
              <a:rPr lang="en-US"/>
              <a:t>Two parties who wish to find the elements of intersection with private set of inputs without revealing the input, the private set intersection is better approach for both honest and dishonest adversaries.</a:t>
            </a:r>
            <a:endParaRPr/>
          </a:p>
          <a:p>
            <a:pPr marL="285750" lvl="0" indent="-285750" algn="l" rtl="0">
              <a:lnSpc>
                <a:spcPct val="90000"/>
              </a:lnSpc>
              <a:spcBef>
                <a:spcPts val="1000"/>
              </a:spcBef>
              <a:spcAft>
                <a:spcPts val="0"/>
              </a:spcAft>
              <a:buClr>
                <a:schemeClr val="dk1"/>
              </a:buClr>
              <a:buSzPct val="100000"/>
              <a:buFont typeface="Arial"/>
              <a:buChar char="•"/>
            </a:pPr>
            <a:r>
              <a:rPr lang="en-US"/>
              <a:t>Threshold cryptography: </a:t>
            </a:r>
            <a:endParaRPr/>
          </a:p>
          <a:p>
            <a:pPr marL="742950" lvl="1" indent="-285750" algn="l" rtl="0">
              <a:lnSpc>
                <a:spcPct val="90000"/>
              </a:lnSpc>
              <a:spcBef>
                <a:spcPts val="500"/>
              </a:spcBef>
              <a:spcAft>
                <a:spcPts val="0"/>
              </a:spcAft>
              <a:buClr>
                <a:schemeClr val="dk1"/>
              </a:buClr>
              <a:buSzPct val="100000"/>
              <a:buChar char="o"/>
            </a:pPr>
            <a:r>
              <a:rPr lang="en-US"/>
              <a:t>Threshold cryptography aims to carry out the cryptographic operations for a set of parties without holding the secret by any of the single party. </a:t>
            </a:r>
            <a:endParaRPr/>
          </a:p>
          <a:p>
            <a:pPr marL="742950" lvl="1" indent="-285750" algn="l" rtl="0">
              <a:lnSpc>
                <a:spcPct val="90000"/>
              </a:lnSpc>
              <a:spcBef>
                <a:spcPts val="500"/>
              </a:spcBef>
              <a:spcAft>
                <a:spcPts val="0"/>
              </a:spcAft>
              <a:buClr>
                <a:schemeClr val="dk1"/>
              </a:buClr>
              <a:buSzPct val="100000"/>
              <a:buChar char="o"/>
            </a:pPr>
            <a:r>
              <a:rPr lang="en-US"/>
              <a:t>RSA algorithm is used for the scheme where the basic function is y=x</a:t>
            </a:r>
            <a:r>
              <a:rPr lang="en-US" baseline="30000"/>
              <a:t>s</a:t>
            </a:r>
            <a:r>
              <a:rPr lang="en-US"/>
              <a:t> mod n. </a:t>
            </a:r>
            <a:endParaRPr/>
          </a:p>
          <a:p>
            <a:pPr marL="742950" lvl="1" indent="-285750" algn="l" rtl="0">
              <a:lnSpc>
                <a:spcPct val="90000"/>
              </a:lnSpc>
              <a:spcBef>
                <a:spcPts val="500"/>
              </a:spcBef>
              <a:spcAft>
                <a:spcPts val="0"/>
              </a:spcAft>
              <a:buClr>
                <a:schemeClr val="dk1"/>
              </a:buClr>
              <a:buSzPct val="100000"/>
              <a:buChar char="o"/>
            </a:pPr>
            <a:r>
              <a:rPr lang="en-US"/>
              <a:t>RSA is used for encrypting secrets or messages.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68</a:t>
            </a:fld>
            <a:endParaRPr>
              <a:solidFill>
                <a:srgbClr val="000000"/>
              </a:solidFill>
            </a:endParaRPr>
          </a:p>
        </p:txBody>
      </p:sp>
      <p:sp>
        <p:nvSpPr>
          <p:cNvPr id="596" name="Google Shape;596;p6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Techniques</a:t>
            </a:r>
            <a:endParaRPr/>
          </a:p>
        </p:txBody>
      </p:sp>
      <p:sp>
        <p:nvSpPr>
          <p:cNvPr id="597" name="Google Shape;597;p6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Dishonest majority MPC: </a:t>
            </a:r>
            <a:endParaRPr/>
          </a:p>
          <a:p>
            <a:pPr marL="742950" lvl="1" indent="-285750" algn="l" rtl="0">
              <a:lnSpc>
                <a:spcPct val="90000"/>
              </a:lnSpc>
              <a:spcBef>
                <a:spcPts val="500"/>
              </a:spcBef>
              <a:spcAft>
                <a:spcPts val="0"/>
              </a:spcAft>
              <a:buClr>
                <a:schemeClr val="dk1"/>
              </a:buClr>
              <a:buSzPts val="2400"/>
              <a:buChar char="o"/>
            </a:pPr>
            <a:r>
              <a:rPr lang="en-US"/>
              <a:t>Assumes both honest and dishonest parties. </a:t>
            </a:r>
            <a:endParaRPr/>
          </a:p>
          <a:p>
            <a:pPr marL="742950" lvl="1" indent="-285750" algn="l" rtl="0">
              <a:lnSpc>
                <a:spcPct val="90000"/>
              </a:lnSpc>
              <a:spcBef>
                <a:spcPts val="500"/>
              </a:spcBef>
              <a:spcAft>
                <a:spcPts val="0"/>
              </a:spcAft>
              <a:buClr>
                <a:schemeClr val="dk1"/>
              </a:buClr>
              <a:buSzPts val="2400"/>
              <a:buChar char="o"/>
            </a:pPr>
            <a:r>
              <a:rPr lang="en-US"/>
              <a:t>The secure Multiparty computation is secure as long as there is an honest majority. </a:t>
            </a:r>
            <a:endParaRPr/>
          </a:p>
          <a:p>
            <a:pPr marL="742950" lvl="1" indent="-285750" algn="l" rtl="0">
              <a:lnSpc>
                <a:spcPct val="90000"/>
              </a:lnSpc>
              <a:spcBef>
                <a:spcPts val="500"/>
              </a:spcBef>
              <a:spcAft>
                <a:spcPts val="0"/>
              </a:spcAft>
              <a:buClr>
                <a:schemeClr val="dk1"/>
              </a:buClr>
              <a:buSzPts val="2400"/>
              <a:buChar char="o"/>
            </a:pPr>
            <a:r>
              <a:rPr lang="en-US"/>
              <a:t>If the adversaries are corrupt more than the majority, new approaches are required for security. </a:t>
            </a:r>
            <a:endParaRPr/>
          </a:p>
          <a:p>
            <a:pPr marL="742950" lvl="1" indent="-285750" algn="l" rtl="0">
              <a:lnSpc>
                <a:spcPct val="90000"/>
              </a:lnSpc>
              <a:spcBef>
                <a:spcPts val="500"/>
              </a:spcBef>
              <a:spcAft>
                <a:spcPts val="0"/>
              </a:spcAft>
              <a:buClr>
                <a:schemeClr val="dk1"/>
              </a:buClr>
              <a:buSzPts val="2400"/>
              <a:buChar char="o"/>
            </a:pPr>
            <a:r>
              <a:rPr lang="en-US"/>
              <a:t>For the dishonest majority, there are protocols like GMW oblivious transfer, garbled circuit, Tiny oz and many more protocols.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69</a:t>
            </a:fld>
            <a:endParaRPr>
              <a:solidFill>
                <a:srgbClr val="000000"/>
              </a:solidFill>
            </a:endParaRPr>
          </a:p>
        </p:txBody>
      </p:sp>
      <p:sp>
        <p:nvSpPr>
          <p:cNvPr id="603" name="Google Shape;603;p6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properties of secure multi-party computation</a:t>
            </a:r>
            <a:br>
              <a:rPr lang="en-US" b="1"/>
            </a:br>
            <a:endParaRPr/>
          </a:p>
        </p:txBody>
      </p:sp>
      <p:sp>
        <p:nvSpPr>
          <p:cNvPr id="604" name="Google Shape;604;p6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b="1"/>
              <a:t>Input privacy:</a:t>
            </a:r>
            <a:r>
              <a:rPr lang="en-US"/>
              <a:t> No party can infer information about private inputs from the output.</a:t>
            </a:r>
            <a:endParaRPr/>
          </a:p>
          <a:p>
            <a:pPr marL="285750" lvl="0" indent="-285750" algn="l" rtl="0">
              <a:lnSpc>
                <a:spcPct val="90000"/>
              </a:lnSpc>
              <a:spcBef>
                <a:spcPts val="1000"/>
              </a:spcBef>
              <a:spcAft>
                <a:spcPts val="0"/>
              </a:spcAft>
              <a:buClr>
                <a:schemeClr val="dk1"/>
              </a:buClr>
              <a:buSzPts val="2800"/>
              <a:buFont typeface="Arial"/>
              <a:buChar char="•"/>
            </a:pPr>
            <a:r>
              <a:rPr lang="en-US" b="1"/>
              <a:t>Correctness:</a:t>
            </a:r>
            <a:r>
              <a:rPr lang="en-US"/>
              <a:t> An adversarial party must not be able to prevent other parties from receiving their correct outputs.</a:t>
            </a:r>
            <a:endParaRPr/>
          </a:p>
          <a:p>
            <a:pPr marL="285750" lvl="0" indent="-285750" algn="l" rtl="0">
              <a:lnSpc>
                <a:spcPct val="90000"/>
              </a:lnSpc>
              <a:spcBef>
                <a:spcPts val="1000"/>
              </a:spcBef>
              <a:spcAft>
                <a:spcPts val="0"/>
              </a:spcAft>
              <a:buClr>
                <a:schemeClr val="dk1"/>
              </a:buClr>
              <a:buSzPts val="2800"/>
              <a:buFont typeface="Arial"/>
              <a:buChar char="•"/>
            </a:pPr>
            <a:r>
              <a:rPr lang="en-US"/>
              <a:t>An adversary in this context refers to the parties that attack the computation process. </a:t>
            </a:r>
            <a:endParaRPr/>
          </a:p>
          <a:p>
            <a:pPr marL="285750" lvl="0" indent="-285750" algn="l" rtl="0">
              <a:lnSpc>
                <a:spcPct val="90000"/>
              </a:lnSpc>
              <a:spcBef>
                <a:spcPts val="1000"/>
              </a:spcBef>
              <a:spcAft>
                <a:spcPts val="0"/>
              </a:spcAft>
              <a:buClr>
                <a:schemeClr val="dk1"/>
              </a:buClr>
              <a:buSzPts val="2800"/>
              <a:buFont typeface="Arial"/>
              <a:buChar char="•"/>
            </a:pPr>
            <a:r>
              <a:rPr lang="en-US"/>
              <a:t>The attack may be for learning private information of other parties or for causing the output of the computation to be incorrect.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
        <p:nvSpPr>
          <p:cNvPr id="149" name="Google Shape;149;p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Quantum key Distribution (QKD)</a:t>
            </a:r>
            <a:endParaRPr/>
          </a:p>
        </p:txBody>
      </p:sp>
      <p:sp>
        <p:nvSpPr>
          <p:cNvPr id="150" name="Google Shape;150;p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Before Alice, the sender, initiates the message, the photons travel through a polarizer. </a:t>
            </a:r>
            <a:endParaRPr/>
          </a:p>
          <a:p>
            <a:pPr marL="285750" lvl="0" indent="-285750" algn="l" rtl="0">
              <a:lnSpc>
                <a:spcPct val="90000"/>
              </a:lnSpc>
              <a:spcBef>
                <a:spcPts val="1000"/>
              </a:spcBef>
              <a:spcAft>
                <a:spcPts val="0"/>
              </a:spcAft>
              <a:buClr>
                <a:schemeClr val="dk1"/>
              </a:buClr>
              <a:buSzPct val="100000"/>
              <a:buFont typeface="Arial"/>
              <a:buChar char="•"/>
            </a:pPr>
            <a:r>
              <a:rPr lang="en-US"/>
              <a:t>The polarizer is a filter that enables certain photons to pass through it with the same vibrations and lets others pass through in a changed state of vibration. </a:t>
            </a:r>
            <a:endParaRPr/>
          </a:p>
          <a:p>
            <a:pPr marL="285750" lvl="0" indent="-285750" algn="l" rtl="0">
              <a:lnSpc>
                <a:spcPct val="90000"/>
              </a:lnSpc>
              <a:spcBef>
                <a:spcPts val="1000"/>
              </a:spcBef>
              <a:spcAft>
                <a:spcPts val="0"/>
              </a:spcAft>
              <a:buClr>
                <a:schemeClr val="dk1"/>
              </a:buClr>
              <a:buSzPct val="100000"/>
              <a:buFont typeface="Arial"/>
              <a:buChar char="•"/>
            </a:pPr>
            <a:r>
              <a:rPr lang="en-US"/>
              <a:t>The polarized states could be:</a:t>
            </a:r>
            <a:endParaRPr/>
          </a:p>
          <a:p>
            <a:pPr marL="742950" lvl="1" indent="-285750" algn="l" rtl="0">
              <a:lnSpc>
                <a:spcPct val="90000"/>
              </a:lnSpc>
              <a:spcBef>
                <a:spcPts val="500"/>
              </a:spcBef>
              <a:spcAft>
                <a:spcPts val="0"/>
              </a:spcAft>
              <a:buClr>
                <a:schemeClr val="dk1"/>
              </a:buClr>
              <a:buSzPct val="100000"/>
              <a:buChar char="o"/>
            </a:pPr>
            <a:r>
              <a:rPr lang="en-US"/>
              <a:t>vertical (1 bit), </a:t>
            </a:r>
            <a:endParaRPr/>
          </a:p>
          <a:p>
            <a:pPr marL="742950" lvl="1" indent="-285750" algn="l" rtl="0">
              <a:lnSpc>
                <a:spcPct val="90000"/>
              </a:lnSpc>
              <a:spcBef>
                <a:spcPts val="500"/>
              </a:spcBef>
              <a:spcAft>
                <a:spcPts val="0"/>
              </a:spcAft>
              <a:buClr>
                <a:schemeClr val="dk1"/>
              </a:buClr>
              <a:buSzPct val="100000"/>
              <a:buChar char="o"/>
            </a:pPr>
            <a:r>
              <a:rPr lang="en-US"/>
              <a:t>horizontal (0 bit), </a:t>
            </a:r>
            <a:endParaRPr/>
          </a:p>
          <a:p>
            <a:pPr marL="742950" lvl="1" indent="-285750" algn="l" rtl="0">
              <a:lnSpc>
                <a:spcPct val="90000"/>
              </a:lnSpc>
              <a:spcBef>
                <a:spcPts val="500"/>
              </a:spcBef>
              <a:spcAft>
                <a:spcPts val="0"/>
              </a:spcAft>
              <a:buClr>
                <a:schemeClr val="dk1"/>
              </a:buClr>
              <a:buSzPct val="100000"/>
              <a:buChar char="o"/>
            </a:pPr>
            <a:r>
              <a:rPr lang="en-US"/>
              <a:t>45 degrees right (1 bit) or </a:t>
            </a:r>
            <a:endParaRPr/>
          </a:p>
          <a:p>
            <a:pPr marL="742950" lvl="1" indent="-285750" algn="l" rtl="0">
              <a:lnSpc>
                <a:spcPct val="90000"/>
              </a:lnSpc>
              <a:spcBef>
                <a:spcPts val="500"/>
              </a:spcBef>
              <a:spcAft>
                <a:spcPts val="0"/>
              </a:spcAft>
              <a:buClr>
                <a:schemeClr val="dk1"/>
              </a:buClr>
              <a:buSzPct val="100000"/>
              <a:buChar char="o"/>
            </a:pPr>
            <a:r>
              <a:rPr lang="en-US"/>
              <a:t>45 degrees left (0 bit). </a:t>
            </a:r>
            <a:endParaRPr/>
          </a:p>
          <a:p>
            <a:pPr marL="285750" lvl="0" indent="-285750" algn="l" rtl="0">
              <a:lnSpc>
                <a:spcPct val="90000"/>
              </a:lnSpc>
              <a:spcBef>
                <a:spcPts val="1000"/>
              </a:spcBef>
              <a:spcAft>
                <a:spcPts val="0"/>
              </a:spcAft>
              <a:buClr>
                <a:schemeClr val="dk1"/>
              </a:buClr>
              <a:buSzPct val="100000"/>
              <a:buFont typeface="Arial"/>
              <a:buChar char="•"/>
            </a:pPr>
            <a:r>
              <a:rPr lang="en-US"/>
              <a:t>The transmission has one of two polarizations representing a single bit, either 0 or 1, in either scheme she uses.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70</a:t>
            </a:fld>
            <a:endParaRPr>
              <a:solidFill>
                <a:srgbClr val="000000"/>
              </a:solidFill>
            </a:endParaRPr>
          </a:p>
        </p:txBody>
      </p:sp>
      <p:sp>
        <p:nvSpPr>
          <p:cNvPr id="610" name="Google Shape;610;p70"/>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Advantages?</a:t>
            </a:r>
            <a:endParaRPr/>
          </a:p>
        </p:txBody>
      </p:sp>
      <p:sp>
        <p:nvSpPr>
          <p:cNvPr id="611" name="Google Shape;611;p70"/>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b="1"/>
              <a:t>Promotes privacy and data utility:</a:t>
            </a:r>
            <a:r>
              <a:rPr lang="en-US"/>
              <a:t> </a:t>
            </a:r>
            <a:endParaRPr/>
          </a:p>
          <a:p>
            <a:pPr marL="742950" lvl="1" indent="-285750" algn="l" rtl="0">
              <a:lnSpc>
                <a:spcPct val="90000"/>
              </a:lnSpc>
              <a:spcBef>
                <a:spcPts val="500"/>
              </a:spcBef>
              <a:spcAft>
                <a:spcPts val="0"/>
              </a:spcAft>
              <a:buClr>
                <a:schemeClr val="dk1"/>
              </a:buClr>
              <a:buSzPct val="100000"/>
              <a:buChar char="o"/>
            </a:pPr>
            <a:r>
              <a:rPr lang="en-US"/>
              <a:t>SMPC can eliminate the tradeoff between data privacy and data utility since private or encrypted data doesn’t need to be shared with third parties or model owners to be utilized. </a:t>
            </a:r>
            <a:endParaRPr/>
          </a:p>
          <a:p>
            <a:pPr marL="742950" lvl="1" indent="-285750" algn="l" rtl="0">
              <a:lnSpc>
                <a:spcPct val="90000"/>
              </a:lnSpc>
              <a:spcBef>
                <a:spcPts val="500"/>
              </a:spcBef>
              <a:spcAft>
                <a:spcPts val="0"/>
              </a:spcAft>
              <a:buClr>
                <a:schemeClr val="dk1"/>
              </a:buClr>
              <a:buSzPct val="100000"/>
              <a:buChar char="o"/>
            </a:pPr>
            <a:r>
              <a:rPr lang="en-US"/>
              <a:t>By this means, it also eliminates the risks of data breaches and misuses stemming from data collection.</a:t>
            </a:r>
            <a:endParaRPr/>
          </a:p>
          <a:p>
            <a:pPr marL="285750" lvl="0" indent="-285750" algn="l" rtl="0">
              <a:lnSpc>
                <a:spcPct val="90000"/>
              </a:lnSpc>
              <a:spcBef>
                <a:spcPts val="1000"/>
              </a:spcBef>
              <a:spcAft>
                <a:spcPts val="0"/>
              </a:spcAft>
              <a:buClr>
                <a:schemeClr val="dk1"/>
              </a:buClr>
              <a:buSzPct val="100000"/>
              <a:buFont typeface="Arial"/>
              <a:buChar char="•"/>
            </a:pPr>
            <a:r>
              <a:rPr lang="en-US" b="1"/>
              <a:t>Reveals only the final result:</a:t>
            </a:r>
            <a:r>
              <a:rPr lang="en-US"/>
              <a:t> </a:t>
            </a:r>
            <a:endParaRPr/>
          </a:p>
          <a:p>
            <a:pPr marL="742950" lvl="1" indent="-285750" algn="l" rtl="0">
              <a:lnSpc>
                <a:spcPct val="90000"/>
              </a:lnSpc>
              <a:spcBef>
                <a:spcPts val="500"/>
              </a:spcBef>
              <a:spcAft>
                <a:spcPts val="0"/>
              </a:spcAft>
              <a:buClr>
                <a:schemeClr val="dk1"/>
              </a:buClr>
              <a:buSzPct val="100000"/>
              <a:buChar char="o"/>
            </a:pPr>
            <a:r>
              <a:rPr lang="en-US"/>
              <a:t>SMPC only reveals the final result and doesn’t reveal intermediate information during the computation. </a:t>
            </a:r>
            <a:endParaRPr/>
          </a:p>
          <a:p>
            <a:pPr marL="742950" lvl="1" indent="-285750" algn="l" rtl="0">
              <a:lnSpc>
                <a:spcPct val="90000"/>
              </a:lnSpc>
              <a:spcBef>
                <a:spcPts val="500"/>
              </a:spcBef>
              <a:spcAft>
                <a:spcPts val="0"/>
              </a:spcAft>
              <a:buClr>
                <a:schemeClr val="dk1"/>
              </a:buClr>
              <a:buSzPct val="100000"/>
              <a:buChar char="o"/>
            </a:pPr>
            <a:r>
              <a:rPr lang="en-US"/>
              <a:t>Compared with </a:t>
            </a:r>
            <a:r>
              <a:rPr lang="en-US" u="sng"/>
              <a:t>federated learning</a:t>
            </a:r>
            <a:r>
              <a:rPr lang="en-US"/>
              <a:t>, a machine learning approach where data is not collected from different parties but model parameters are communicated, SMPC provides a higher security level.</a:t>
            </a:r>
            <a:endParaRPr/>
          </a:p>
          <a:p>
            <a:pPr marL="285750" lvl="0" indent="-285750" algn="l" rtl="0">
              <a:lnSpc>
                <a:spcPct val="90000"/>
              </a:lnSpc>
              <a:spcBef>
                <a:spcPts val="1000"/>
              </a:spcBef>
              <a:spcAft>
                <a:spcPts val="0"/>
              </a:spcAft>
              <a:buClr>
                <a:schemeClr val="dk1"/>
              </a:buClr>
              <a:buSzPct val="100000"/>
              <a:buFont typeface="Arial"/>
              <a:buChar char="•"/>
            </a:pPr>
            <a:r>
              <a:rPr lang="en-US" b="1"/>
              <a:t>Less resource-intensive than other methods:</a:t>
            </a:r>
            <a:endParaRPr/>
          </a:p>
          <a:p>
            <a:pPr marL="742950" lvl="1" indent="-285750" algn="l" rtl="0">
              <a:lnSpc>
                <a:spcPct val="90000"/>
              </a:lnSpc>
              <a:spcBef>
                <a:spcPts val="500"/>
              </a:spcBef>
              <a:spcAft>
                <a:spcPts val="0"/>
              </a:spcAft>
              <a:buClr>
                <a:schemeClr val="dk1"/>
              </a:buClr>
              <a:buSzPct val="100000"/>
              <a:buChar char="o"/>
            </a:pPr>
            <a:r>
              <a:rPr lang="en-US"/>
              <a:t> Compared with </a:t>
            </a:r>
            <a:r>
              <a:rPr lang="en-US" u="sng"/>
              <a:t>fully homomorphic encryption</a:t>
            </a:r>
            <a:r>
              <a:rPr lang="en-US"/>
              <a:t>, another cryptographic method that allows computation on encrypted data, SMPC requires less computing power.</a:t>
            </a:r>
            <a:endParaRPr/>
          </a:p>
          <a:p>
            <a:pPr marL="285750" lvl="0" indent="-134620"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71</a:t>
            </a:fld>
            <a:endParaRPr>
              <a:solidFill>
                <a:srgbClr val="000000"/>
              </a:solidFill>
            </a:endParaRPr>
          </a:p>
        </p:txBody>
      </p:sp>
      <p:sp>
        <p:nvSpPr>
          <p:cNvPr id="617" name="Google Shape;617;p71"/>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Advantages?</a:t>
            </a:r>
            <a:endParaRPr/>
          </a:p>
        </p:txBody>
      </p:sp>
      <p:sp>
        <p:nvSpPr>
          <p:cNvPr id="618" name="Google Shape;618;p71"/>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90000"/>
              </a:lnSpc>
              <a:spcBef>
                <a:spcPts val="0"/>
              </a:spcBef>
              <a:spcAft>
                <a:spcPts val="0"/>
              </a:spcAft>
              <a:buClr>
                <a:schemeClr val="dk1"/>
              </a:buClr>
              <a:buSzPct val="100000"/>
              <a:buChar char="•"/>
            </a:pPr>
            <a:r>
              <a:rPr lang="en-US" b="1"/>
              <a:t>Trusted third party: </a:t>
            </a:r>
            <a:endParaRPr b="1"/>
          </a:p>
          <a:p>
            <a:pPr marL="742950" lvl="1" indent="-285750" algn="l" rtl="0">
              <a:lnSpc>
                <a:spcPct val="90000"/>
              </a:lnSpc>
              <a:spcBef>
                <a:spcPts val="500"/>
              </a:spcBef>
              <a:spcAft>
                <a:spcPts val="0"/>
              </a:spcAft>
              <a:buClr>
                <a:schemeClr val="dk1"/>
              </a:buClr>
              <a:buSzPct val="100000"/>
              <a:buChar char="o"/>
            </a:pPr>
            <a:r>
              <a:rPr lang="en-US"/>
              <a:t>In Secure Multiparty Computation, we can share data in a distributed manner with different organizations without any third party and even the privacy of data will be preserved while sharing data.</a:t>
            </a:r>
            <a:endParaRPr/>
          </a:p>
          <a:p>
            <a:pPr marL="285750" lvl="0" indent="-285750" algn="l" rtl="0">
              <a:lnSpc>
                <a:spcPct val="90000"/>
              </a:lnSpc>
              <a:spcBef>
                <a:spcPts val="1000"/>
              </a:spcBef>
              <a:spcAft>
                <a:spcPts val="0"/>
              </a:spcAft>
              <a:buClr>
                <a:schemeClr val="dk1"/>
              </a:buClr>
              <a:buSzPct val="100000"/>
              <a:buChar char="•"/>
            </a:pPr>
            <a:r>
              <a:rPr lang="en-US" b="1"/>
              <a:t>High accuracy: </a:t>
            </a:r>
            <a:endParaRPr b="1"/>
          </a:p>
          <a:p>
            <a:pPr marL="742950" lvl="1" indent="-285750" algn="l" rtl="0">
              <a:lnSpc>
                <a:spcPct val="90000"/>
              </a:lnSpc>
              <a:spcBef>
                <a:spcPts val="500"/>
              </a:spcBef>
              <a:spcAft>
                <a:spcPts val="0"/>
              </a:spcAft>
              <a:buClr>
                <a:schemeClr val="dk1"/>
              </a:buClr>
              <a:buSzPct val="100000"/>
              <a:buChar char="o"/>
            </a:pPr>
            <a:r>
              <a:rPr lang="en-US"/>
              <a:t>Secure Multiparty Computation provides highly accurate results for different computations using cryptography.</a:t>
            </a:r>
            <a:endParaRPr/>
          </a:p>
          <a:p>
            <a:pPr marL="285750" lvl="0" indent="-285750" algn="l" rtl="0">
              <a:lnSpc>
                <a:spcPct val="90000"/>
              </a:lnSpc>
              <a:spcBef>
                <a:spcPts val="1000"/>
              </a:spcBef>
              <a:spcAft>
                <a:spcPts val="0"/>
              </a:spcAft>
              <a:buClr>
                <a:schemeClr val="dk1"/>
              </a:buClr>
              <a:buSzPct val="100000"/>
              <a:buChar char="•"/>
            </a:pPr>
            <a:r>
              <a:rPr lang="en-US" b="1"/>
              <a:t>Quantum safe:</a:t>
            </a:r>
            <a:endParaRPr/>
          </a:p>
          <a:p>
            <a:pPr marL="742950" lvl="1" indent="-285750" algn="l" rtl="0">
              <a:lnSpc>
                <a:spcPct val="90000"/>
              </a:lnSpc>
              <a:spcBef>
                <a:spcPts val="500"/>
              </a:spcBef>
              <a:spcAft>
                <a:spcPts val="0"/>
              </a:spcAft>
              <a:buClr>
                <a:schemeClr val="dk1"/>
              </a:buClr>
              <a:buSzPct val="100000"/>
              <a:buChar char="o"/>
            </a:pPr>
            <a:r>
              <a:rPr lang="en-US" b="1"/>
              <a:t> </a:t>
            </a:r>
            <a:r>
              <a:rPr lang="en-US"/>
              <a:t>The data shared between parties is safe against quantum attacks, as the data is broken up and encrypted when distributed among parties for computation.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72</a:t>
            </a:fld>
            <a:endParaRPr>
              <a:solidFill>
                <a:srgbClr val="000000"/>
              </a:solidFill>
            </a:endParaRPr>
          </a:p>
        </p:txBody>
      </p:sp>
      <p:sp>
        <p:nvSpPr>
          <p:cNvPr id="624" name="Google Shape;624;p72"/>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Disadvantages?</a:t>
            </a:r>
            <a:endParaRPr/>
          </a:p>
        </p:txBody>
      </p:sp>
      <p:sp>
        <p:nvSpPr>
          <p:cNvPr id="625" name="Google Shape;625;p72"/>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2800"/>
              <a:buFont typeface="Arial"/>
              <a:buChar char="•"/>
            </a:pPr>
            <a:r>
              <a:rPr lang="en-US"/>
              <a:t>Communication overhead:</a:t>
            </a:r>
            <a:endParaRPr/>
          </a:p>
          <a:p>
            <a:pPr marL="742950" lvl="1" indent="-285750" algn="l" rtl="0">
              <a:lnSpc>
                <a:spcPct val="90000"/>
              </a:lnSpc>
              <a:spcBef>
                <a:spcPts val="500"/>
              </a:spcBef>
              <a:spcAft>
                <a:spcPts val="0"/>
              </a:spcAft>
              <a:buClr>
                <a:schemeClr val="dk1"/>
              </a:buClr>
              <a:buSzPts val="2400"/>
              <a:buChar char="o"/>
            </a:pPr>
            <a:r>
              <a:rPr lang="en-US"/>
              <a:t>SMPC method requires communication between parties, which can lead to high communication costs.</a:t>
            </a:r>
            <a:endParaRPr/>
          </a:p>
          <a:p>
            <a:pPr marL="285750" lvl="0" indent="-285750" algn="l" rtl="0">
              <a:lnSpc>
                <a:spcPct val="90000"/>
              </a:lnSpc>
              <a:spcBef>
                <a:spcPts val="1000"/>
              </a:spcBef>
              <a:spcAft>
                <a:spcPts val="0"/>
              </a:spcAft>
              <a:buClr>
                <a:schemeClr val="dk1"/>
              </a:buClr>
              <a:buSzPts val="2800"/>
              <a:buFont typeface="Arial"/>
              <a:buChar char="•"/>
            </a:pPr>
            <a:r>
              <a:rPr lang="en-US"/>
              <a:t>Vulnerable to attacks from colluding parties: </a:t>
            </a:r>
            <a:endParaRPr/>
          </a:p>
          <a:p>
            <a:pPr marL="742950" lvl="1" indent="-285750" algn="l" rtl="0">
              <a:lnSpc>
                <a:spcPct val="90000"/>
              </a:lnSpc>
              <a:spcBef>
                <a:spcPts val="500"/>
              </a:spcBef>
              <a:spcAft>
                <a:spcPts val="0"/>
              </a:spcAft>
              <a:buClr>
                <a:schemeClr val="dk1"/>
              </a:buClr>
              <a:buSzPts val="2400"/>
              <a:buChar char="o"/>
            </a:pPr>
            <a:r>
              <a:rPr lang="en-US"/>
              <a:t>For instance, the second employee and the fourth employee can collude to learn the third employee’s salary by subtracting the value sent by second to third from the value sent by the third to fourth.</a:t>
            </a:r>
            <a:endParaRPr/>
          </a:p>
          <a:p>
            <a:pPr marL="0" lvl="0" indent="0" algn="l" rtl="0">
              <a:lnSpc>
                <a:spcPct val="90000"/>
              </a:lnSpc>
              <a:spcBef>
                <a:spcPts val="1000"/>
              </a:spcBef>
              <a:spcAft>
                <a:spcPts val="0"/>
              </a:spcAft>
              <a:buClr>
                <a:schemeClr val="dk1"/>
              </a:buClr>
              <a:buSzPts val="2800"/>
              <a:buNone/>
            </a:pPr>
            <a:r>
              <a:rPr lang="en-US"/>
              <a:t>It is important to note that there are techniques to solve these problems, but they usually come with higher computational costs.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73</a:t>
            </a:fld>
            <a:endParaRPr>
              <a:solidFill>
                <a:srgbClr val="000000"/>
              </a:solidFill>
            </a:endParaRPr>
          </a:p>
        </p:txBody>
      </p:sp>
      <p:sp>
        <p:nvSpPr>
          <p:cNvPr id="631" name="Google Shape;631;p73"/>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Summary</a:t>
            </a:r>
            <a:endParaRPr/>
          </a:p>
        </p:txBody>
      </p:sp>
      <p:sp>
        <p:nvSpPr>
          <p:cNvPr id="632" name="Google Shape;632;p73"/>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Secure Multiparty Computation (sMPC), is at the core of Keyless. </a:t>
            </a:r>
            <a:endParaRPr/>
          </a:p>
          <a:p>
            <a:pPr marL="285750" lvl="0" indent="-285750" algn="l" rtl="0">
              <a:lnSpc>
                <a:spcPct val="90000"/>
              </a:lnSpc>
              <a:spcBef>
                <a:spcPts val="1000"/>
              </a:spcBef>
              <a:spcAft>
                <a:spcPts val="0"/>
              </a:spcAft>
              <a:buClr>
                <a:schemeClr val="dk1"/>
              </a:buClr>
              <a:buSzPct val="100000"/>
              <a:buFont typeface="Arial"/>
              <a:buChar char="•"/>
            </a:pPr>
            <a:r>
              <a:rPr lang="en-US"/>
              <a:t>allows us to be distributed, while simultaneously privacy-preserving. </a:t>
            </a:r>
            <a:endParaRPr/>
          </a:p>
          <a:p>
            <a:pPr marL="285750" lvl="0" indent="-285750" algn="l" rtl="0">
              <a:lnSpc>
                <a:spcPct val="90000"/>
              </a:lnSpc>
              <a:spcBef>
                <a:spcPts val="1000"/>
              </a:spcBef>
              <a:spcAft>
                <a:spcPts val="0"/>
              </a:spcAft>
              <a:buClr>
                <a:schemeClr val="dk1"/>
              </a:buClr>
              <a:buSzPct val="100000"/>
              <a:buFont typeface="Arial"/>
              <a:buChar char="•"/>
            </a:pPr>
            <a:r>
              <a:rPr lang="en-US"/>
              <a:t>By merging sMPC with other cryptographic techniques, we can compare the encrypted biometric features of a user with those that they previously provided us — in complete privacy.</a:t>
            </a:r>
            <a:endParaRPr/>
          </a:p>
          <a:p>
            <a:pPr marL="285750" lvl="0" indent="-285750" algn="l" rtl="0">
              <a:lnSpc>
                <a:spcPct val="90000"/>
              </a:lnSpc>
              <a:spcBef>
                <a:spcPts val="1000"/>
              </a:spcBef>
              <a:spcAft>
                <a:spcPts val="0"/>
              </a:spcAft>
              <a:buClr>
                <a:schemeClr val="dk1"/>
              </a:buClr>
              <a:buSzPct val="100000"/>
              <a:buFont typeface="Arial"/>
              <a:buChar char="•"/>
            </a:pPr>
            <a:r>
              <a:rPr lang="en-US"/>
              <a:t>sMPC works by enabling different parties, each with private data, or “inputs”, to carry out a joint computation without needing to reveal their private inputs to each other.</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74</a:t>
            </a:fld>
            <a:endParaRPr>
              <a:solidFill>
                <a:srgbClr val="000000"/>
              </a:solidFill>
            </a:endParaRPr>
          </a:p>
        </p:txBody>
      </p:sp>
      <p:sp>
        <p:nvSpPr>
          <p:cNvPr id="638" name="Google Shape;638;p74"/>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Summary</a:t>
            </a:r>
            <a:endParaRPr/>
          </a:p>
        </p:txBody>
      </p:sp>
      <p:sp>
        <p:nvSpPr>
          <p:cNvPr id="639" name="Google Shape;639;p74"/>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a:t>sMPC opens up unlimited possibilities for privately sharing data between competing parties </a:t>
            </a:r>
            <a:endParaRPr/>
          </a:p>
          <a:p>
            <a:pPr marL="285750" lvl="0" indent="-285750" algn="l" rtl="0">
              <a:lnSpc>
                <a:spcPct val="90000"/>
              </a:lnSpc>
              <a:spcBef>
                <a:spcPts val="1000"/>
              </a:spcBef>
              <a:spcAft>
                <a:spcPts val="0"/>
              </a:spcAft>
              <a:buClr>
                <a:schemeClr val="dk1"/>
              </a:buClr>
              <a:buSzPts val="2800"/>
              <a:buFont typeface="Arial"/>
              <a:buChar char="•"/>
            </a:pPr>
            <a:r>
              <a:rPr lang="en-US"/>
              <a:t>The communicating parties can cooperate and gain mutually beneficial insights from that data, providing a solution to the growing debate around privacy and data collection.</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75</a:t>
            </a:fld>
            <a:endParaRPr>
              <a:solidFill>
                <a:srgbClr val="000000"/>
              </a:solidFill>
            </a:endParaRPr>
          </a:p>
        </p:txBody>
      </p:sp>
      <p:sp>
        <p:nvSpPr>
          <p:cNvPr id="645" name="Google Shape;645;p75"/>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Why is it called privacy-preserving computation?</a:t>
            </a:r>
            <a:endParaRPr/>
          </a:p>
        </p:txBody>
      </p:sp>
      <p:sp>
        <p:nvSpPr>
          <p:cNvPr id="646" name="Google Shape;646;p75"/>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chemeClr val="dk1"/>
              </a:buClr>
              <a:buSzPct val="100000"/>
              <a:buFont typeface="Arial"/>
              <a:buChar char="•"/>
            </a:pPr>
            <a:r>
              <a:rPr lang="en-US"/>
              <a:t>Adoption of sMPC allows independent parties to gain insights into data without putting that data at risk of being compromised.</a:t>
            </a:r>
            <a:endParaRPr/>
          </a:p>
          <a:p>
            <a:pPr marL="285750" lvl="0" indent="-285750" algn="l" rtl="0">
              <a:lnSpc>
                <a:spcPct val="90000"/>
              </a:lnSpc>
              <a:spcBef>
                <a:spcPts val="1000"/>
              </a:spcBef>
              <a:spcAft>
                <a:spcPts val="0"/>
              </a:spcAft>
              <a:buClr>
                <a:schemeClr val="dk1"/>
              </a:buClr>
              <a:buSzPct val="100000"/>
              <a:buFont typeface="Arial"/>
              <a:buChar char="•"/>
            </a:pPr>
            <a:r>
              <a:rPr lang="en-US"/>
              <a:t>sMPC makes it possible for competing parties to learn things from their combined data without actually sharing it with each other. </a:t>
            </a:r>
            <a:endParaRPr/>
          </a:p>
          <a:p>
            <a:pPr marL="285750" lvl="0" indent="-285750" algn="l" rtl="0">
              <a:lnSpc>
                <a:spcPct val="90000"/>
              </a:lnSpc>
              <a:spcBef>
                <a:spcPts val="1000"/>
              </a:spcBef>
              <a:spcAft>
                <a:spcPts val="0"/>
              </a:spcAft>
              <a:buClr>
                <a:schemeClr val="dk1"/>
              </a:buClr>
              <a:buSzPct val="100000"/>
              <a:buFont typeface="Arial"/>
              <a:buChar char="•"/>
            </a:pPr>
            <a:r>
              <a:rPr lang="en-US"/>
              <a:t>No party can learn anything about the other parties data, instead all they learn is the result of the computation is, allowing them to still make important decisions based on that result.</a:t>
            </a:r>
            <a:endParaRPr/>
          </a:p>
          <a:p>
            <a:pPr marL="285750" lvl="0" indent="-285750" algn="l" rtl="0">
              <a:lnSpc>
                <a:spcPct val="90000"/>
              </a:lnSpc>
              <a:spcBef>
                <a:spcPts val="1000"/>
              </a:spcBef>
              <a:spcAft>
                <a:spcPts val="0"/>
              </a:spcAft>
              <a:buClr>
                <a:schemeClr val="dk1"/>
              </a:buClr>
              <a:buSzPct val="100000"/>
              <a:buFont typeface="Arial"/>
              <a:buChar char="•"/>
            </a:pPr>
            <a:r>
              <a:rPr lang="en-US"/>
              <a:t>Offers online authentication, identification, and key management be more private and secure.</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76</a:t>
            </a:fld>
            <a:endParaRPr>
              <a:solidFill>
                <a:srgbClr val="000000"/>
              </a:solidFill>
            </a:endParaRPr>
          </a:p>
        </p:txBody>
      </p:sp>
      <p:sp>
        <p:nvSpPr>
          <p:cNvPr id="652" name="Google Shape;652;p76"/>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Alternatives?</a:t>
            </a:r>
            <a:endParaRPr/>
          </a:p>
        </p:txBody>
      </p:sp>
      <p:sp>
        <p:nvSpPr>
          <p:cNvPr id="653" name="Google Shape;653;p76"/>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b="1"/>
              <a:t>Cryptographic methods</a:t>
            </a:r>
            <a:endParaRPr/>
          </a:p>
          <a:p>
            <a:pPr marL="285750" lvl="0" indent="-285750" algn="l" rtl="0">
              <a:lnSpc>
                <a:spcPct val="90000"/>
              </a:lnSpc>
              <a:spcBef>
                <a:spcPts val="1000"/>
              </a:spcBef>
              <a:spcAft>
                <a:spcPts val="0"/>
              </a:spcAft>
              <a:buClr>
                <a:schemeClr val="dk1"/>
              </a:buClr>
              <a:buSzPct val="100000"/>
              <a:buFont typeface="Arial"/>
              <a:buChar char="•"/>
            </a:pPr>
            <a:r>
              <a:rPr lang="en-US" b="1"/>
              <a:t>Homomorphic encryption:</a:t>
            </a:r>
            <a:r>
              <a:rPr lang="en-US"/>
              <a:t> </a:t>
            </a:r>
            <a:endParaRPr/>
          </a:p>
          <a:p>
            <a:pPr marL="742950" lvl="1" indent="-285750" algn="l" rtl="0">
              <a:lnSpc>
                <a:spcPct val="90000"/>
              </a:lnSpc>
              <a:spcBef>
                <a:spcPts val="500"/>
              </a:spcBef>
              <a:spcAft>
                <a:spcPts val="0"/>
              </a:spcAft>
              <a:buClr>
                <a:schemeClr val="dk1"/>
              </a:buClr>
              <a:buSzPct val="100000"/>
              <a:buChar char="o"/>
            </a:pPr>
            <a:r>
              <a:rPr lang="en-US"/>
              <a:t>HE enables computation on encrypted data without decrypting it first.</a:t>
            </a:r>
            <a:endParaRPr/>
          </a:p>
          <a:p>
            <a:pPr marL="285750" lvl="0" indent="-285750" algn="l" rtl="0">
              <a:lnSpc>
                <a:spcPct val="90000"/>
              </a:lnSpc>
              <a:spcBef>
                <a:spcPts val="1000"/>
              </a:spcBef>
              <a:spcAft>
                <a:spcPts val="0"/>
              </a:spcAft>
              <a:buClr>
                <a:schemeClr val="dk1"/>
              </a:buClr>
              <a:buSzPct val="100000"/>
              <a:buFont typeface="Arial"/>
              <a:buChar char="•"/>
            </a:pPr>
            <a:r>
              <a:rPr lang="en-US" b="1"/>
              <a:t>Zero-knowledge proofs:</a:t>
            </a:r>
            <a:r>
              <a:rPr lang="en-US"/>
              <a:t> </a:t>
            </a:r>
            <a:endParaRPr/>
          </a:p>
          <a:p>
            <a:pPr marL="742950" lvl="1" indent="-285750" algn="l" rtl="0">
              <a:lnSpc>
                <a:spcPct val="90000"/>
              </a:lnSpc>
              <a:spcBef>
                <a:spcPts val="500"/>
              </a:spcBef>
              <a:spcAft>
                <a:spcPts val="0"/>
              </a:spcAft>
              <a:buClr>
                <a:schemeClr val="dk1"/>
              </a:buClr>
              <a:buSzPct val="100000"/>
              <a:buChar char="o"/>
            </a:pPr>
            <a:r>
              <a:rPr lang="en-US" u="sng"/>
              <a:t>Zero-knowledge proofs</a:t>
            </a:r>
            <a:r>
              <a:rPr lang="en-US"/>
              <a:t> are mathematical techniques to verify the truth about information without revealing the information itself.</a:t>
            </a:r>
            <a:endParaRPr/>
          </a:p>
          <a:p>
            <a:pPr marL="285750" lvl="0" indent="-285750" algn="l" rtl="0">
              <a:lnSpc>
                <a:spcPct val="90000"/>
              </a:lnSpc>
              <a:spcBef>
                <a:spcPts val="1000"/>
              </a:spcBef>
              <a:spcAft>
                <a:spcPts val="0"/>
              </a:spcAft>
              <a:buClr>
                <a:schemeClr val="dk1"/>
              </a:buClr>
              <a:buSzPct val="100000"/>
              <a:buFont typeface="Arial"/>
              <a:buChar char="•"/>
            </a:pPr>
            <a:r>
              <a:rPr lang="en-US" b="1"/>
              <a:t>Differential privacy:</a:t>
            </a:r>
            <a:r>
              <a:rPr lang="en-US"/>
              <a:t> </a:t>
            </a:r>
            <a:endParaRPr/>
          </a:p>
          <a:p>
            <a:pPr marL="742950" lvl="1" indent="-285750" algn="l" rtl="0">
              <a:lnSpc>
                <a:spcPct val="90000"/>
              </a:lnSpc>
              <a:spcBef>
                <a:spcPts val="500"/>
              </a:spcBef>
              <a:spcAft>
                <a:spcPts val="0"/>
              </a:spcAft>
              <a:buClr>
                <a:schemeClr val="dk1"/>
              </a:buClr>
              <a:buSzPct val="100000"/>
              <a:buChar char="o"/>
            </a:pPr>
            <a:r>
              <a:rPr lang="en-US" u="sng"/>
              <a:t>Differential privacy</a:t>
            </a:r>
            <a:r>
              <a:rPr lang="en-US"/>
              <a:t> is a technique of adding a controlled amount of randomness to data that prevents malicious parties from obtaining information about individuals.</a:t>
            </a:r>
            <a:endParaRPr/>
          </a:p>
          <a:p>
            <a:pPr marL="285750" lvl="0" indent="-121285" algn="l" rtl="0">
              <a:lnSpc>
                <a:spcPct val="90000"/>
              </a:lnSpc>
              <a:spcBef>
                <a:spcPts val="1000"/>
              </a:spcBef>
              <a:spcAft>
                <a:spcPts val="0"/>
              </a:spcAft>
              <a:buClr>
                <a:schemeClr val="dk1"/>
              </a:buClr>
              <a:buSzPct val="100000"/>
              <a:buFont typeface="Arial"/>
              <a:buNone/>
            </a:pPr>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77</a:t>
            </a:fld>
            <a:endParaRPr>
              <a:solidFill>
                <a:srgbClr val="000000"/>
              </a:solidFill>
            </a:endParaRPr>
          </a:p>
        </p:txBody>
      </p:sp>
      <p:sp>
        <p:nvSpPr>
          <p:cNvPr id="659" name="Google Shape;659;p77"/>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b="1"/>
              <a:t>Alternatives?</a:t>
            </a:r>
            <a:endParaRPr/>
          </a:p>
        </p:txBody>
      </p:sp>
      <p:sp>
        <p:nvSpPr>
          <p:cNvPr id="660" name="Google Shape;660;p77"/>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AI/ML-backed methods</a:t>
            </a:r>
            <a:endParaRPr/>
          </a:p>
          <a:p>
            <a:pPr marL="285750" lvl="0" indent="-285750" algn="l" rtl="0">
              <a:lnSpc>
                <a:spcPct val="90000"/>
              </a:lnSpc>
              <a:spcBef>
                <a:spcPts val="1000"/>
              </a:spcBef>
              <a:spcAft>
                <a:spcPts val="0"/>
              </a:spcAft>
              <a:buClr>
                <a:schemeClr val="dk1"/>
              </a:buClr>
              <a:buSzPts val="2800"/>
              <a:buFont typeface="Arial"/>
              <a:buChar char="•"/>
            </a:pPr>
            <a:r>
              <a:rPr lang="en-US" b="1"/>
              <a:t>Synthetic data:</a:t>
            </a:r>
            <a:r>
              <a:rPr lang="en-US"/>
              <a:t> </a:t>
            </a:r>
            <a:endParaRPr/>
          </a:p>
          <a:p>
            <a:pPr marL="742950" lvl="1" indent="-285750" algn="l" rtl="0">
              <a:lnSpc>
                <a:spcPct val="90000"/>
              </a:lnSpc>
              <a:spcBef>
                <a:spcPts val="500"/>
              </a:spcBef>
              <a:spcAft>
                <a:spcPts val="0"/>
              </a:spcAft>
              <a:buClr>
                <a:schemeClr val="dk1"/>
              </a:buClr>
              <a:buSzPts val="2400"/>
              <a:buChar char="o"/>
            </a:pPr>
            <a:r>
              <a:rPr lang="en-US" u="sng"/>
              <a:t>Synthetic data</a:t>
            </a:r>
            <a:r>
              <a:rPr lang="en-US"/>
              <a:t> is data that is created artificially while preserving the important characteristics of real data.</a:t>
            </a:r>
            <a:endParaRPr/>
          </a:p>
          <a:p>
            <a:pPr marL="285750" lvl="0" indent="-285750" algn="l" rtl="0">
              <a:lnSpc>
                <a:spcPct val="90000"/>
              </a:lnSpc>
              <a:spcBef>
                <a:spcPts val="1000"/>
              </a:spcBef>
              <a:spcAft>
                <a:spcPts val="0"/>
              </a:spcAft>
              <a:buClr>
                <a:schemeClr val="dk1"/>
              </a:buClr>
              <a:buSzPts val="2800"/>
              <a:buFont typeface="Arial"/>
              <a:buChar char="•"/>
            </a:pPr>
            <a:r>
              <a:rPr lang="en-US" b="1"/>
              <a:t>Federated learning:</a:t>
            </a:r>
            <a:r>
              <a:rPr lang="en-US"/>
              <a:t> </a:t>
            </a:r>
            <a:endParaRPr/>
          </a:p>
          <a:p>
            <a:pPr marL="742950" lvl="1" indent="-285750" algn="l" rtl="0">
              <a:lnSpc>
                <a:spcPct val="90000"/>
              </a:lnSpc>
              <a:spcBef>
                <a:spcPts val="500"/>
              </a:spcBef>
              <a:spcAft>
                <a:spcPts val="0"/>
              </a:spcAft>
              <a:buClr>
                <a:schemeClr val="dk1"/>
              </a:buClr>
              <a:buSzPts val="2400"/>
              <a:buChar char="o"/>
            </a:pPr>
            <a:r>
              <a:rPr lang="en-US"/>
              <a:t>Federated learning is a machine learning approach that uses multiple local datasets without exchanging data.</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78</a:t>
            </a:fld>
            <a:endParaRPr>
              <a:solidFill>
                <a:srgbClr val="000000"/>
              </a:solidFill>
            </a:endParaRPr>
          </a:p>
        </p:txBody>
      </p:sp>
      <p:sp>
        <p:nvSpPr>
          <p:cNvPr id="666" name="Google Shape;666;p7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References sMPC</a:t>
            </a:r>
            <a:endParaRPr/>
          </a:p>
        </p:txBody>
      </p:sp>
      <p:sp>
        <p:nvSpPr>
          <p:cNvPr id="667" name="Google Shape;667;p7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u="sng">
                <a:solidFill>
                  <a:schemeClr val="hlink"/>
                </a:solidFill>
                <a:hlinkClick r:id="rId3"/>
              </a:rPr>
              <a:t>https://medium.com/@keylesstech/a-beginners-guide-to-secure-multiparty-computation-dc3fb9365458</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4"/>
              </a:rPr>
              <a:t>https://research.aimultiple.com/secure-multi-party-computation/</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5"/>
              </a:rPr>
              <a:t>https://www.geeksforgeeks.org/what-is-secure-multiparty-computation/</a:t>
            </a:r>
            <a:endParaRPr/>
          </a:p>
          <a:p>
            <a:pPr marL="285750" lvl="0" indent="-285750" algn="l" rtl="0">
              <a:lnSpc>
                <a:spcPct val="90000"/>
              </a:lnSpc>
              <a:spcBef>
                <a:spcPts val="1000"/>
              </a:spcBef>
              <a:spcAft>
                <a:spcPts val="0"/>
              </a:spcAft>
              <a:buClr>
                <a:schemeClr val="dk1"/>
              </a:buClr>
              <a:buSzPts val="2800"/>
              <a:buFont typeface="Arial"/>
              <a:buChar char="•"/>
            </a:pPr>
            <a:r>
              <a:rPr lang="en-US" u="sng">
                <a:solidFill>
                  <a:schemeClr val="hlink"/>
                </a:solidFill>
                <a:hlinkClick r:id="rId6"/>
              </a:rPr>
              <a:t>What is Secure Multiparty Computation? - SMPC/MPC Explained | Inpher</a:t>
            </a:r>
            <a:endParaRPr/>
          </a:p>
          <a:p>
            <a:pPr marL="285750" lvl="0" indent="-10795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00000"/>
              </a:buClr>
              <a:buSzPts val="6000"/>
              <a:buFont typeface="Marcellus"/>
              <a:buNone/>
            </a:pPr>
            <a:r>
              <a:rPr lang="en-US" dirty="0">
                <a:solidFill>
                  <a:srgbClr val="C00000"/>
                </a:solidFill>
                <a:latin typeface="Marcellus"/>
                <a:ea typeface="Marcellus"/>
                <a:cs typeface="Marcellus"/>
                <a:sym typeface="Marcellus"/>
              </a:rPr>
              <a:t>Zero knowledge </a:t>
            </a:r>
            <a:r>
              <a:rPr lang="en-US" dirty="0" smtClean="0">
                <a:solidFill>
                  <a:srgbClr val="C00000"/>
                </a:solidFill>
                <a:latin typeface="Marcellus"/>
                <a:ea typeface="Marcellus"/>
                <a:cs typeface="Marcellus"/>
                <a:sym typeface="Marcellus"/>
              </a:rPr>
              <a:t>Proofs(ZKP)</a:t>
            </a:r>
            <a:endParaRPr dirty="0">
              <a:solidFill>
                <a:srgbClr val="C00000"/>
              </a:solidFill>
              <a:latin typeface="Marcellus"/>
              <a:ea typeface="Marcellus"/>
              <a:cs typeface="Marcellus"/>
              <a:sym typeface="Marcellus"/>
            </a:endParaRPr>
          </a:p>
        </p:txBody>
      </p:sp>
      <p:sp>
        <p:nvSpPr>
          <p:cNvPr id="673" name="Google Shape;673;p7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74" name="Google Shape;674;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79</a:t>
            </a:fld>
            <a:endParaRP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
        <p:nvSpPr>
          <p:cNvPr id="156" name="Google Shape;156;p8"/>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Quantum key Distribution (QKD)</a:t>
            </a:r>
            <a:endParaRPr/>
          </a:p>
        </p:txBody>
      </p:sp>
      <p:sp>
        <p:nvSpPr>
          <p:cNvPr id="157" name="Google Shape;157;p8"/>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The photons now travel across optical fiber from the polarizer toward the receiver, Bob. </a:t>
            </a:r>
            <a:endParaRPr/>
          </a:p>
          <a:p>
            <a:pPr marL="285750" lvl="0" indent="-285750" algn="l" rtl="0">
              <a:lnSpc>
                <a:spcPct val="90000"/>
              </a:lnSpc>
              <a:spcBef>
                <a:spcPts val="1000"/>
              </a:spcBef>
              <a:spcAft>
                <a:spcPts val="0"/>
              </a:spcAft>
              <a:buClr>
                <a:schemeClr val="dk1"/>
              </a:buClr>
              <a:buSzPct val="100000"/>
              <a:buFont typeface="Arial"/>
              <a:buChar char="•"/>
            </a:pPr>
            <a:r>
              <a:rPr lang="en-US"/>
              <a:t>This process uses a beam splitter </a:t>
            </a:r>
            <a:endParaRPr/>
          </a:p>
          <a:p>
            <a:pPr marL="285750" lvl="0" indent="-285750" algn="l" rtl="0">
              <a:lnSpc>
                <a:spcPct val="90000"/>
              </a:lnSpc>
              <a:spcBef>
                <a:spcPts val="1000"/>
              </a:spcBef>
              <a:spcAft>
                <a:spcPts val="0"/>
              </a:spcAft>
              <a:buClr>
                <a:schemeClr val="dk1"/>
              </a:buClr>
              <a:buSzPct val="100000"/>
              <a:buFont typeface="Arial"/>
              <a:buChar char="•"/>
            </a:pPr>
            <a:r>
              <a:rPr lang="en-US"/>
              <a:t>Beam splitter reads the polarization of each photon.</a:t>
            </a:r>
            <a:endParaRPr/>
          </a:p>
          <a:p>
            <a:pPr marL="285750" lvl="0" indent="-285750" algn="l" rtl="0">
              <a:lnSpc>
                <a:spcPct val="90000"/>
              </a:lnSpc>
              <a:spcBef>
                <a:spcPts val="1000"/>
              </a:spcBef>
              <a:spcAft>
                <a:spcPts val="0"/>
              </a:spcAft>
              <a:buClr>
                <a:schemeClr val="dk1"/>
              </a:buClr>
              <a:buSzPct val="100000"/>
              <a:buFont typeface="Arial"/>
              <a:buChar char="•"/>
            </a:pPr>
            <a:r>
              <a:rPr lang="en-US"/>
              <a:t>When receiving the photon key, Bob does not know the correct polarization of the photons, </a:t>
            </a:r>
            <a:endParaRPr/>
          </a:p>
          <a:p>
            <a:pPr marL="285750" lvl="0" indent="-285750" algn="l" rtl="0">
              <a:lnSpc>
                <a:spcPct val="90000"/>
              </a:lnSpc>
              <a:spcBef>
                <a:spcPts val="1000"/>
              </a:spcBef>
              <a:spcAft>
                <a:spcPts val="0"/>
              </a:spcAft>
              <a:buClr>
                <a:schemeClr val="dk1"/>
              </a:buClr>
              <a:buSzPct val="100000"/>
              <a:buFont typeface="Arial"/>
              <a:buChar char="•"/>
            </a:pPr>
            <a:r>
              <a:rPr lang="en-US"/>
              <a:t>so one polarization is chosen at random. </a:t>
            </a:r>
            <a:endParaRPr/>
          </a:p>
          <a:p>
            <a:pPr marL="285750" lvl="0" indent="-285750" algn="l" rtl="0">
              <a:lnSpc>
                <a:spcPct val="90000"/>
              </a:lnSpc>
              <a:spcBef>
                <a:spcPts val="1000"/>
              </a:spcBef>
              <a:spcAft>
                <a:spcPts val="0"/>
              </a:spcAft>
              <a:buClr>
                <a:schemeClr val="dk1"/>
              </a:buClr>
              <a:buSzPct val="100000"/>
              <a:buFont typeface="Arial"/>
              <a:buChar char="•"/>
            </a:pPr>
            <a:r>
              <a:rPr lang="en-US"/>
              <a:t>Alice now compares what Bob used to polarize the key and then lets Bob know which polarizer she used to send each photon. </a:t>
            </a:r>
            <a:endParaRPr/>
          </a:p>
          <a:p>
            <a:pPr marL="285750" lvl="0" indent="-285750" algn="l" rtl="0">
              <a:lnSpc>
                <a:spcPct val="90000"/>
              </a:lnSpc>
              <a:spcBef>
                <a:spcPts val="1000"/>
              </a:spcBef>
              <a:spcAft>
                <a:spcPts val="0"/>
              </a:spcAft>
              <a:buClr>
                <a:schemeClr val="dk1"/>
              </a:buClr>
              <a:buSzPct val="100000"/>
              <a:buFont typeface="Arial"/>
              <a:buChar char="•"/>
            </a:pPr>
            <a:r>
              <a:rPr lang="en-US"/>
              <a:t>Bob then confirms if he used the correct polarizer. </a:t>
            </a:r>
            <a:endParaRPr/>
          </a:p>
          <a:p>
            <a:pPr marL="285750" lvl="0" indent="-285750" algn="l" rtl="0">
              <a:lnSpc>
                <a:spcPct val="90000"/>
              </a:lnSpc>
              <a:spcBef>
                <a:spcPts val="1000"/>
              </a:spcBef>
              <a:spcAft>
                <a:spcPts val="0"/>
              </a:spcAft>
              <a:buClr>
                <a:schemeClr val="dk1"/>
              </a:buClr>
              <a:buSzPct val="100000"/>
              <a:buFont typeface="Arial"/>
              <a:buChar char="•"/>
            </a:pPr>
            <a:r>
              <a:rPr lang="en-US"/>
              <a:t>The photons read with the wrong splitter are then discarded, and the remaining sequence is considered the key.</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80</a:t>
            </a:fld>
            <a:endParaRPr>
              <a:solidFill>
                <a:srgbClr val="000000"/>
              </a:solidFill>
            </a:endParaRPr>
          </a:p>
        </p:txBody>
      </p:sp>
      <p:sp>
        <p:nvSpPr>
          <p:cNvPr id="2" name="Title 1"/>
          <p:cNvSpPr>
            <a:spLocks noGrp="1"/>
          </p:cNvSpPr>
          <p:nvPr>
            <p:ph type="title"/>
          </p:nvPr>
        </p:nvSpPr>
        <p:spPr/>
        <p:txBody>
          <a:bodyPr/>
          <a:lstStyle/>
          <a:p>
            <a:r>
              <a:rPr lang="en-US" dirty="0">
                <a:solidFill>
                  <a:srgbClr val="C00000"/>
                </a:solidFill>
              </a:rPr>
              <a:t>Zero knowledge Proofs</a:t>
            </a:r>
            <a:endParaRPr lang="en-IN" dirty="0"/>
          </a:p>
        </p:txBody>
      </p:sp>
      <p:sp>
        <p:nvSpPr>
          <p:cNvPr id="3" name="Text Placeholder 2"/>
          <p:cNvSpPr>
            <a:spLocks noGrp="1"/>
          </p:cNvSpPr>
          <p:nvPr>
            <p:ph type="body" idx="1"/>
          </p:nvPr>
        </p:nvSpPr>
        <p:spPr/>
        <p:txBody>
          <a:bodyPr>
            <a:normAutofit fontScale="77500" lnSpcReduction="20000"/>
          </a:bodyPr>
          <a:lstStyle/>
          <a:p>
            <a:r>
              <a:rPr lang="en-US" dirty="0" smtClean="0"/>
              <a:t>A</a:t>
            </a:r>
            <a:r>
              <a:rPr lang="en-US" dirty="0"/>
              <a:t> </a:t>
            </a:r>
            <a:r>
              <a:rPr lang="en-US" b="1" dirty="0"/>
              <a:t>zero-knowledge proof</a:t>
            </a:r>
            <a:r>
              <a:rPr lang="en-US" dirty="0"/>
              <a:t> or </a:t>
            </a:r>
            <a:r>
              <a:rPr lang="en-US" b="1" dirty="0"/>
              <a:t>zero-knowledge protocol</a:t>
            </a:r>
            <a:r>
              <a:rPr lang="en-US" dirty="0"/>
              <a:t> is a method by which one party (the prover) can prove to another party (the verifier) that a given statement is true </a:t>
            </a:r>
            <a:endParaRPr lang="en-US" dirty="0" smtClean="0"/>
          </a:p>
          <a:p>
            <a:r>
              <a:rPr lang="en-US" dirty="0" smtClean="0"/>
              <a:t>while </a:t>
            </a:r>
            <a:r>
              <a:rPr lang="en-US" dirty="0"/>
              <a:t>the prover avoids conveying any additional information apart from the fact that the statement is indeed true. </a:t>
            </a:r>
            <a:endParaRPr lang="en-US" dirty="0" smtClean="0"/>
          </a:p>
          <a:p>
            <a:r>
              <a:rPr lang="en-US" dirty="0" smtClean="0"/>
              <a:t>The </a:t>
            </a:r>
            <a:r>
              <a:rPr lang="en-US" dirty="0"/>
              <a:t>essence of zero-knowledge proofs is that it is trivial to prove that one possesses knowledge of certain information by simply revealing it; </a:t>
            </a:r>
            <a:endParaRPr lang="en-US" dirty="0" smtClean="0"/>
          </a:p>
          <a:p>
            <a:r>
              <a:rPr lang="en-US" dirty="0" smtClean="0"/>
              <a:t>The challenge </a:t>
            </a:r>
            <a:r>
              <a:rPr lang="en-US" dirty="0"/>
              <a:t>is to prove such possession without revealing the information itself or any additional information</a:t>
            </a:r>
            <a:r>
              <a:rPr lang="en-US" dirty="0" smtClean="0"/>
              <a:t>.</a:t>
            </a:r>
          </a:p>
          <a:p>
            <a:r>
              <a:rPr lang="en-US" dirty="0">
                <a:solidFill>
                  <a:schemeClr val="accent5"/>
                </a:solidFill>
              </a:rPr>
              <a:t>A </a:t>
            </a:r>
            <a:r>
              <a:rPr lang="en-US" i="1" dirty="0">
                <a:solidFill>
                  <a:schemeClr val="accent5"/>
                </a:solidFill>
              </a:rPr>
              <a:t>zero-knowledge proof of knowledge</a:t>
            </a:r>
            <a:r>
              <a:rPr lang="en-US" dirty="0">
                <a:solidFill>
                  <a:schemeClr val="accent5"/>
                </a:solidFill>
              </a:rPr>
              <a:t> is a special case when the statement consists </a:t>
            </a:r>
            <a:r>
              <a:rPr lang="en-US" i="1" dirty="0">
                <a:solidFill>
                  <a:schemeClr val="accent5"/>
                </a:solidFill>
              </a:rPr>
              <a:t>only</a:t>
            </a:r>
            <a:r>
              <a:rPr lang="en-US" dirty="0">
                <a:solidFill>
                  <a:schemeClr val="accent5"/>
                </a:solidFill>
              </a:rPr>
              <a:t> of the fact that the prover possesses the secret information.</a:t>
            </a:r>
          </a:p>
          <a:p>
            <a:pPr marL="50800" indent="0">
              <a:buNone/>
            </a:pPr>
            <a:endParaRPr lang="en-US" dirty="0"/>
          </a:p>
          <a:p>
            <a:endParaRPr lang="en-I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81</a:t>
            </a:fld>
            <a:endParaRPr lang="en-US"/>
          </a:p>
        </p:txBody>
      </p:sp>
      <p:sp>
        <p:nvSpPr>
          <p:cNvPr id="3" name="Title 2"/>
          <p:cNvSpPr>
            <a:spLocks noGrp="1"/>
          </p:cNvSpPr>
          <p:nvPr>
            <p:ph type="title"/>
          </p:nvPr>
        </p:nvSpPr>
        <p:spPr/>
        <p:txBody>
          <a:bodyPr/>
          <a:lstStyle/>
          <a:p>
            <a:r>
              <a:rPr lang="en-US" dirty="0">
                <a:solidFill>
                  <a:srgbClr val="C00000"/>
                </a:solidFill>
              </a:rPr>
              <a:t>Zero knowledge Proofs</a:t>
            </a:r>
            <a:endParaRPr lang="en-IN" dirty="0"/>
          </a:p>
        </p:txBody>
      </p:sp>
      <p:sp>
        <p:nvSpPr>
          <p:cNvPr id="4" name="Text Placeholder 3"/>
          <p:cNvSpPr>
            <a:spLocks noGrp="1"/>
          </p:cNvSpPr>
          <p:nvPr>
            <p:ph type="body" idx="1"/>
          </p:nvPr>
        </p:nvSpPr>
        <p:spPr/>
        <p:txBody>
          <a:bodyPr>
            <a:normAutofit/>
          </a:bodyPr>
          <a:lstStyle/>
          <a:p>
            <a:r>
              <a:rPr lang="en-US" dirty="0" smtClean="0"/>
              <a:t>The </a:t>
            </a:r>
            <a:r>
              <a:rPr lang="en-US" dirty="0"/>
              <a:t>statement being proved must include the assertion that the prover has such knowledge, </a:t>
            </a:r>
            <a:endParaRPr lang="en-US" dirty="0" smtClean="0"/>
          </a:p>
          <a:p>
            <a:r>
              <a:rPr lang="en-US" dirty="0" smtClean="0"/>
              <a:t>but cannot include </a:t>
            </a:r>
            <a:r>
              <a:rPr lang="en-US" dirty="0"/>
              <a:t>or </a:t>
            </a:r>
            <a:r>
              <a:rPr lang="en-US" dirty="0" smtClean="0"/>
              <a:t>transmit </a:t>
            </a:r>
            <a:r>
              <a:rPr lang="en-US" dirty="0"/>
              <a:t>the knowledge itself in the assertion. </a:t>
            </a:r>
            <a:endParaRPr lang="en-US" dirty="0" smtClean="0"/>
          </a:p>
          <a:p>
            <a:r>
              <a:rPr lang="en-US" dirty="0" smtClean="0"/>
              <a:t>Otherwise</a:t>
            </a:r>
            <a:r>
              <a:rPr lang="en-US" dirty="0"/>
              <a:t>, the statement would not be proved in zero-knowledge because it provides the verifier with additional information about the statement by the end of the protocol. </a:t>
            </a:r>
            <a:endParaRPr lang="en-US" dirty="0" smtClean="0"/>
          </a:p>
          <a:p>
            <a:endParaRPr lang="en-IN" dirty="0"/>
          </a:p>
        </p:txBody>
      </p:sp>
    </p:spTree>
    <p:extLst>
      <p:ext uri="{BB962C8B-B14F-4D97-AF65-F5344CB8AC3E}">
        <p14:creationId xmlns:p14="http://schemas.microsoft.com/office/powerpoint/2010/main" val="37849579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82</a:t>
            </a:fld>
            <a:endParaRPr lang="en-US"/>
          </a:p>
        </p:txBody>
      </p:sp>
      <p:sp>
        <p:nvSpPr>
          <p:cNvPr id="3" name="Title 2"/>
          <p:cNvSpPr>
            <a:spLocks noGrp="1"/>
          </p:cNvSpPr>
          <p:nvPr>
            <p:ph type="title"/>
          </p:nvPr>
        </p:nvSpPr>
        <p:spPr/>
        <p:txBody>
          <a:bodyPr/>
          <a:lstStyle/>
          <a:p>
            <a:r>
              <a:rPr lang="en-IN" dirty="0" smtClean="0"/>
              <a:t>Abstract examples- </a:t>
            </a:r>
            <a:r>
              <a:rPr lang="en-IN" b="1" dirty="0"/>
              <a:t>The Ali Baba cave</a:t>
            </a:r>
            <a:br>
              <a:rPr lang="en-IN" b="1" dirty="0"/>
            </a:br>
            <a:endParaRPr lang="en-IN" dirty="0"/>
          </a:p>
        </p:txBody>
      </p:sp>
      <p:sp>
        <p:nvSpPr>
          <p:cNvPr id="4" name="Text Placeholder 3"/>
          <p:cNvSpPr>
            <a:spLocks noGrp="1"/>
          </p:cNvSpPr>
          <p:nvPr>
            <p:ph type="body" idx="1"/>
          </p:nvPr>
        </p:nvSpPr>
        <p:spPr>
          <a:xfrm>
            <a:off x="700004" y="1324629"/>
            <a:ext cx="8229600" cy="4996658"/>
          </a:xfrm>
        </p:spPr>
        <p:txBody>
          <a:bodyPr>
            <a:normAutofit fontScale="62500" lnSpcReduction="20000"/>
          </a:bodyPr>
          <a:lstStyle/>
          <a:p>
            <a:r>
              <a:rPr lang="en-US" dirty="0" smtClean="0"/>
              <a:t>Let’s assume the </a:t>
            </a:r>
            <a:r>
              <a:rPr lang="en-US" dirty="0"/>
              <a:t>two parties in a zero-knowledge proof as </a:t>
            </a:r>
            <a:endParaRPr lang="en-US" dirty="0" smtClean="0"/>
          </a:p>
          <a:p>
            <a:pPr lvl="1"/>
            <a:r>
              <a:rPr lang="en-US" dirty="0" smtClean="0"/>
              <a:t>Peggy </a:t>
            </a:r>
            <a:r>
              <a:rPr lang="en-US" dirty="0"/>
              <a:t>(the prover of the statement) and </a:t>
            </a:r>
            <a:endParaRPr lang="en-US" dirty="0" smtClean="0"/>
          </a:p>
          <a:p>
            <a:pPr lvl="1"/>
            <a:r>
              <a:rPr lang="en-US" dirty="0" smtClean="0"/>
              <a:t>Victor </a:t>
            </a:r>
            <a:r>
              <a:rPr lang="en-US" dirty="0"/>
              <a:t>(the verifier of the statement).</a:t>
            </a:r>
          </a:p>
          <a:p>
            <a:r>
              <a:rPr lang="en-US" dirty="0" smtClean="0"/>
              <a:t>In </a:t>
            </a:r>
            <a:r>
              <a:rPr lang="en-US" dirty="0"/>
              <a:t>this story, Peggy has uncovered the secret word used to open a magic door in a cave. </a:t>
            </a:r>
            <a:endParaRPr lang="en-US" dirty="0" smtClean="0"/>
          </a:p>
          <a:p>
            <a:r>
              <a:rPr lang="en-US" dirty="0" smtClean="0"/>
              <a:t>The </a:t>
            </a:r>
            <a:r>
              <a:rPr lang="en-US" dirty="0"/>
              <a:t>cave is shaped like a ring, with the entrance on one side and the magic door blocking the opposite side. </a:t>
            </a:r>
            <a:endParaRPr lang="en-US" dirty="0" smtClean="0"/>
          </a:p>
          <a:p>
            <a:r>
              <a:rPr lang="en-US" dirty="0" smtClean="0"/>
              <a:t>Victor </a:t>
            </a:r>
            <a:r>
              <a:rPr lang="en-US" dirty="0"/>
              <a:t>wants to know whether Peggy knows the secret word; but Peggy</a:t>
            </a:r>
            <a:r>
              <a:rPr lang="en-US" dirty="0" smtClean="0"/>
              <a:t>, </a:t>
            </a:r>
            <a:r>
              <a:rPr lang="en-US" dirty="0"/>
              <a:t>does not want to reveal her knowledge (the secret word) to Victor or to reveal the fact of her knowledge to the world in general.</a:t>
            </a:r>
          </a:p>
          <a:p>
            <a:r>
              <a:rPr lang="en-US" dirty="0" smtClean="0"/>
              <a:t>They </a:t>
            </a:r>
            <a:r>
              <a:rPr lang="en-US" dirty="0"/>
              <a:t>label the left and right paths from the entrance A and B</a:t>
            </a:r>
            <a:r>
              <a:rPr lang="en-US" dirty="0" smtClean="0"/>
              <a:t>.</a:t>
            </a:r>
          </a:p>
          <a:p>
            <a:r>
              <a:rPr lang="en-US" dirty="0" smtClean="0"/>
              <a:t> </a:t>
            </a:r>
            <a:r>
              <a:rPr lang="en-US" dirty="0"/>
              <a:t>First, Victor waits outside the cave as Peggy goes in. </a:t>
            </a:r>
            <a:endParaRPr lang="en-US" dirty="0" smtClean="0"/>
          </a:p>
          <a:p>
            <a:r>
              <a:rPr lang="en-US" dirty="0" smtClean="0"/>
              <a:t>Peggy </a:t>
            </a:r>
            <a:r>
              <a:rPr lang="en-US" dirty="0"/>
              <a:t>takes either path A or B; Victor is not allowed to see which path she takes. </a:t>
            </a:r>
            <a:endParaRPr lang="en-US" dirty="0" smtClean="0"/>
          </a:p>
          <a:p>
            <a:r>
              <a:rPr lang="en-US" dirty="0" smtClean="0"/>
              <a:t>Then</a:t>
            </a:r>
            <a:r>
              <a:rPr lang="en-US" dirty="0"/>
              <a:t>, Victor enters the cave and shouts the name of the path he wants her to use to return, either A or B, chosen at random. </a:t>
            </a:r>
            <a:endParaRPr lang="en-US" dirty="0" smtClean="0"/>
          </a:p>
          <a:p>
            <a:r>
              <a:rPr lang="en-US" dirty="0" smtClean="0"/>
              <a:t>Providing </a:t>
            </a:r>
            <a:r>
              <a:rPr lang="en-US" dirty="0"/>
              <a:t>she really does know the magic word, this is </a:t>
            </a:r>
            <a:r>
              <a:rPr lang="en-US" dirty="0" smtClean="0"/>
              <a:t>easy</a:t>
            </a:r>
          </a:p>
          <a:p>
            <a:r>
              <a:rPr lang="en-US" dirty="0" smtClean="0"/>
              <a:t>she </a:t>
            </a:r>
            <a:r>
              <a:rPr lang="en-US" dirty="0"/>
              <a:t>opens the door, if necessary, and returns along the desired path.</a:t>
            </a:r>
            <a:endParaRPr lang="en-IN" dirty="0"/>
          </a:p>
        </p:txBody>
      </p:sp>
    </p:spTree>
    <p:extLst>
      <p:ext uri="{BB962C8B-B14F-4D97-AF65-F5344CB8AC3E}">
        <p14:creationId xmlns:p14="http://schemas.microsoft.com/office/powerpoint/2010/main" val="28537840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83</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endParaRPr lang="en-IN" dirty="0" smtClean="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16" y="3705019"/>
            <a:ext cx="3171824"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upload.wikimedia.org/wikipedia/commons/d/dd/Zkip_alibab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97" y="387625"/>
            <a:ext cx="3580029" cy="25055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a/a1/Zkip_alibaba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87" y="2114758"/>
            <a:ext cx="2867037" cy="2328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8397" y="2652367"/>
            <a:ext cx="2442551" cy="738664"/>
          </a:xfrm>
          <a:prstGeom prst="rect">
            <a:avLst/>
          </a:prstGeom>
          <a:noFill/>
        </p:spPr>
        <p:txBody>
          <a:bodyPr wrap="square" rtlCol="0">
            <a:spAutoFit/>
          </a:bodyPr>
          <a:lstStyle/>
          <a:p>
            <a:r>
              <a:rPr lang="en-US" dirty="0" smtClean="0"/>
              <a:t>1. Peggy </a:t>
            </a:r>
            <a:r>
              <a:rPr lang="en-US" dirty="0"/>
              <a:t>randomly takes either path A or B, while Victor waits outside</a:t>
            </a:r>
            <a:endParaRPr lang="en-IN" dirty="0"/>
          </a:p>
        </p:txBody>
      </p:sp>
      <p:sp>
        <p:nvSpPr>
          <p:cNvPr id="8" name="TextBox 7"/>
          <p:cNvSpPr txBox="1"/>
          <p:nvPr/>
        </p:nvSpPr>
        <p:spPr>
          <a:xfrm>
            <a:off x="4403035" y="5546035"/>
            <a:ext cx="2533066" cy="307777"/>
          </a:xfrm>
          <a:prstGeom prst="rect">
            <a:avLst/>
          </a:prstGeom>
          <a:noFill/>
        </p:spPr>
        <p:txBody>
          <a:bodyPr wrap="none" rtlCol="0">
            <a:spAutoFit/>
          </a:bodyPr>
          <a:lstStyle/>
          <a:p>
            <a:r>
              <a:rPr lang="en-US" dirty="0" smtClean="0"/>
              <a:t>2. Victor </a:t>
            </a:r>
            <a:r>
              <a:rPr lang="en-US" dirty="0"/>
              <a:t>chooses an exit path</a:t>
            </a:r>
            <a:endParaRPr lang="en-IN" dirty="0"/>
          </a:p>
        </p:txBody>
      </p:sp>
      <p:sp>
        <p:nvSpPr>
          <p:cNvPr id="9" name="Rectangle 8"/>
          <p:cNvSpPr/>
          <p:nvPr/>
        </p:nvSpPr>
        <p:spPr>
          <a:xfrm>
            <a:off x="4994354" y="4606955"/>
            <a:ext cx="4124847" cy="307777"/>
          </a:xfrm>
          <a:prstGeom prst="rect">
            <a:avLst/>
          </a:prstGeom>
        </p:spPr>
        <p:txBody>
          <a:bodyPr wrap="none">
            <a:spAutoFit/>
          </a:bodyPr>
          <a:lstStyle/>
          <a:p>
            <a:r>
              <a:rPr lang="en-US" dirty="0" smtClean="0"/>
              <a:t>3. Peggy </a:t>
            </a:r>
            <a:r>
              <a:rPr lang="en-US" dirty="0"/>
              <a:t>reliably appears at the exit Victor names</a:t>
            </a:r>
            <a:endParaRPr lang="en-IN" dirty="0"/>
          </a:p>
        </p:txBody>
      </p:sp>
    </p:spTree>
    <p:extLst>
      <p:ext uri="{BB962C8B-B14F-4D97-AF65-F5344CB8AC3E}">
        <p14:creationId xmlns:p14="http://schemas.microsoft.com/office/powerpoint/2010/main" val="37557934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84</a:t>
            </a:fld>
            <a:endParaRPr lang="en-US"/>
          </a:p>
        </p:txBody>
      </p:sp>
      <p:sp>
        <p:nvSpPr>
          <p:cNvPr id="3" name="Title 2"/>
          <p:cNvSpPr>
            <a:spLocks noGrp="1"/>
          </p:cNvSpPr>
          <p:nvPr>
            <p:ph type="title"/>
          </p:nvPr>
        </p:nvSpPr>
        <p:spPr/>
        <p:txBody>
          <a:bodyPr/>
          <a:lstStyle/>
          <a:p>
            <a:r>
              <a:rPr lang="en-IN" dirty="0" smtClean="0"/>
              <a:t>Analysis- how many times </a:t>
            </a:r>
            <a:r>
              <a:rPr lang="en-IN" dirty="0" err="1" smtClean="0"/>
              <a:t>peggy</a:t>
            </a:r>
            <a:r>
              <a:rPr lang="en-IN" dirty="0" smtClean="0"/>
              <a:t> may win? </a:t>
            </a:r>
            <a:endParaRPr lang="en-IN" dirty="0"/>
          </a:p>
        </p:txBody>
      </p:sp>
      <p:sp>
        <p:nvSpPr>
          <p:cNvPr id="4" name="Text Placeholder 3"/>
          <p:cNvSpPr>
            <a:spLocks noGrp="1"/>
          </p:cNvSpPr>
          <p:nvPr>
            <p:ph type="body" idx="1"/>
          </p:nvPr>
        </p:nvSpPr>
        <p:spPr/>
        <p:txBody>
          <a:bodyPr>
            <a:normAutofit fontScale="85000" lnSpcReduction="20000"/>
          </a:bodyPr>
          <a:lstStyle/>
          <a:p>
            <a:r>
              <a:rPr lang="en-US" dirty="0"/>
              <a:t>However, suppose she did not know the word. </a:t>
            </a:r>
            <a:endParaRPr lang="en-US" dirty="0" smtClean="0"/>
          </a:p>
          <a:p>
            <a:r>
              <a:rPr lang="en-US" dirty="0" smtClean="0"/>
              <a:t>Then</a:t>
            </a:r>
            <a:r>
              <a:rPr lang="en-US" dirty="0"/>
              <a:t>, she would only be able to return by the named path if Victor were to give the name of the same path by which she had entered. </a:t>
            </a:r>
            <a:endParaRPr lang="en-US" dirty="0" smtClean="0"/>
          </a:p>
          <a:p>
            <a:r>
              <a:rPr lang="en-US" dirty="0" smtClean="0"/>
              <a:t>Since Victor </a:t>
            </a:r>
            <a:r>
              <a:rPr lang="en-US" dirty="0"/>
              <a:t>would choose A or B at random, she would have a 50% chance of guessing correctly. </a:t>
            </a:r>
            <a:endParaRPr lang="en-US" dirty="0" smtClean="0"/>
          </a:p>
          <a:p>
            <a:r>
              <a:rPr lang="en-US" dirty="0" smtClean="0"/>
              <a:t>If </a:t>
            </a:r>
            <a:r>
              <a:rPr lang="en-US" dirty="0"/>
              <a:t>they were to repeat this trick many times, say 20 times in a row, her chance of successfully anticipating all of Victor's requests would become very small (1 in 220, or very roughly 1 in a million).</a:t>
            </a:r>
          </a:p>
          <a:p>
            <a:r>
              <a:rPr lang="en-US" dirty="0" smtClean="0"/>
              <a:t>Thus</a:t>
            </a:r>
            <a:r>
              <a:rPr lang="en-US" dirty="0"/>
              <a:t>, if Peggy repeatedly appears at the exit Victor names, he can conclude that it is extremely probable that Peggy does, in fact, know the secret word</a:t>
            </a:r>
            <a:r>
              <a:rPr lang="en-US" dirty="0" smtClean="0"/>
              <a:t>.</a:t>
            </a:r>
            <a:endParaRPr lang="en-US" dirty="0"/>
          </a:p>
        </p:txBody>
      </p:sp>
    </p:spTree>
    <p:extLst>
      <p:ext uri="{BB962C8B-B14F-4D97-AF65-F5344CB8AC3E}">
        <p14:creationId xmlns:p14="http://schemas.microsoft.com/office/powerpoint/2010/main" val="192666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85</a:t>
            </a:fld>
            <a:endParaRPr lang="en-US"/>
          </a:p>
        </p:txBody>
      </p:sp>
      <p:sp>
        <p:nvSpPr>
          <p:cNvPr id="3" name="Title 2"/>
          <p:cNvSpPr>
            <a:spLocks noGrp="1"/>
          </p:cNvSpPr>
          <p:nvPr>
            <p:ph type="title"/>
          </p:nvPr>
        </p:nvSpPr>
        <p:spPr/>
        <p:txBody>
          <a:bodyPr/>
          <a:lstStyle/>
          <a:p>
            <a:r>
              <a:rPr lang="en-IN" dirty="0" smtClean="0"/>
              <a:t>Analysis- How </a:t>
            </a:r>
            <a:r>
              <a:rPr lang="en-IN" dirty="0"/>
              <a:t>P</a:t>
            </a:r>
            <a:r>
              <a:rPr lang="en-IN" dirty="0" smtClean="0"/>
              <a:t>eggy and Victor convince others?</a:t>
            </a:r>
            <a:endParaRPr lang="en-IN" dirty="0"/>
          </a:p>
        </p:txBody>
      </p:sp>
      <p:sp>
        <p:nvSpPr>
          <p:cNvPr id="4" name="Text Placeholder 3"/>
          <p:cNvSpPr>
            <a:spLocks noGrp="1"/>
          </p:cNvSpPr>
          <p:nvPr>
            <p:ph type="body" idx="1"/>
          </p:nvPr>
        </p:nvSpPr>
        <p:spPr/>
        <p:txBody>
          <a:bodyPr>
            <a:normAutofit fontScale="77500" lnSpcReduction="20000"/>
          </a:bodyPr>
          <a:lstStyle/>
          <a:p>
            <a:r>
              <a:rPr lang="en-US" dirty="0"/>
              <a:t>One side note with respect to third-party observers: </a:t>
            </a:r>
            <a:endParaRPr lang="en-US" dirty="0" smtClean="0"/>
          </a:p>
          <a:p>
            <a:r>
              <a:rPr lang="en-US" dirty="0" smtClean="0"/>
              <a:t>even </a:t>
            </a:r>
            <a:r>
              <a:rPr lang="en-US" dirty="0"/>
              <a:t>if Victor is wearing a hidden camera that records the whole transaction, the only thing the camera will record is in one case Victor shouting "A!" and Peggy appearing at A or in the other case Victor shouting "B!" and Peggy appearing at B. </a:t>
            </a:r>
            <a:endParaRPr lang="en-US" dirty="0" smtClean="0"/>
          </a:p>
          <a:p>
            <a:r>
              <a:rPr lang="en-US" dirty="0" smtClean="0"/>
              <a:t>A </a:t>
            </a:r>
            <a:r>
              <a:rPr lang="en-US" dirty="0"/>
              <a:t>recording of this type would be trivial for any two people to fake (requiring only that Peggy and Victor agree beforehand on the sequence of A's and B's that Victor will shout). </a:t>
            </a:r>
            <a:endParaRPr lang="en-US" dirty="0" smtClean="0"/>
          </a:p>
          <a:p>
            <a:r>
              <a:rPr lang="en-US" dirty="0" smtClean="0"/>
              <a:t>Such </a:t>
            </a:r>
            <a:r>
              <a:rPr lang="en-US" dirty="0"/>
              <a:t>a recording will certainly never be convincing to anyone but the original </a:t>
            </a:r>
            <a:r>
              <a:rPr lang="en-US" dirty="0" smtClean="0"/>
              <a:t>participants.</a:t>
            </a:r>
          </a:p>
          <a:p>
            <a:r>
              <a:rPr lang="en-US" dirty="0" smtClean="0"/>
              <a:t> </a:t>
            </a:r>
            <a:r>
              <a:rPr lang="en-US" dirty="0"/>
              <a:t>In fact, even a person who was present as an observer at the original experiment would be unconvinced, since Victor and Peggy might have orchestrated the whole "experiment" from start to finish.</a:t>
            </a:r>
            <a:endParaRPr lang="en-IN" dirty="0"/>
          </a:p>
          <a:p>
            <a:endParaRPr lang="en-IN" dirty="0"/>
          </a:p>
        </p:txBody>
      </p:sp>
    </p:spTree>
    <p:extLst>
      <p:ext uri="{BB962C8B-B14F-4D97-AF65-F5344CB8AC3E}">
        <p14:creationId xmlns:p14="http://schemas.microsoft.com/office/powerpoint/2010/main" val="40022567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86</a:t>
            </a:fld>
            <a:endParaRPr lang="en-US"/>
          </a:p>
        </p:txBody>
      </p:sp>
      <p:sp>
        <p:nvSpPr>
          <p:cNvPr id="3" name="Title 2"/>
          <p:cNvSpPr>
            <a:spLocks noGrp="1"/>
          </p:cNvSpPr>
          <p:nvPr>
            <p:ph type="title"/>
          </p:nvPr>
        </p:nvSpPr>
        <p:spPr/>
        <p:txBody>
          <a:bodyPr/>
          <a:lstStyle/>
          <a:p>
            <a:r>
              <a:rPr lang="en-IN" dirty="0" smtClean="0"/>
              <a:t>Abstract example - </a:t>
            </a:r>
            <a:r>
              <a:rPr lang="en-US" b="1" dirty="0"/>
              <a:t>Two balls and the </a:t>
            </a:r>
            <a:r>
              <a:rPr lang="en-US" b="1" dirty="0" err="1"/>
              <a:t>colour</a:t>
            </a:r>
            <a:r>
              <a:rPr lang="en-US" b="1" dirty="0"/>
              <a:t>-blind </a:t>
            </a:r>
            <a:r>
              <a:rPr lang="en-US" b="1" dirty="0" smtClean="0"/>
              <a:t>friend</a:t>
            </a:r>
            <a:endParaRPr lang="en-IN" dirty="0"/>
          </a:p>
        </p:txBody>
      </p:sp>
      <p:sp>
        <p:nvSpPr>
          <p:cNvPr id="4" name="Text Placeholder 3"/>
          <p:cNvSpPr>
            <a:spLocks noGrp="1"/>
          </p:cNvSpPr>
          <p:nvPr>
            <p:ph type="body" idx="1"/>
          </p:nvPr>
        </p:nvSpPr>
        <p:spPr/>
        <p:txBody>
          <a:bodyPr>
            <a:normAutofit fontScale="92500" lnSpcReduction="10000"/>
          </a:bodyPr>
          <a:lstStyle/>
          <a:p>
            <a:r>
              <a:rPr lang="en-US" dirty="0"/>
              <a:t>Imagine </a:t>
            </a:r>
            <a:r>
              <a:rPr lang="en-US" dirty="0" smtClean="0"/>
              <a:t>your friend </a:t>
            </a:r>
            <a:r>
              <a:rPr lang="en-US" dirty="0"/>
              <a:t>is red-green </a:t>
            </a:r>
            <a:r>
              <a:rPr lang="en-US" dirty="0" err="1"/>
              <a:t>colour</a:t>
            </a:r>
            <a:r>
              <a:rPr lang="en-US" dirty="0"/>
              <a:t>-blind (while you are not) </a:t>
            </a:r>
            <a:endParaRPr lang="en-US" dirty="0" smtClean="0"/>
          </a:p>
          <a:p>
            <a:r>
              <a:rPr lang="en-US" dirty="0" smtClean="0"/>
              <a:t>you </a:t>
            </a:r>
            <a:r>
              <a:rPr lang="en-US" dirty="0"/>
              <a:t>have two balls: one red and one green, but otherwise identical. </a:t>
            </a:r>
            <a:endParaRPr lang="en-US" dirty="0" smtClean="0"/>
          </a:p>
          <a:p>
            <a:r>
              <a:rPr lang="en-US" dirty="0" smtClean="0"/>
              <a:t>To </a:t>
            </a:r>
            <a:r>
              <a:rPr lang="en-US" dirty="0"/>
              <a:t>your friend they seem completely identical and they are skeptical that they are actually distinguishable. </a:t>
            </a:r>
            <a:endParaRPr lang="en-US" dirty="0" smtClean="0"/>
          </a:p>
          <a:p>
            <a:r>
              <a:rPr lang="en-US" dirty="0" smtClean="0"/>
              <a:t>You </a:t>
            </a:r>
            <a:r>
              <a:rPr lang="en-US" dirty="0"/>
              <a:t>want to prove to them they are in fact differently-</a:t>
            </a:r>
            <a:r>
              <a:rPr lang="en-US" dirty="0" err="1"/>
              <a:t>coloured</a:t>
            </a:r>
            <a:r>
              <a:rPr lang="en-US" dirty="0"/>
              <a:t>, but nothing else; </a:t>
            </a:r>
            <a:endParaRPr lang="en-US" dirty="0" smtClean="0"/>
          </a:p>
          <a:p>
            <a:r>
              <a:rPr lang="en-US" dirty="0" smtClean="0"/>
              <a:t>In particular</a:t>
            </a:r>
            <a:r>
              <a:rPr lang="en-US" dirty="0"/>
              <a:t>, you do not want to reveal which one is the red and which is the green ball</a:t>
            </a:r>
            <a:r>
              <a:rPr lang="en-US" dirty="0" smtClean="0"/>
              <a:t>.</a:t>
            </a:r>
            <a:endParaRPr lang="en-US" dirty="0"/>
          </a:p>
        </p:txBody>
      </p:sp>
    </p:spTree>
    <p:extLst>
      <p:ext uri="{BB962C8B-B14F-4D97-AF65-F5344CB8AC3E}">
        <p14:creationId xmlns:p14="http://schemas.microsoft.com/office/powerpoint/2010/main" val="20428492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87</a:t>
            </a:fld>
            <a:endParaRPr lang="en-US"/>
          </a:p>
        </p:txBody>
      </p:sp>
      <p:sp>
        <p:nvSpPr>
          <p:cNvPr id="3" name="Title 2"/>
          <p:cNvSpPr>
            <a:spLocks noGrp="1"/>
          </p:cNvSpPr>
          <p:nvPr>
            <p:ph type="title"/>
          </p:nvPr>
        </p:nvSpPr>
        <p:spPr/>
        <p:txBody>
          <a:bodyPr/>
          <a:lstStyle/>
          <a:p>
            <a:r>
              <a:rPr lang="en-US" dirty="0" smtClean="0"/>
              <a:t>The proof system..</a:t>
            </a:r>
            <a:endParaRPr lang="en-IN" dirty="0"/>
          </a:p>
        </p:txBody>
      </p:sp>
      <p:sp>
        <p:nvSpPr>
          <p:cNvPr id="4" name="Text Placeholder 3"/>
          <p:cNvSpPr>
            <a:spLocks noGrp="1"/>
          </p:cNvSpPr>
          <p:nvPr>
            <p:ph type="body" idx="1"/>
          </p:nvPr>
        </p:nvSpPr>
        <p:spPr/>
        <p:txBody>
          <a:bodyPr>
            <a:normAutofit lnSpcReduction="10000"/>
          </a:bodyPr>
          <a:lstStyle/>
          <a:p>
            <a:r>
              <a:rPr lang="en-US" dirty="0" smtClean="0"/>
              <a:t>You </a:t>
            </a:r>
            <a:r>
              <a:rPr lang="en-US" dirty="0"/>
              <a:t>give the two balls to your friend and they put them behind their back. </a:t>
            </a:r>
            <a:endParaRPr lang="en-US" dirty="0" smtClean="0"/>
          </a:p>
          <a:p>
            <a:r>
              <a:rPr lang="en-US" dirty="0" smtClean="0"/>
              <a:t>Next</a:t>
            </a:r>
            <a:r>
              <a:rPr lang="en-US" dirty="0"/>
              <a:t>, they take one of the balls and bring it out from behind their back and displays it. </a:t>
            </a:r>
            <a:endParaRPr lang="en-US" dirty="0" smtClean="0"/>
          </a:p>
          <a:p>
            <a:r>
              <a:rPr lang="en-US" dirty="0" smtClean="0"/>
              <a:t>They </a:t>
            </a:r>
            <a:r>
              <a:rPr lang="en-US" dirty="0"/>
              <a:t>then place it behind their back again and then choose to reveal just one of the two balls, picking one of the two at random with equal probability. </a:t>
            </a:r>
            <a:endParaRPr lang="en-US" dirty="0" smtClean="0"/>
          </a:p>
          <a:p>
            <a:r>
              <a:rPr lang="en-US" dirty="0" smtClean="0"/>
              <a:t>They </a:t>
            </a:r>
            <a:r>
              <a:rPr lang="en-US" dirty="0"/>
              <a:t>will ask you, "Did I switch the ball?" This whole procedure is then repeated as often as necessary.</a:t>
            </a:r>
            <a:endParaRPr lang="en-IN" dirty="0"/>
          </a:p>
          <a:p>
            <a:endParaRPr lang="en-IN" dirty="0"/>
          </a:p>
        </p:txBody>
      </p:sp>
    </p:spTree>
    <p:extLst>
      <p:ext uri="{BB962C8B-B14F-4D97-AF65-F5344CB8AC3E}">
        <p14:creationId xmlns:p14="http://schemas.microsoft.com/office/powerpoint/2010/main" val="1789571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88</a:t>
            </a:fld>
            <a:endParaRPr lang="en-US"/>
          </a:p>
        </p:txBody>
      </p:sp>
      <p:sp>
        <p:nvSpPr>
          <p:cNvPr id="3" name="Title 2"/>
          <p:cNvSpPr>
            <a:spLocks noGrp="1"/>
          </p:cNvSpPr>
          <p:nvPr>
            <p:ph type="title"/>
          </p:nvPr>
        </p:nvSpPr>
        <p:spPr/>
        <p:txBody>
          <a:bodyPr/>
          <a:lstStyle/>
          <a:p>
            <a:r>
              <a:rPr lang="en-US" b="1" dirty="0" smtClean="0"/>
              <a:t>Two </a:t>
            </a:r>
            <a:r>
              <a:rPr lang="en-US" b="1" dirty="0"/>
              <a:t>balls and the </a:t>
            </a:r>
            <a:r>
              <a:rPr lang="en-US" b="1" dirty="0" err="1"/>
              <a:t>colour</a:t>
            </a:r>
            <a:r>
              <a:rPr lang="en-US" b="1" dirty="0"/>
              <a:t>-blind </a:t>
            </a:r>
            <a:r>
              <a:rPr lang="en-US" b="1" dirty="0" smtClean="0"/>
              <a:t>friend… Contd..</a:t>
            </a:r>
            <a:endParaRPr lang="en-IN" dirty="0"/>
          </a:p>
        </p:txBody>
      </p:sp>
      <p:sp>
        <p:nvSpPr>
          <p:cNvPr id="4" name="Text Placeholder 3"/>
          <p:cNvSpPr>
            <a:spLocks noGrp="1"/>
          </p:cNvSpPr>
          <p:nvPr>
            <p:ph type="body" idx="1"/>
          </p:nvPr>
        </p:nvSpPr>
        <p:spPr/>
        <p:txBody>
          <a:bodyPr>
            <a:normAutofit fontScale="77500" lnSpcReduction="20000"/>
          </a:bodyPr>
          <a:lstStyle/>
          <a:p>
            <a:r>
              <a:rPr lang="en-US" dirty="0"/>
              <a:t>By looking at their </a:t>
            </a:r>
            <a:r>
              <a:rPr lang="en-US" dirty="0" err="1"/>
              <a:t>colours</a:t>
            </a:r>
            <a:r>
              <a:rPr lang="en-US" dirty="0"/>
              <a:t>, you can, of course, say with certainty whether or not they switched them. </a:t>
            </a:r>
            <a:endParaRPr lang="en-US" dirty="0" smtClean="0"/>
          </a:p>
          <a:p>
            <a:r>
              <a:rPr lang="en-US" dirty="0" smtClean="0"/>
              <a:t>On </a:t>
            </a:r>
            <a:r>
              <a:rPr lang="en-US" dirty="0"/>
              <a:t>the other hand, if they were the same </a:t>
            </a:r>
            <a:r>
              <a:rPr lang="en-US" dirty="0" err="1"/>
              <a:t>colour</a:t>
            </a:r>
            <a:r>
              <a:rPr lang="en-US" dirty="0"/>
              <a:t> and hence indistinguishable, there is no way you could guess correctly with probability higher than 50%.</a:t>
            </a:r>
          </a:p>
          <a:p>
            <a:r>
              <a:rPr lang="en-US" dirty="0" smtClean="0"/>
              <a:t>Since </a:t>
            </a:r>
            <a:r>
              <a:rPr lang="en-US" dirty="0"/>
              <a:t>the probability that you would have randomly succeeded at identifying each switch/non-switch is 50%, the probability of having randomly succeeded at all switch/non-switches approaches zero ("soundness"). </a:t>
            </a:r>
            <a:endParaRPr lang="en-US" dirty="0" smtClean="0"/>
          </a:p>
          <a:p>
            <a:r>
              <a:rPr lang="en-US" dirty="0" smtClean="0"/>
              <a:t>If </a:t>
            </a:r>
            <a:r>
              <a:rPr lang="en-US" dirty="0"/>
              <a:t>you and your friend repeat this "proof" multiple times (e.g. 20 times), your friend should become convinced ("completeness") that the balls are indeed differently </a:t>
            </a:r>
            <a:r>
              <a:rPr lang="en-US" dirty="0" err="1"/>
              <a:t>coloured</a:t>
            </a:r>
            <a:r>
              <a:rPr lang="en-US" dirty="0"/>
              <a:t>.</a:t>
            </a:r>
          </a:p>
          <a:p>
            <a:r>
              <a:rPr lang="en-US" dirty="0" smtClean="0"/>
              <a:t>The </a:t>
            </a:r>
            <a:r>
              <a:rPr lang="en-US" dirty="0"/>
              <a:t>above proof is zero-knowledge because your friend never learns which ball is green and which is red; indeed, they gain no knowledge about how to distinguish the balls</a:t>
            </a:r>
            <a:r>
              <a:rPr lang="en-US" dirty="0" smtClean="0"/>
              <a:t>.</a:t>
            </a:r>
            <a:endParaRPr lang="en-IN" dirty="0"/>
          </a:p>
        </p:txBody>
      </p:sp>
    </p:spTree>
    <p:extLst>
      <p:ext uri="{BB962C8B-B14F-4D97-AF65-F5344CB8AC3E}">
        <p14:creationId xmlns:p14="http://schemas.microsoft.com/office/powerpoint/2010/main" val="738708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89</a:t>
            </a:fld>
            <a:endParaRPr lang="en-US"/>
          </a:p>
        </p:txBody>
      </p:sp>
      <p:sp>
        <p:nvSpPr>
          <p:cNvPr id="3" name="Title 2"/>
          <p:cNvSpPr>
            <a:spLocks noGrp="1"/>
          </p:cNvSpPr>
          <p:nvPr>
            <p:ph type="title"/>
          </p:nvPr>
        </p:nvSpPr>
        <p:spPr/>
        <p:txBody>
          <a:bodyPr/>
          <a:lstStyle/>
          <a:p>
            <a:r>
              <a:rPr lang="en-US" dirty="0" smtClean="0"/>
              <a:t>Abstract example - Finding </a:t>
            </a:r>
            <a:r>
              <a:rPr lang="en-US" dirty="0"/>
              <a:t>Waldo</a:t>
            </a:r>
            <a:endParaRPr lang="en-IN" dirty="0"/>
          </a:p>
        </p:txBody>
      </p:sp>
      <p:sp>
        <p:nvSpPr>
          <p:cNvPr id="4" name="Text Placeholder 3"/>
          <p:cNvSpPr>
            <a:spLocks noGrp="1"/>
          </p:cNvSpPr>
          <p:nvPr>
            <p:ph type="body" idx="1"/>
          </p:nvPr>
        </p:nvSpPr>
        <p:spPr/>
        <p:txBody>
          <a:bodyPr>
            <a:normAutofit fontScale="92500" lnSpcReduction="10000"/>
          </a:bodyPr>
          <a:lstStyle/>
          <a:p>
            <a:r>
              <a:rPr lang="en-US" dirty="0"/>
              <a:t>Finding Waldo is a game where you have to find a person called Waldo from a snapshot of a huge crowd taken from above. </a:t>
            </a:r>
            <a:endParaRPr lang="en-US" dirty="0" smtClean="0"/>
          </a:p>
          <a:p>
            <a:r>
              <a:rPr lang="en-US" dirty="0" smtClean="0"/>
              <a:t>Peggy has </a:t>
            </a:r>
            <a:r>
              <a:rPr lang="en-US" dirty="0"/>
              <a:t>an algorithm to find Waldo but he doesn’t want to reveal it to </a:t>
            </a:r>
            <a:r>
              <a:rPr lang="en-US" dirty="0" smtClean="0"/>
              <a:t>Victor. </a:t>
            </a:r>
          </a:p>
          <a:p>
            <a:r>
              <a:rPr lang="en-US" dirty="0" smtClean="0"/>
              <a:t>Victor wants </a:t>
            </a:r>
            <a:r>
              <a:rPr lang="en-US" dirty="0"/>
              <a:t>to buy the algorithm but would need to check if the algorithm is working. </a:t>
            </a:r>
            <a:endParaRPr lang="en-US" dirty="0" smtClean="0"/>
          </a:p>
          <a:p>
            <a:r>
              <a:rPr lang="en-US" dirty="0" smtClean="0"/>
              <a:t>Peggy cuts </a:t>
            </a:r>
            <a:r>
              <a:rPr lang="en-US" dirty="0"/>
              <a:t>a small hole on a cardboard and places over Waldo. </a:t>
            </a:r>
            <a:endParaRPr lang="en-US" dirty="0" smtClean="0"/>
          </a:p>
          <a:p>
            <a:r>
              <a:rPr lang="en-US" dirty="0" smtClean="0"/>
              <a:t>The </a:t>
            </a:r>
            <a:r>
              <a:rPr lang="en-US" dirty="0"/>
              <a:t>algorithm is proved with zero knowledge about it. </a:t>
            </a:r>
            <a:endParaRPr lang="en-IN" dirty="0"/>
          </a:p>
        </p:txBody>
      </p:sp>
    </p:spTree>
    <p:extLst>
      <p:ext uri="{BB962C8B-B14F-4D97-AF65-F5344CB8AC3E}">
        <p14:creationId xmlns:p14="http://schemas.microsoft.com/office/powerpoint/2010/main" val="13697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
        <p:nvSpPr>
          <p:cNvPr id="163" name="Google Shape;163;p9"/>
          <p:cNvSpPr txBox="1">
            <a:spLocks noGrp="1"/>
          </p:cNvSpPr>
          <p:nvPr>
            <p:ph type="title"/>
          </p:nvPr>
        </p:nvSpPr>
        <p:spPr>
          <a:xfrm>
            <a:off x="817323" y="214817"/>
            <a:ext cx="7402883" cy="874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30B0B"/>
              </a:buClr>
              <a:buSzPts val="3600"/>
              <a:buFont typeface="Marcellus"/>
              <a:buNone/>
            </a:pPr>
            <a:r>
              <a:rPr lang="en-US"/>
              <a:t>What if there is an Eavesdropper?</a:t>
            </a:r>
            <a:endParaRPr/>
          </a:p>
        </p:txBody>
      </p:sp>
      <p:sp>
        <p:nvSpPr>
          <p:cNvPr id="164" name="Google Shape;164;p9"/>
          <p:cNvSpPr txBox="1">
            <a:spLocks noGrp="1"/>
          </p:cNvSpPr>
          <p:nvPr>
            <p:ph type="body" idx="1"/>
          </p:nvPr>
        </p:nvSpPr>
        <p:spPr>
          <a:xfrm>
            <a:off x="700004" y="1324629"/>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a:t>Eve attempts to listen in and has the same tools as Bob. </a:t>
            </a:r>
            <a:endParaRPr/>
          </a:p>
          <a:p>
            <a:pPr marL="285750" lvl="0" indent="-285750" algn="l" rtl="0">
              <a:lnSpc>
                <a:spcPct val="90000"/>
              </a:lnSpc>
              <a:spcBef>
                <a:spcPts val="1000"/>
              </a:spcBef>
              <a:spcAft>
                <a:spcPts val="0"/>
              </a:spcAft>
              <a:buClr>
                <a:schemeClr val="dk1"/>
              </a:buClr>
              <a:buSzPct val="100000"/>
              <a:buFont typeface="Arial"/>
              <a:buChar char="•"/>
            </a:pPr>
            <a:r>
              <a:rPr lang="en-US"/>
              <a:t>But Bob has the advantage of speaking to Alice to confirm which polarizer type was used for each photon; Eve doesn't. </a:t>
            </a:r>
            <a:endParaRPr/>
          </a:p>
          <a:p>
            <a:pPr marL="285750" lvl="0" indent="-285750" algn="l" rtl="0">
              <a:lnSpc>
                <a:spcPct val="90000"/>
              </a:lnSpc>
              <a:spcBef>
                <a:spcPts val="1000"/>
              </a:spcBef>
              <a:spcAft>
                <a:spcPts val="0"/>
              </a:spcAft>
              <a:buClr>
                <a:schemeClr val="dk1"/>
              </a:buClr>
              <a:buSzPct val="100000"/>
              <a:buFont typeface="Arial"/>
              <a:buChar char="•"/>
            </a:pPr>
            <a:r>
              <a:rPr lang="en-US"/>
              <a:t>Eve has to read each photon to read the secret. </a:t>
            </a:r>
            <a:endParaRPr/>
          </a:p>
          <a:p>
            <a:pPr marL="285750" lvl="0" indent="-285750" algn="l" rtl="0">
              <a:lnSpc>
                <a:spcPct val="90000"/>
              </a:lnSpc>
              <a:spcBef>
                <a:spcPts val="1000"/>
              </a:spcBef>
              <a:spcAft>
                <a:spcPts val="0"/>
              </a:spcAft>
              <a:buClr>
                <a:schemeClr val="dk1"/>
              </a:buClr>
              <a:buSzPct val="100000"/>
              <a:buFont typeface="Arial"/>
              <a:buChar char="•"/>
            </a:pPr>
            <a:r>
              <a:rPr lang="en-US"/>
              <a:t>Then she must pass that photon on to Bob. </a:t>
            </a:r>
            <a:endParaRPr/>
          </a:p>
          <a:p>
            <a:pPr marL="285750" lvl="0" indent="-285750" algn="l" rtl="0">
              <a:lnSpc>
                <a:spcPct val="90000"/>
              </a:lnSpc>
              <a:spcBef>
                <a:spcPts val="1000"/>
              </a:spcBef>
              <a:spcAft>
                <a:spcPts val="0"/>
              </a:spcAft>
              <a:buClr>
                <a:schemeClr val="dk1"/>
              </a:buClr>
              <a:buSzPct val="100000"/>
              <a:buFont typeface="Arial"/>
              <a:buChar char="•"/>
            </a:pPr>
            <a:r>
              <a:rPr lang="en-US"/>
              <a:t>By reading the photon, Eve alters the photon’s quantum state, which introduces errors into the quantum key. </a:t>
            </a:r>
            <a:endParaRPr/>
          </a:p>
          <a:p>
            <a:pPr marL="285750" lvl="0" indent="-285750" algn="l" rtl="0">
              <a:lnSpc>
                <a:spcPct val="90000"/>
              </a:lnSpc>
              <a:spcBef>
                <a:spcPts val="1000"/>
              </a:spcBef>
              <a:spcAft>
                <a:spcPts val="0"/>
              </a:spcAft>
              <a:buClr>
                <a:schemeClr val="dk1"/>
              </a:buClr>
              <a:buSzPct val="100000"/>
              <a:buFont typeface="Arial"/>
              <a:buChar char="•"/>
            </a:pPr>
            <a:r>
              <a:rPr lang="en-US"/>
              <a:t>This alerts Alice and Bob that someone is listening and the key has been compromised, so they discard the key. </a:t>
            </a:r>
            <a:endParaRPr/>
          </a:p>
          <a:p>
            <a:pPr marL="285750" lvl="0" indent="-285750" algn="l" rtl="0">
              <a:lnSpc>
                <a:spcPct val="90000"/>
              </a:lnSpc>
              <a:spcBef>
                <a:spcPts val="1000"/>
              </a:spcBef>
              <a:spcAft>
                <a:spcPts val="0"/>
              </a:spcAft>
              <a:buClr>
                <a:schemeClr val="dk1"/>
              </a:buClr>
              <a:buSzPct val="100000"/>
              <a:buFont typeface="Arial"/>
              <a:buChar char="•"/>
            </a:pPr>
            <a:r>
              <a:rPr lang="en-US"/>
              <a:t>Alice has to send Bob a new key that isn’t compromised, and then Bob can use that key to read the secret.</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90</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endParaRPr lang="en-IN"/>
          </a:p>
        </p:txBody>
      </p:sp>
      <p:pic>
        <p:nvPicPr>
          <p:cNvPr id="3074"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74" y="334963"/>
            <a:ext cx="8074205" cy="550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86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91</a:t>
            </a:fld>
            <a:endParaRPr lang="en-US"/>
          </a:p>
        </p:txBody>
      </p:sp>
      <p:sp>
        <p:nvSpPr>
          <p:cNvPr id="3" name="Title 2"/>
          <p:cNvSpPr>
            <a:spLocks noGrp="1"/>
          </p:cNvSpPr>
          <p:nvPr>
            <p:ph type="title"/>
          </p:nvPr>
        </p:nvSpPr>
        <p:spPr/>
        <p:txBody>
          <a:bodyPr/>
          <a:lstStyle/>
          <a:p>
            <a:r>
              <a:rPr lang="en-IN" dirty="0" smtClean="0"/>
              <a:t>Properties of zero-knowledge proo</a:t>
            </a:r>
            <a:r>
              <a:rPr lang="en-IN" dirty="0"/>
              <a:t>f</a:t>
            </a:r>
          </a:p>
        </p:txBody>
      </p:sp>
      <p:sp>
        <p:nvSpPr>
          <p:cNvPr id="4" name="Text Placeholder 3"/>
          <p:cNvSpPr>
            <a:spLocks noGrp="1"/>
          </p:cNvSpPr>
          <p:nvPr>
            <p:ph type="body" idx="1"/>
          </p:nvPr>
        </p:nvSpPr>
        <p:spPr>
          <a:xfrm>
            <a:off x="700004" y="1324629"/>
            <a:ext cx="8229600" cy="5016536"/>
          </a:xfrm>
        </p:spPr>
        <p:txBody>
          <a:bodyPr>
            <a:normAutofit fontScale="70000" lnSpcReduction="20000"/>
          </a:bodyPr>
          <a:lstStyle/>
          <a:p>
            <a:pPr marL="50800" indent="0">
              <a:buNone/>
            </a:pPr>
            <a:r>
              <a:rPr lang="en-US" dirty="0"/>
              <a:t>A zero-knowledge proof of some statement must satisfy three properties:</a:t>
            </a:r>
          </a:p>
          <a:p>
            <a:r>
              <a:rPr lang="en-US" b="1" dirty="0"/>
              <a:t>Completeness</a:t>
            </a:r>
            <a:r>
              <a:rPr lang="en-US" dirty="0"/>
              <a:t>: </a:t>
            </a:r>
            <a:endParaRPr lang="en-US" dirty="0" smtClean="0"/>
          </a:p>
          <a:p>
            <a:pPr lvl="1"/>
            <a:r>
              <a:rPr lang="en-US" dirty="0" smtClean="0"/>
              <a:t>if </a:t>
            </a:r>
            <a:r>
              <a:rPr lang="en-US" dirty="0"/>
              <a:t>the statement is true, an honest verifier </a:t>
            </a:r>
            <a:r>
              <a:rPr lang="en-US" dirty="0" smtClean="0"/>
              <a:t>will </a:t>
            </a:r>
            <a:r>
              <a:rPr lang="en-US" dirty="0"/>
              <a:t>be convinced of this fact by an honest prover.</a:t>
            </a:r>
          </a:p>
          <a:p>
            <a:r>
              <a:rPr lang="en-US" b="1" dirty="0"/>
              <a:t>Soundness</a:t>
            </a:r>
            <a:r>
              <a:rPr lang="en-US" dirty="0"/>
              <a:t>: </a:t>
            </a:r>
            <a:endParaRPr lang="en-US" dirty="0" smtClean="0"/>
          </a:p>
          <a:p>
            <a:pPr lvl="1"/>
            <a:r>
              <a:rPr lang="en-US" dirty="0" smtClean="0"/>
              <a:t>if </a:t>
            </a:r>
            <a:r>
              <a:rPr lang="en-US" dirty="0"/>
              <a:t>the statement is false, no cheating prover can convince an honest verifier that it is true, except with some small probability.</a:t>
            </a:r>
          </a:p>
          <a:p>
            <a:r>
              <a:rPr lang="en-US" b="1" dirty="0"/>
              <a:t>Zero-knowledge</a:t>
            </a:r>
            <a:r>
              <a:rPr lang="en-US" dirty="0"/>
              <a:t>: </a:t>
            </a:r>
            <a:endParaRPr lang="en-US" dirty="0" smtClean="0"/>
          </a:p>
          <a:p>
            <a:pPr lvl="1"/>
            <a:r>
              <a:rPr lang="en-US" dirty="0" smtClean="0"/>
              <a:t>if </a:t>
            </a:r>
            <a:r>
              <a:rPr lang="en-US" dirty="0"/>
              <a:t>the statement is true, no verifier learns anything other than the fact that the statement is true. </a:t>
            </a:r>
            <a:endParaRPr lang="en-US" dirty="0" smtClean="0"/>
          </a:p>
          <a:p>
            <a:pPr lvl="1"/>
            <a:r>
              <a:rPr lang="en-US" dirty="0" smtClean="0"/>
              <a:t>In </a:t>
            </a:r>
            <a:r>
              <a:rPr lang="en-US" dirty="0"/>
              <a:t>other words, just knowing the statement (not the secret) is sufficient to imagine a scenario showing that the prover knows the secret. </a:t>
            </a:r>
            <a:endParaRPr lang="en-US" dirty="0" smtClean="0"/>
          </a:p>
          <a:p>
            <a:pPr lvl="1"/>
            <a:r>
              <a:rPr lang="en-US" dirty="0" smtClean="0"/>
              <a:t>This </a:t>
            </a:r>
            <a:r>
              <a:rPr lang="en-US" dirty="0"/>
              <a:t>is formalized by showing that every verifier has some </a:t>
            </a:r>
            <a:r>
              <a:rPr lang="en-US" i="1" dirty="0"/>
              <a:t>simulator</a:t>
            </a:r>
            <a:r>
              <a:rPr lang="en-US" dirty="0"/>
              <a:t> that, given only the statement to be proved (and no access to the prover), can produce a transcript that "looks </a:t>
            </a:r>
            <a:r>
              <a:rPr lang="en-US" dirty="0" smtClean="0"/>
              <a:t>like” an </a:t>
            </a:r>
            <a:r>
              <a:rPr lang="en-US" dirty="0"/>
              <a:t>interaction between an honest prover and the verifier in question.</a:t>
            </a:r>
          </a:p>
          <a:p>
            <a:r>
              <a:rPr lang="en-US" dirty="0"/>
              <a:t>The first two of these are properties of more general interactive proof systems. The third is what makes the proof zero-knowledge.</a:t>
            </a:r>
            <a:endParaRPr lang="en-IN" dirty="0"/>
          </a:p>
        </p:txBody>
      </p:sp>
    </p:spTree>
    <p:extLst>
      <p:ext uri="{BB962C8B-B14F-4D97-AF65-F5344CB8AC3E}">
        <p14:creationId xmlns:p14="http://schemas.microsoft.com/office/powerpoint/2010/main" val="851793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92</a:t>
            </a:fld>
            <a:endParaRPr lang="en-US"/>
          </a:p>
        </p:txBody>
      </p:sp>
      <p:sp>
        <p:nvSpPr>
          <p:cNvPr id="3" name="Title 2"/>
          <p:cNvSpPr>
            <a:spLocks noGrp="1"/>
          </p:cNvSpPr>
          <p:nvPr>
            <p:ph type="title"/>
          </p:nvPr>
        </p:nvSpPr>
        <p:spPr/>
        <p:txBody>
          <a:bodyPr/>
          <a:lstStyle/>
          <a:p>
            <a:r>
              <a:rPr lang="en-US" dirty="0"/>
              <a:t>Types of Zero Knowledge Proof </a:t>
            </a:r>
            <a:endParaRPr lang="en-IN" dirty="0"/>
          </a:p>
        </p:txBody>
      </p:sp>
      <p:sp>
        <p:nvSpPr>
          <p:cNvPr id="4" name="Text Placeholder 3"/>
          <p:cNvSpPr>
            <a:spLocks noGrp="1"/>
          </p:cNvSpPr>
          <p:nvPr>
            <p:ph type="body" idx="1"/>
          </p:nvPr>
        </p:nvSpPr>
        <p:spPr/>
        <p:txBody>
          <a:bodyPr>
            <a:normAutofit fontScale="85000" lnSpcReduction="20000"/>
          </a:bodyPr>
          <a:lstStyle/>
          <a:p>
            <a:r>
              <a:rPr lang="en-US" dirty="0" smtClean="0"/>
              <a:t> Interactive </a:t>
            </a:r>
            <a:r>
              <a:rPr lang="en-US" dirty="0"/>
              <a:t>Zero Knowledge Proof – </a:t>
            </a:r>
          </a:p>
          <a:p>
            <a:pPr lvl="1"/>
            <a:r>
              <a:rPr lang="en-US" dirty="0"/>
              <a:t>It requires the verifier to constantly ask a </a:t>
            </a:r>
            <a:r>
              <a:rPr lang="en-US" dirty="0" smtClean="0"/>
              <a:t>series </a:t>
            </a:r>
            <a:r>
              <a:rPr lang="en-US" dirty="0"/>
              <a:t>of questions about the “knowledge” the prover possess. </a:t>
            </a:r>
            <a:endParaRPr lang="en-US" dirty="0" smtClean="0"/>
          </a:p>
          <a:p>
            <a:pPr lvl="1"/>
            <a:r>
              <a:rPr lang="en-US" dirty="0" smtClean="0"/>
              <a:t>Finding Waldo </a:t>
            </a:r>
            <a:r>
              <a:rPr lang="en-US" dirty="0"/>
              <a:t>is interactive since the “prover” did a series of actions to prove the about the soundness of the knowledge to the verifier. </a:t>
            </a:r>
          </a:p>
          <a:p>
            <a:r>
              <a:rPr lang="en-US" dirty="0"/>
              <a:t> </a:t>
            </a:r>
            <a:r>
              <a:rPr lang="en-US" dirty="0" smtClean="0"/>
              <a:t>Non-Interactive </a:t>
            </a:r>
            <a:r>
              <a:rPr lang="en-US" dirty="0"/>
              <a:t>Zero Knowledge Proof – </a:t>
            </a:r>
          </a:p>
          <a:p>
            <a:pPr lvl="1"/>
            <a:r>
              <a:rPr lang="en-US" dirty="0"/>
              <a:t>For “interactive” solution to work, both the verifier and the prover needed to be online at the same time making it difficult to scale up on the real world application. </a:t>
            </a:r>
            <a:endParaRPr lang="en-US" dirty="0" smtClean="0"/>
          </a:p>
          <a:p>
            <a:pPr lvl="1"/>
            <a:r>
              <a:rPr lang="en-US" dirty="0" smtClean="0"/>
              <a:t>Non-interactive </a:t>
            </a:r>
            <a:r>
              <a:rPr lang="en-US" dirty="0"/>
              <a:t>Zero-Knowledge Proof do not require an interactive process, avoiding the possibility of collusion. </a:t>
            </a:r>
          </a:p>
          <a:p>
            <a:pPr lvl="1"/>
            <a:r>
              <a:rPr lang="en-US" dirty="0" smtClean="0"/>
              <a:t>It </a:t>
            </a:r>
            <a:r>
              <a:rPr lang="en-US" dirty="0"/>
              <a:t>requires picking a hash function to randomly pick the challenge by the verifier. </a:t>
            </a:r>
            <a:endParaRPr lang="en-US" dirty="0" smtClean="0"/>
          </a:p>
          <a:p>
            <a:pPr lvl="1"/>
            <a:r>
              <a:rPr lang="en-US" dirty="0" smtClean="0"/>
              <a:t>In </a:t>
            </a:r>
            <a:r>
              <a:rPr lang="en-US" dirty="0"/>
              <a:t>1986, Fiat and Shamir invented the Fiat-Shamir heuristic and successfully changed the interactive zero-knowledge proof to non-interactive zero knowledge proof. </a:t>
            </a:r>
          </a:p>
          <a:p>
            <a:pPr marL="50800" indent="0">
              <a:buNone/>
            </a:pPr>
            <a:endParaRPr lang="en-US" dirty="0"/>
          </a:p>
          <a:p>
            <a:endParaRPr lang="en-IN" dirty="0"/>
          </a:p>
        </p:txBody>
      </p:sp>
    </p:spTree>
    <p:extLst>
      <p:ext uri="{BB962C8B-B14F-4D97-AF65-F5344CB8AC3E}">
        <p14:creationId xmlns:p14="http://schemas.microsoft.com/office/powerpoint/2010/main" val="34973364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93</a:t>
            </a:fld>
            <a:endParaRPr lang="en-US"/>
          </a:p>
        </p:txBody>
      </p:sp>
      <p:sp>
        <p:nvSpPr>
          <p:cNvPr id="3" name="Title 2"/>
          <p:cNvSpPr>
            <a:spLocks noGrp="1"/>
          </p:cNvSpPr>
          <p:nvPr>
            <p:ph type="title"/>
          </p:nvPr>
        </p:nvSpPr>
        <p:spPr/>
        <p:txBody>
          <a:bodyPr/>
          <a:lstStyle/>
          <a:p>
            <a:r>
              <a:rPr lang="en-US" dirty="0"/>
              <a:t>What problem does a zero-knowledge proof best solve?</a:t>
            </a:r>
            <a:br>
              <a:rPr lang="en-US" dirty="0"/>
            </a:br>
            <a:endParaRPr lang="en-IN" dirty="0"/>
          </a:p>
        </p:txBody>
      </p:sp>
      <p:sp>
        <p:nvSpPr>
          <p:cNvPr id="4" name="Text Placeholder 3"/>
          <p:cNvSpPr>
            <a:spLocks noGrp="1"/>
          </p:cNvSpPr>
          <p:nvPr>
            <p:ph type="body" idx="1"/>
          </p:nvPr>
        </p:nvSpPr>
        <p:spPr/>
        <p:txBody>
          <a:bodyPr/>
          <a:lstStyle/>
          <a:p>
            <a:r>
              <a:rPr lang="en-US" dirty="0" smtClean="0"/>
              <a:t>Used to</a:t>
            </a:r>
            <a:r>
              <a:rPr lang="en-US" dirty="0"/>
              <a:t> </a:t>
            </a:r>
            <a:r>
              <a:rPr lang="en-US" b="1" dirty="0"/>
              <a:t>protect data privacy</a:t>
            </a:r>
            <a:r>
              <a:rPr lang="en-US" dirty="0"/>
              <a:t> in a diverse set of cryptography use cases, such </a:t>
            </a:r>
            <a:r>
              <a:rPr lang="en-US" dirty="0" smtClean="0"/>
              <a:t>as:</a:t>
            </a:r>
          </a:p>
          <a:p>
            <a:pPr lvl="1"/>
            <a:r>
              <a:rPr lang="en-US" dirty="0" err="1" smtClean="0"/>
              <a:t>Blockchain</a:t>
            </a:r>
            <a:r>
              <a:rPr lang="en-US" dirty="0"/>
              <a:t>: The transparency of public </a:t>
            </a:r>
            <a:r>
              <a:rPr lang="en-US" dirty="0" err="1"/>
              <a:t>blockchains</a:t>
            </a:r>
            <a:r>
              <a:rPr lang="en-US" dirty="0"/>
              <a:t> such as </a:t>
            </a:r>
            <a:r>
              <a:rPr lang="en-US" dirty="0" err="1"/>
              <a:t>Bitcoin</a:t>
            </a:r>
            <a:r>
              <a:rPr lang="en-US" dirty="0"/>
              <a:t> and </a:t>
            </a:r>
            <a:r>
              <a:rPr lang="en-US" dirty="0" err="1"/>
              <a:t>Ethereum</a:t>
            </a:r>
            <a:r>
              <a:rPr lang="en-US" dirty="0"/>
              <a:t> enable public verification of transactions. </a:t>
            </a:r>
            <a:endParaRPr lang="en-US" dirty="0" smtClean="0"/>
          </a:p>
          <a:p>
            <a:pPr lvl="1"/>
            <a:r>
              <a:rPr lang="en-US" dirty="0" smtClean="0"/>
              <a:t>However</a:t>
            </a:r>
            <a:r>
              <a:rPr lang="en-US" dirty="0"/>
              <a:t>, it also implies little privacy and can lead to </a:t>
            </a:r>
            <a:r>
              <a:rPr lang="en-US" dirty="0" err="1"/>
              <a:t>deanonymization</a:t>
            </a:r>
            <a:r>
              <a:rPr lang="en-US" dirty="0"/>
              <a:t> of users.</a:t>
            </a:r>
          </a:p>
          <a:p>
            <a:endParaRPr lang="en-IN" dirty="0"/>
          </a:p>
        </p:txBody>
      </p:sp>
    </p:spTree>
    <p:extLst>
      <p:ext uri="{BB962C8B-B14F-4D97-AF65-F5344CB8AC3E}">
        <p14:creationId xmlns:p14="http://schemas.microsoft.com/office/powerpoint/2010/main" val="7096582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94</a:t>
            </a:fld>
            <a:endParaRPr lang="en-US"/>
          </a:p>
        </p:txBody>
      </p:sp>
      <p:sp>
        <p:nvSpPr>
          <p:cNvPr id="3" name="Title 2"/>
          <p:cNvSpPr>
            <a:spLocks noGrp="1"/>
          </p:cNvSpPr>
          <p:nvPr>
            <p:ph type="title"/>
          </p:nvPr>
        </p:nvSpPr>
        <p:spPr/>
        <p:txBody>
          <a:bodyPr/>
          <a:lstStyle/>
          <a:p>
            <a:r>
              <a:rPr lang="en-IN" dirty="0" smtClean="0"/>
              <a:t>Applications</a:t>
            </a:r>
            <a:endParaRPr lang="en-IN" dirty="0"/>
          </a:p>
        </p:txBody>
      </p:sp>
      <p:sp>
        <p:nvSpPr>
          <p:cNvPr id="4" name="Text Placeholder 3"/>
          <p:cNvSpPr>
            <a:spLocks noGrp="1"/>
          </p:cNvSpPr>
          <p:nvPr>
            <p:ph type="body" idx="1"/>
          </p:nvPr>
        </p:nvSpPr>
        <p:spPr/>
        <p:txBody>
          <a:bodyPr>
            <a:normAutofit fontScale="85000" lnSpcReduction="20000"/>
          </a:bodyPr>
          <a:lstStyle/>
          <a:p>
            <a:r>
              <a:rPr lang="en-US" dirty="0"/>
              <a:t>Authentication systems</a:t>
            </a:r>
          </a:p>
          <a:p>
            <a:pPr lvl="1"/>
            <a:r>
              <a:rPr lang="en-US" dirty="0" smtClean="0"/>
              <a:t>one </a:t>
            </a:r>
            <a:r>
              <a:rPr lang="en-US" dirty="0"/>
              <a:t>party wants to prove its identity to a second party via some secret information (such as a password) </a:t>
            </a:r>
            <a:endParaRPr lang="en-US" dirty="0" smtClean="0"/>
          </a:p>
          <a:p>
            <a:pPr lvl="1"/>
            <a:r>
              <a:rPr lang="en-US" dirty="0" smtClean="0"/>
              <a:t>but </a:t>
            </a:r>
            <a:r>
              <a:rPr lang="en-US" dirty="0"/>
              <a:t>doesn't want the second party to learn anything about this secret</a:t>
            </a:r>
            <a:r>
              <a:rPr lang="en-US" dirty="0" smtClean="0"/>
              <a:t>.</a:t>
            </a:r>
          </a:p>
          <a:p>
            <a:pPr lvl="1"/>
            <a:r>
              <a:rPr lang="en-US" dirty="0" smtClean="0"/>
              <a:t> </a:t>
            </a:r>
            <a:r>
              <a:rPr lang="en-US" dirty="0"/>
              <a:t>This is called a "zero-knowledge proof of knowledge". </a:t>
            </a:r>
            <a:endParaRPr lang="en-US" dirty="0" smtClean="0"/>
          </a:p>
          <a:p>
            <a:pPr lvl="1"/>
            <a:r>
              <a:rPr lang="en-US" dirty="0" smtClean="0"/>
              <a:t>However</a:t>
            </a:r>
            <a:r>
              <a:rPr lang="en-US" dirty="0"/>
              <a:t>, a password is typically too small or insufficiently random to be used in many schemes for zero-knowledge proofs of knowledge</a:t>
            </a:r>
            <a:r>
              <a:rPr lang="en-US" dirty="0" smtClean="0"/>
              <a:t>.</a:t>
            </a:r>
          </a:p>
          <a:p>
            <a:pPr lvl="1"/>
            <a:r>
              <a:rPr lang="en-US" dirty="0" smtClean="0"/>
              <a:t> </a:t>
            </a:r>
            <a:r>
              <a:rPr lang="en-US" dirty="0"/>
              <a:t>A zero-knowledge password proof is a special kind of zero-knowledge proof of knowledge that addresses the limited size of </a:t>
            </a:r>
            <a:r>
              <a:rPr lang="en-US" dirty="0" smtClean="0"/>
              <a:t>passwords</a:t>
            </a:r>
          </a:p>
          <a:p>
            <a:pPr lvl="1"/>
            <a:r>
              <a:rPr lang="en-US" dirty="0" smtClean="0"/>
              <a:t>Practical implementations:</a:t>
            </a:r>
          </a:p>
          <a:p>
            <a:pPr lvl="2"/>
            <a:r>
              <a:rPr lang="en-US" dirty="0" smtClean="0"/>
              <a:t>Sigma </a:t>
            </a:r>
            <a:r>
              <a:rPr lang="en-US" dirty="0"/>
              <a:t>protocol </a:t>
            </a:r>
            <a:r>
              <a:rPr lang="en-US" dirty="0" smtClean="0"/>
              <a:t>(2015) </a:t>
            </a:r>
          </a:p>
          <a:p>
            <a:pPr lvl="2"/>
            <a:r>
              <a:rPr lang="en-US" dirty="0" smtClean="0"/>
              <a:t>In </a:t>
            </a:r>
            <a:r>
              <a:rPr lang="en-US" dirty="0"/>
              <a:t>August 2021, </a:t>
            </a:r>
            <a:r>
              <a:rPr lang="en-US" dirty="0" err="1"/>
              <a:t>Cloudflare</a:t>
            </a:r>
            <a:r>
              <a:rPr lang="en-US" dirty="0"/>
              <a:t>, an American web infrastructure and security company decided to use the one-out-of-many proofs mechanism for private web verification using vendor hardware</a:t>
            </a:r>
            <a:r>
              <a:rPr lang="en-US" dirty="0" smtClean="0"/>
              <a:t>.</a:t>
            </a:r>
            <a:endParaRPr lang="en-US" dirty="0"/>
          </a:p>
          <a:p>
            <a:endParaRPr lang="en-US" dirty="0"/>
          </a:p>
        </p:txBody>
      </p:sp>
    </p:spTree>
    <p:extLst>
      <p:ext uri="{BB962C8B-B14F-4D97-AF65-F5344CB8AC3E}">
        <p14:creationId xmlns:p14="http://schemas.microsoft.com/office/powerpoint/2010/main" val="25754981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95</a:t>
            </a:fld>
            <a:endParaRPr lang="en-US"/>
          </a:p>
        </p:txBody>
      </p:sp>
      <p:sp>
        <p:nvSpPr>
          <p:cNvPr id="3" name="Title 2"/>
          <p:cNvSpPr>
            <a:spLocks noGrp="1"/>
          </p:cNvSpPr>
          <p:nvPr>
            <p:ph type="title"/>
          </p:nvPr>
        </p:nvSpPr>
        <p:spPr/>
        <p:txBody>
          <a:bodyPr/>
          <a:lstStyle/>
          <a:p>
            <a:r>
              <a:rPr lang="en-IN" dirty="0"/>
              <a:t>Applications</a:t>
            </a:r>
          </a:p>
        </p:txBody>
      </p:sp>
      <p:sp>
        <p:nvSpPr>
          <p:cNvPr id="4" name="Text Placeholder 3"/>
          <p:cNvSpPr>
            <a:spLocks noGrp="1"/>
          </p:cNvSpPr>
          <p:nvPr>
            <p:ph type="body" idx="1"/>
          </p:nvPr>
        </p:nvSpPr>
        <p:spPr/>
        <p:txBody>
          <a:bodyPr>
            <a:normAutofit/>
          </a:bodyPr>
          <a:lstStyle/>
          <a:p>
            <a:r>
              <a:rPr lang="en-US" dirty="0"/>
              <a:t>Ethical behavior</a:t>
            </a:r>
          </a:p>
          <a:p>
            <a:pPr lvl="1"/>
            <a:r>
              <a:rPr lang="en-US" dirty="0" smtClean="0"/>
              <a:t>enforces </a:t>
            </a:r>
            <a:r>
              <a:rPr lang="en-US" dirty="0"/>
              <a:t>honest behavior while maintaining privacy. </a:t>
            </a:r>
            <a:endParaRPr lang="en-US" dirty="0" smtClean="0"/>
          </a:p>
          <a:p>
            <a:pPr lvl="1"/>
            <a:r>
              <a:rPr lang="en-US" dirty="0" smtClean="0"/>
              <a:t>Roughly</a:t>
            </a:r>
            <a:r>
              <a:rPr lang="en-US" dirty="0"/>
              <a:t>, the idea is to force a user to prove, using a zero-knowledge proof, that its behavior is correct according to the </a:t>
            </a:r>
            <a:r>
              <a:rPr lang="en-US" dirty="0" smtClean="0"/>
              <a:t>protocol.</a:t>
            </a:r>
          </a:p>
          <a:p>
            <a:pPr lvl="1"/>
            <a:r>
              <a:rPr lang="en-US" dirty="0" smtClean="0"/>
              <a:t>Because </a:t>
            </a:r>
            <a:r>
              <a:rPr lang="en-US" dirty="0"/>
              <a:t>of soundness, we know that the user must really act honestly in order to be able to provide a valid proof. </a:t>
            </a:r>
            <a:endParaRPr lang="en-US" dirty="0" smtClean="0"/>
          </a:p>
          <a:p>
            <a:pPr lvl="1"/>
            <a:r>
              <a:rPr lang="en-US" dirty="0" smtClean="0"/>
              <a:t>Because </a:t>
            </a:r>
            <a:r>
              <a:rPr lang="en-US" dirty="0"/>
              <a:t>of zero </a:t>
            </a:r>
            <a:r>
              <a:rPr lang="en-US" dirty="0" smtClean="0"/>
              <a:t>knowledge, the </a:t>
            </a:r>
            <a:r>
              <a:rPr lang="en-US" dirty="0"/>
              <a:t>user does not compromise the privacy of its secrets in the process of providing the proof</a:t>
            </a:r>
            <a:r>
              <a:rPr lang="en-US" dirty="0" smtClean="0"/>
              <a:t>.</a:t>
            </a:r>
            <a:endParaRPr lang="en-US" dirty="0"/>
          </a:p>
          <a:p>
            <a:endParaRPr lang="en-IN" dirty="0"/>
          </a:p>
        </p:txBody>
      </p:sp>
    </p:spTree>
    <p:extLst>
      <p:ext uri="{BB962C8B-B14F-4D97-AF65-F5344CB8AC3E}">
        <p14:creationId xmlns:p14="http://schemas.microsoft.com/office/powerpoint/2010/main" val="22901196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96</a:t>
            </a:fld>
            <a:endParaRPr lang="en-US"/>
          </a:p>
        </p:txBody>
      </p:sp>
      <p:sp>
        <p:nvSpPr>
          <p:cNvPr id="3" name="Title 2"/>
          <p:cNvSpPr>
            <a:spLocks noGrp="1"/>
          </p:cNvSpPr>
          <p:nvPr>
            <p:ph type="title"/>
          </p:nvPr>
        </p:nvSpPr>
        <p:spPr/>
        <p:txBody>
          <a:bodyPr/>
          <a:lstStyle/>
          <a:p>
            <a:r>
              <a:rPr lang="en-IN" dirty="0" smtClean="0"/>
              <a:t>Applications </a:t>
            </a:r>
            <a:endParaRPr lang="en-IN" dirty="0"/>
          </a:p>
        </p:txBody>
      </p:sp>
      <p:sp>
        <p:nvSpPr>
          <p:cNvPr id="4" name="Text Placeholder 3"/>
          <p:cNvSpPr>
            <a:spLocks noGrp="1"/>
          </p:cNvSpPr>
          <p:nvPr>
            <p:ph type="body" idx="1"/>
          </p:nvPr>
        </p:nvSpPr>
        <p:spPr/>
        <p:txBody>
          <a:bodyPr/>
          <a:lstStyle/>
          <a:p>
            <a:r>
              <a:rPr lang="en-US" dirty="0"/>
              <a:t>Nuclear disarmament</a:t>
            </a:r>
          </a:p>
          <a:p>
            <a:pPr lvl="1"/>
            <a:r>
              <a:rPr lang="en-US" dirty="0"/>
              <a:t>In 2016, the Princeton Plasma Physics Laboratory and Princeton University demonstrated a technique that may have applicability to future nuclear disarmament talks</a:t>
            </a:r>
            <a:r>
              <a:rPr lang="en-US" dirty="0" smtClean="0"/>
              <a:t>.</a:t>
            </a:r>
          </a:p>
          <a:p>
            <a:pPr lvl="1"/>
            <a:r>
              <a:rPr lang="en-US" dirty="0" smtClean="0"/>
              <a:t> </a:t>
            </a:r>
            <a:r>
              <a:rPr lang="en-US" dirty="0"/>
              <a:t>It would allow inspectors to confirm whether or not an object is indeed a nuclear weapon without recording, sharing or revealing the internal workings which might be secret</a:t>
            </a:r>
            <a:r>
              <a:rPr lang="en-US" dirty="0" smtClean="0"/>
              <a:t>.</a:t>
            </a:r>
            <a:endParaRPr lang="en-US" dirty="0"/>
          </a:p>
          <a:p>
            <a:endParaRPr lang="en-IN" dirty="0"/>
          </a:p>
        </p:txBody>
      </p:sp>
    </p:spTree>
    <p:extLst>
      <p:ext uri="{BB962C8B-B14F-4D97-AF65-F5344CB8AC3E}">
        <p14:creationId xmlns:p14="http://schemas.microsoft.com/office/powerpoint/2010/main" val="31577067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97</a:t>
            </a:fld>
            <a:endParaRPr lang="en-US"/>
          </a:p>
        </p:txBody>
      </p:sp>
      <p:sp>
        <p:nvSpPr>
          <p:cNvPr id="3" name="Title 2"/>
          <p:cNvSpPr>
            <a:spLocks noGrp="1"/>
          </p:cNvSpPr>
          <p:nvPr>
            <p:ph type="title"/>
          </p:nvPr>
        </p:nvSpPr>
        <p:spPr/>
        <p:txBody>
          <a:bodyPr/>
          <a:lstStyle/>
          <a:p>
            <a:r>
              <a:rPr lang="en-IN" dirty="0"/>
              <a:t>Applications</a:t>
            </a:r>
          </a:p>
        </p:txBody>
      </p:sp>
      <p:sp>
        <p:nvSpPr>
          <p:cNvPr id="4" name="Text Placeholder 3"/>
          <p:cNvSpPr>
            <a:spLocks noGrp="1"/>
          </p:cNvSpPr>
          <p:nvPr>
            <p:ph type="body" idx="1"/>
          </p:nvPr>
        </p:nvSpPr>
        <p:spPr/>
        <p:txBody>
          <a:bodyPr>
            <a:normAutofit fontScale="85000" lnSpcReduction="20000"/>
          </a:bodyPr>
          <a:lstStyle/>
          <a:p>
            <a:r>
              <a:rPr lang="en-US" dirty="0" err="1"/>
              <a:t>Blockchains</a:t>
            </a:r>
            <a:endParaRPr lang="en-US" dirty="0"/>
          </a:p>
          <a:p>
            <a:pPr lvl="1"/>
            <a:r>
              <a:rPr lang="en-US" dirty="0"/>
              <a:t>Zero-knowledge proofs were applied in the </a:t>
            </a:r>
            <a:r>
              <a:rPr lang="en-US" dirty="0" err="1"/>
              <a:t>Zerocoin</a:t>
            </a:r>
            <a:r>
              <a:rPr lang="en-US" dirty="0"/>
              <a:t> and </a:t>
            </a:r>
            <a:r>
              <a:rPr lang="en-US" dirty="0" err="1"/>
              <a:t>Zerocash</a:t>
            </a:r>
            <a:r>
              <a:rPr lang="en-US" dirty="0"/>
              <a:t> protocols, which culminated in the birth of </a:t>
            </a:r>
            <a:r>
              <a:rPr lang="en-US" dirty="0" err="1" smtClean="0"/>
              <a:t>Zcoin</a:t>
            </a:r>
            <a:r>
              <a:rPr lang="en-US" dirty="0" smtClean="0"/>
              <a:t> </a:t>
            </a:r>
            <a:r>
              <a:rPr lang="en-US" dirty="0"/>
              <a:t>and </a:t>
            </a:r>
            <a:r>
              <a:rPr lang="en-US" dirty="0" err="1"/>
              <a:t>Zcash</a:t>
            </a:r>
            <a:r>
              <a:rPr lang="en-US" dirty="0"/>
              <a:t> </a:t>
            </a:r>
            <a:r>
              <a:rPr lang="en-US" dirty="0" err="1"/>
              <a:t>cryptocurrencies</a:t>
            </a:r>
            <a:r>
              <a:rPr lang="en-US" dirty="0"/>
              <a:t> in 2016. </a:t>
            </a:r>
            <a:endParaRPr lang="en-US" dirty="0" smtClean="0"/>
          </a:p>
          <a:p>
            <a:pPr lvl="1"/>
            <a:r>
              <a:rPr lang="en-US" dirty="0" err="1" smtClean="0"/>
              <a:t>Zerocoin</a:t>
            </a:r>
            <a:r>
              <a:rPr lang="en-US" dirty="0" smtClean="0"/>
              <a:t> </a:t>
            </a:r>
            <a:r>
              <a:rPr lang="en-US" dirty="0"/>
              <a:t>has a built-in mixing model that does not trust any peers or </a:t>
            </a:r>
            <a:r>
              <a:rPr lang="en-US" dirty="0" err="1"/>
              <a:t>centralised</a:t>
            </a:r>
            <a:r>
              <a:rPr lang="en-US" dirty="0"/>
              <a:t> mixing providers to ensure anonymity</a:t>
            </a:r>
            <a:r>
              <a:rPr lang="en-US" dirty="0" smtClean="0"/>
              <a:t>.</a:t>
            </a:r>
          </a:p>
          <a:p>
            <a:pPr lvl="1"/>
            <a:r>
              <a:rPr lang="en-US" dirty="0" smtClean="0"/>
              <a:t> </a:t>
            </a:r>
            <a:r>
              <a:rPr lang="en-US" dirty="0"/>
              <a:t>Users can transact in a base currency and can cycle the currency into and out of </a:t>
            </a:r>
            <a:r>
              <a:rPr lang="en-US" dirty="0" err="1" smtClean="0"/>
              <a:t>Zerocoins</a:t>
            </a:r>
            <a:r>
              <a:rPr lang="en-US" dirty="0" smtClean="0"/>
              <a:t>.</a:t>
            </a:r>
          </a:p>
          <a:p>
            <a:pPr lvl="1"/>
            <a:r>
              <a:rPr lang="en-US" dirty="0" smtClean="0"/>
              <a:t> </a:t>
            </a:r>
            <a:r>
              <a:rPr lang="en-US" dirty="0"/>
              <a:t>The </a:t>
            </a:r>
            <a:r>
              <a:rPr lang="en-US" dirty="0" err="1"/>
              <a:t>Zerocash</a:t>
            </a:r>
            <a:r>
              <a:rPr lang="en-US" dirty="0"/>
              <a:t> protocol uses a similar model </a:t>
            </a:r>
            <a:r>
              <a:rPr lang="en-US" dirty="0" smtClean="0"/>
              <a:t>except </a:t>
            </a:r>
            <a:r>
              <a:rPr lang="en-US" dirty="0"/>
              <a:t>that it can obscure the transaction amount, while </a:t>
            </a:r>
            <a:r>
              <a:rPr lang="en-US" dirty="0" err="1"/>
              <a:t>Zerocoin</a:t>
            </a:r>
            <a:r>
              <a:rPr lang="en-US" dirty="0"/>
              <a:t> cannot. </a:t>
            </a:r>
            <a:endParaRPr lang="en-US" dirty="0" smtClean="0"/>
          </a:p>
          <a:p>
            <a:pPr lvl="1"/>
            <a:r>
              <a:rPr lang="en-US" dirty="0" smtClean="0"/>
              <a:t>Given </a:t>
            </a:r>
            <a:r>
              <a:rPr lang="en-US" dirty="0"/>
              <a:t>significant restrictions of transaction data on the </a:t>
            </a:r>
            <a:r>
              <a:rPr lang="en-US" dirty="0" err="1"/>
              <a:t>Zerocash</a:t>
            </a:r>
            <a:r>
              <a:rPr lang="en-US" dirty="0"/>
              <a:t> network, </a:t>
            </a:r>
            <a:r>
              <a:rPr lang="en-US" dirty="0" err="1"/>
              <a:t>Zerocash</a:t>
            </a:r>
            <a:r>
              <a:rPr lang="en-US" dirty="0"/>
              <a:t> is less prone to privacy timing attacks when compared to </a:t>
            </a:r>
            <a:r>
              <a:rPr lang="en-US" dirty="0" err="1"/>
              <a:t>Zerocoin</a:t>
            </a:r>
            <a:r>
              <a:rPr lang="en-US" dirty="0" smtClean="0"/>
              <a:t>.</a:t>
            </a:r>
          </a:p>
          <a:p>
            <a:pPr lvl="1"/>
            <a:r>
              <a:rPr lang="en-US" dirty="0" smtClean="0"/>
              <a:t> </a:t>
            </a:r>
            <a:r>
              <a:rPr lang="en-US" dirty="0"/>
              <a:t>However, this additional layer of privacy can cause potentially undetected hyperinflation of </a:t>
            </a:r>
            <a:r>
              <a:rPr lang="en-US" dirty="0" err="1"/>
              <a:t>Zerocash</a:t>
            </a:r>
            <a:r>
              <a:rPr lang="en-US" dirty="0"/>
              <a:t> supply because fraudulent coins cannot be tracked</a:t>
            </a:r>
            <a:r>
              <a:rPr lang="en-US" dirty="0" smtClean="0"/>
              <a:t>.</a:t>
            </a:r>
            <a:endParaRPr lang="en-US" dirty="0"/>
          </a:p>
          <a:p>
            <a:pPr lvl="1"/>
            <a:endParaRPr lang="en-US" dirty="0"/>
          </a:p>
          <a:p>
            <a:endParaRPr lang="en-IN" dirty="0"/>
          </a:p>
        </p:txBody>
      </p:sp>
    </p:spTree>
    <p:extLst>
      <p:ext uri="{BB962C8B-B14F-4D97-AF65-F5344CB8AC3E}">
        <p14:creationId xmlns:p14="http://schemas.microsoft.com/office/powerpoint/2010/main" val="5666519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98</a:t>
            </a:fld>
            <a:endParaRPr lang="en-US"/>
          </a:p>
        </p:txBody>
      </p:sp>
      <p:sp>
        <p:nvSpPr>
          <p:cNvPr id="3" name="Title 2"/>
          <p:cNvSpPr>
            <a:spLocks noGrp="1"/>
          </p:cNvSpPr>
          <p:nvPr>
            <p:ph type="title"/>
          </p:nvPr>
        </p:nvSpPr>
        <p:spPr/>
        <p:txBody>
          <a:bodyPr/>
          <a:lstStyle/>
          <a:p>
            <a:r>
              <a:rPr lang="en-IN" dirty="0"/>
              <a:t>Applications</a:t>
            </a:r>
          </a:p>
        </p:txBody>
      </p:sp>
      <p:sp>
        <p:nvSpPr>
          <p:cNvPr id="4" name="Text Placeholder 3"/>
          <p:cNvSpPr>
            <a:spLocks noGrp="1"/>
          </p:cNvSpPr>
          <p:nvPr>
            <p:ph type="body" idx="1"/>
          </p:nvPr>
        </p:nvSpPr>
        <p:spPr/>
        <p:txBody>
          <a:bodyPr>
            <a:normAutofit fontScale="92500"/>
          </a:bodyPr>
          <a:lstStyle/>
          <a:p>
            <a:r>
              <a:rPr lang="en-US" dirty="0" err="1" smtClean="0"/>
              <a:t>Blockchains</a:t>
            </a:r>
            <a:r>
              <a:rPr lang="en-US" dirty="0" smtClean="0"/>
              <a:t>.. </a:t>
            </a:r>
            <a:r>
              <a:rPr lang="en-US" dirty="0" err="1" smtClean="0"/>
              <a:t>Cont</a:t>
            </a:r>
            <a:endParaRPr lang="en-US" dirty="0" smtClean="0"/>
          </a:p>
          <a:p>
            <a:pPr lvl="1"/>
            <a:r>
              <a:rPr lang="en-US" dirty="0" smtClean="0"/>
              <a:t>In </a:t>
            </a:r>
            <a:r>
              <a:rPr lang="en-US" dirty="0"/>
              <a:t>2018, Bulletproofs were introduced. </a:t>
            </a:r>
            <a:endParaRPr lang="en-US" dirty="0" smtClean="0"/>
          </a:p>
          <a:p>
            <a:pPr lvl="1"/>
            <a:r>
              <a:rPr lang="en-US" dirty="0" smtClean="0"/>
              <a:t>Bulletproofs </a:t>
            </a:r>
            <a:r>
              <a:rPr lang="en-US" dirty="0"/>
              <a:t>are an improvement from non-interactive zero-knowledge proof where trusted setup is not needed</a:t>
            </a:r>
            <a:r>
              <a:rPr lang="en-US" dirty="0" smtClean="0"/>
              <a:t>.</a:t>
            </a:r>
          </a:p>
          <a:p>
            <a:pPr lvl="1"/>
            <a:r>
              <a:rPr lang="en-US" dirty="0" smtClean="0"/>
              <a:t> </a:t>
            </a:r>
            <a:r>
              <a:rPr lang="en-US" dirty="0"/>
              <a:t>It was later implemented into the </a:t>
            </a:r>
            <a:r>
              <a:rPr lang="en-US" dirty="0" err="1"/>
              <a:t>Mimblewimble</a:t>
            </a:r>
            <a:r>
              <a:rPr lang="en-US" dirty="0"/>
              <a:t> protocol </a:t>
            </a:r>
            <a:r>
              <a:rPr lang="en-US" dirty="0" smtClean="0"/>
              <a:t>and </a:t>
            </a:r>
            <a:r>
              <a:rPr lang="en-US" dirty="0" err="1"/>
              <a:t>Monero</a:t>
            </a:r>
            <a:r>
              <a:rPr lang="en-US" dirty="0"/>
              <a:t> </a:t>
            </a:r>
            <a:r>
              <a:rPr lang="en-US" dirty="0" err="1" smtClean="0"/>
              <a:t>cryptocurrency</a:t>
            </a:r>
            <a:r>
              <a:rPr lang="en-US" dirty="0" smtClean="0"/>
              <a:t>.</a:t>
            </a:r>
          </a:p>
          <a:p>
            <a:pPr lvl="1"/>
            <a:r>
              <a:rPr lang="en-US" dirty="0" smtClean="0"/>
              <a:t>In </a:t>
            </a:r>
            <a:r>
              <a:rPr lang="en-US" dirty="0"/>
              <a:t>2019, </a:t>
            </a:r>
            <a:r>
              <a:rPr lang="en-US" dirty="0" err="1"/>
              <a:t>Firo</a:t>
            </a:r>
            <a:r>
              <a:rPr lang="en-US" dirty="0"/>
              <a:t> implemented the Sigma protocol, which is an improvement on the </a:t>
            </a:r>
            <a:r>
              <a:rPr lang="en-US" dirty="0" err="1"/>
              <a:t>Zerocoin</a:t>
            </a:r>
            <a:r>
              <a:rPr lang="en-US" dirty="0"/>
              <a:t> protocol without trusted </a:t>
            </a:r>
            <a:r>
              <a:rPr lang="en-US" dirty="0" smtClean="0"/>
              <a:t>setup.</a:t>
            </a:r>
          </a:p>
          <a:p>
            <a:pPr lvl="1"/>
            <a:r>
              <a:rPr lang="en-US" dirty="0" smtClean="0"/>
              <a:t>In </a:t>
            </a:r>
            <a:r>
              <a:rPr lang="en-US" dirty="0"/>
              <a:t>the same year, </a:t>
            </a:r>
            <a:r>
              <a:rPr lang="en-US" dirty="0" err="1"/>
              <a:t>Firo</a:t>
            </a:r>
            <a:r>
              <a:rPr lang="en-US" dirty="0"/>
              <a:t> introduced the </a:t>
            </a:r>
            <a:r>
              <a:rPr lang="en-US" dirty="0" err="1"/>
              <a:t>Lelantus</a:t>
            </a:r>
            <a:r>
              <a:rPr lang="en-US" dirty="0"/>
              <a:t> protocol, an improvement on the Sigma protocol, where the former hides the origin and amount of a transaction</a:t>
            </a:r>
            <a:r>
              <a:rPr lang="en-US" dirty="0" smtClean="0"/>
              <a:t>.</a:t>
            </a:r>
            <a:endParaRPr lang="en-IN" dirty="0"/>
          </a:p>
          <a:p>
            <a:endParaRPr lang="en-IN" dirty="0"/>
          </a:p>
        </p:txBody>
      </p:sp>
    </p:spTree>
    <p:extLst>
      <p:ext uri="{BB962C8B-B14F-4D97-AF65-F5344CB8AC3E}">
        <p14:creationId xmlns:p14="http://schemas.microsoft.com/office/powerpoint/2010/main" val="14948860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99</a:t>
            </a:fld>
            <a:endParaRPr lang="en-US"/>
          </a:p>
        </p:txBody>
      </p:sp>
      <p:sp>
        <p:nvSpPr>
          <p:cNvPr id="3" name="Title 2"/>
          <p:cNvSpPr>
            <a:spLocks noGrp="1"/>
          </p:cNvSpPr>
          <p:nvPr>
            <p:ph type="title"/>
          </p:nvPr>
        </p:nvSpPr>
        <p:spPr/>
        <p:txBody>
          <a:bodyPr/>
          <a:lstStyle/>
          <a:p>
            <a:endParaRPr lang="en-IN"/>
          </a:p>
        </p:txBody>
      </p:sp>
      <p:sp>
        <p:nvSpPr>
          <p:cNvPr id="4" name="Text Placeholder 3"/>
          <p:cNvSpPr>
            <a:spLocks noGrp="1"/>
          </p:cNvSpPr>
          <p:nvPr>
            <p:ph type="body" idx="1"/>
          </p:nvPr>
        </p:nvSpPr>
        <p:spPr/>
        <p:txBody>
          <a:bodyPr/>
          <a:lstStyle/>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625056210"/>
              </p:ext>
            </p:extLst>
          </p:nvPr>
        </p:nvGraphicFramePr>
        <p:xfrm>
          <a:off x="755390" y="228600"/>
          <a:ext cx="8160010" cy="5760750"/>
        </p:xfrm>
        <a:graphic>
          <a:graphicData uri="http://schemas.openxmlformats.org/drawingml/2006/table">
            <a:tbl>
              <a:tblPr/>
              <a:tblGrid>
                <a:gridCol w="4080005"/>
                <a:gridCol w="4080005"/>
              </a:tblGrid>
              <a:tr h="324358">
                <a:tc>
                  <a:txBody>
                    <a:bodyPr/>
                    <a:lstStyle/>
                    <a:p>
                      <a:r>
                        <a:rPr lang="en-IN" sz="1800" b="1" dirty="0" smtClean="0">
                          <a:solidFill>
                            <a:srgbClr val="555555"/>
                          </a:solidFill>
                          <a:effectLst/>
                        </a:rPr>
                        <a:t>Advantages</a:t>
                      </a:r>
                      <a:endParaRPr lang="en-IN" sz="1800" b="1" dirty="0">
                        <a:solidFill>
                          <a:srgbClr val="555555"/>
                        </a:solidFill>
                        <a:effectLst/>
                      </a:endParaRPr>
                    </a:p>
                  </a:txBody>
                  <a:tcPr marL="119893" marR="119893" marT="44960" marB="44960" anchor="ctr">
                    <a:lnL w="0" cap="flat" cmpd="sng" algn="ctr">
                      <a:solidFill>
                        <a:srgbClr val="EEEEEE"/>
                      </a:solidFill>
                      <a:prstDash val="solid"/>
                      <a:round/>
                      <a:headEnd type="none" w="med" len="med"/>
                      <a:tailEnd type="none" w="med" len="med"/>
                    </a:lnL>
                    <a:lnR w="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c>
                  <a:txBody>
                    <a:bodyPr/>
                    <a:lstStyle/>
                    <a:p>
                      <a:r>
                        <a:rPr lang="en-IN" sz="1800" b="1">
                          <a:solidFill>
                            <a:srgbClr val="555555"/>
                          </a:solidFill>
                          <a:effectLst/>
                        </a:rPr>
                        <a:t>Disadvantages</a:t>
                      </a:r>
                    </a:p>
                  </a:txBody>
                  <a:tcPr marL="119893" marR="119893" marT="44960" marB="44960" anchor="ctr">
                    <a:lnL w="0" cap="flat" cmpd="sng" algn="ctr">
                      <a:solidFill>
                        <a:srgbClr val="EEEEEE"/>
                      </a:solidFill>
                      <a:prstDash val="solid"/>
                      <a:round/>
                      <a:headEnd type="none" w="med" len="med"/>
                      <a:tailEnd type="none" w="med" len="med"/>
                    </a:lnL>
                    <a:lnR w="635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r>
              <a:tr h="1553901">
                <a:tc>
                  <a:txBody>
                    <a:bodyPr/>
                    <a:lstStyle/>
                    <a:p>
                      <a:r>
                        <a:rPr lang="en-US" sz="1800" b="1">
                          <a:effectLst/>
                        </a:rPr>
                        <a:t>Simplicity</a:t>
                      </a:r>
                      <a:r>
                        <a:rPr lang="en-US" sz="1800">
                          <a:effectLst/>
                        </a:rPr>
                        <a:t/>
                      </a:r>
                      <a:br>
                        <a:rPr lang="en-US" sz="1800">
                          <a:effectLst/>
                        </a:rPr>
                      </a:br>
                      <a:r>
                        <a:rPr lang="en-US" sz="1800">
                          <a:effectLst/>
                        </a:rPr>
                        <a:t>Does not require any complicated encryption methods.</a:t>
                      </a:r>
                    </a:p>
                  </a:txBody>
                  <a:tcPr marL="119893" marR="119893" marT="29973" marB="29973" anchor="ctr">
                    <a:lnL w="0" cap="flat" cmpd="sng" algn="ctr">
                      <a:solidFill>
                        <a:srgbClr val="EEEEEE"/>
                      </a:solidFill>
                      <a:prstDash val="solid"/>
                      <a:round/>
                      <a:headEnd type="none" w="med" len="med"/>
                      <a:tailEnd type="none" w="med" len="med"/>
                    </a:lnL>
                    <a:lnR w="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0F0F0"/>
                    </a:solidFill>
                  </a:tcPr>
                </a:tc>
                <a:tc>
                  <a:txBody>
                    <a:bodyPr/>
                    <a:lstStyle/>
                    <a:p>
                      <a:r>
                        <a:rPr lang="en-US" sz="1800" b="1">
                          <a:effectLst/>
                        </a:rPr>
                        <a:t>Limited</a:t>
                      </a:r>
                      <a:br>
                        <a:rPr lang="en-US" sz="1800" b="1">
                          <a:effectLst/>
                        </a:rPr>
                      </a:br>
                      <a:r>
                        <a:rPr lang="en-US" sz="1800">
                          <a:effectLst/>
                        </a:rPr>
                        <a:t>The protocols for ZKP’s usually rely on mathematical equations and numerical answers. Any other method requires a translation.</a:t>
                      </a:r>
                    </a:p>
                  </a:txBody>
                  <a:tcPr marL="119893" marR="119893" marT="29973" marB="29973" anchor="ctr">
                    <a:lnL w="0" cap="flat" cmpd="sng" algn="ctr">
                      <a:solidFill>
                        <a:srgbClr val="EEEEEE"/>
                      </a:solidFill>
                      <a:prstDash val="solid"/>
                      <a:round/>
                      <a:headEnd type="none" w="med" len="med"/>
                      <a:tailEnd type="none" w="med" len="med"/>
                    </a:lnL>
                    <a:lnR w="635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0F0F0"/>
                    </a:solidFill>
                  </a:tcPr>
                </a:tc>
              </a:tr>
              <a:tr h="1765111">
                <a:tc>
                  <a:txBody>
                    <a:bodyPr/>
                    <a:lstStyle/>
                    <a:p>
                      <a:r>
                        <a:rPr lang="en-US" sz="1800" b="1" dirty="0">
                          <a:effectLst/>
                        </a:rPr>
                        <a:t>Privacy</a:t>
                      </a:r>
                      <a:r>
                        <a:rPr lang="en-US" sz="1800" dirty="0">
                          <a:effectLst/>
                        </a:rPr>
                        <a:t/>
                      </a:r>
                      <a:br>
                        <a:rPr lang="en-US" sz="1800" dirty="0">
                          <a:effectLst/>
                        </a:rPr>
                      </a:br>
                      <a:r>
                        <a:rPr lang="en-US" sz="1800" dirty="0">
                          <a:effectLst/>
                        </a:rPr>
                        <a:t>Increases the privacy of users by avoiding the reveal of personal information in public </a:t>
                      </a:r>
                      <a:r>
                        <a:rPr lang="en-US" sz="1800" dirty="0" err="1">
                          <a:effectLst/>
                        </a:rPr>
                        <a:t>blockchains</a:t>
                      </a:r>
                      <a:r>
                        <a:rPr lang="en-US" sz="1800" dirty="0">
                          <a:effectLst/>
                        </a:rPr>
                        <a:t>.</a:t>
                      </a:r>
                    </a:p>
                  </a:txBody>
                  <a:tcPr marL="119893" marR="119893" marT="29973" marB="29973" anchor="ctr">
                    <a:lnL w="0" cap="flat" cmpd="sng" algn="ctr">
                      <a:solidFill>
                        <a:srgbClr val="EEEEEE"/>
                      </a:solidFill>
                      <a:prstDash val="solid"/>
                      <a:round/>
                      <a:headEnd type="none" w="med" len="med"/>
                      <a:tailEnd type="none" w="med" len="med"/>
                    </a:lnL>
                    <a:lnR w="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c>
                  <a:txBody>
                    <a:bodyPr/>
                    <a:lstStyle/>
                    <a:p>
                      <a:r>
                        <a:rPr lang="en-US" sz="1800" b="1">
                          <a:effectLst/>
                        </a:rPr>
                        <a:t>Requires a large amount of computing power</a:t>
                      </a:r>
                      <a:br>
                        <a:rPr lang="en-US" sz="1800" b="1">
                          <a:effectLst/>
                        </a:rPr>
                      </a:br>
                      <a:r>
                        <a:rPr lang="en-US" sz="1800">
                          <a:effectLst/>
                        </a:rPr>
                        <a:t>There are around 2000 computations per ZKP transaction that each require a certain amount of time to process.</a:t>
                      </a:r>
                    </a:p>
                  </a:txBody>
                  <a:tcPr marL="119893" marR="119893" marT="29973" marB="29973" anchor="ctr">
                    <a:lnL w="0" cap="flat" cmpd="sng" algn="ctr">
                      <a:solidFill>
                        <a:srgbClr val="EEEEEE"/>
                      </a:solidFill>
                      <a:prstDash val="solid"/>
                      <a:round/>
                      <a:headEnd type="none" w="med" len="med"/>
                      <a:tailEnd type="none" w="med" len="med"/>
                    </a:lnL>
                    <a:lnR w="635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r>
              <a:tr h="1131481">
                <a:tc>
                  <a:txBody>
                    <a:bodyPr/>
                    <a:lstStyle/>
                    <a:p>
                      <a:r>
                        <a:rPr lang="en-US" sz="1800" b="1">
                          <a:effectLst/>
                        </a:rPr>
                        <a:t>Security</a:t>
                      </a:r>
                      <a:r>
                        <a:rPr lang="en-US" sz="1800">
                          <a:effectLst/>
                        </a:rPr>
                        <a:t/>
                      </a:r>
                      <a:br>
                        <a:rPr lang="en-US" sz="1800">
                          <a:effectLst/>
                        </a:rPr>
                      </a:br>
                      <a:r>
                        <a:rPr lang="en-US" sz="1800">
                          <a:effectLst/>
                        </a:rPr>
                        <a:t>Strengthens security of information by replacing ineffective authentication methods.</a:t>
                      </a:r>
                    </a:p>
                  </a:txBody>
                  <a:tcPr marL="119893" marR="119893" marT="29973" marB="29973" anchor="ctr">
                    <a:lnL w="0" cap="flat" cmpd="sng" algn="ctr">
                      <a:solidFill>
                        <a:srgbClr val="EEEEEE"/>
                      </a:solidFill>
                      <a:prstDash val="solid"/>
                      <a:round/>
                      <a:headEnd type="none" w="med" len="med"/>
                      <a:tailEnd type="none" w="med" len="med"/>
                    </a:lnL>
                    <a:lnR w="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0F0F0"/>
                    </a:solidFill>
                  </a:tcPr>
                </a:tc>
                <a:tc>
                  <a:txBody>
                    <a:bodyPr/>
                    <a:lstStyle/>
                    <a:p>
                      <a:r>
                        <a:rPr lang="en-US" sz="1800" b="1">
                          <a:effectLst/>
                        </a:rPr>
                        <a:t>Restricted</a:t>
                      </a:r>
                      <a:br>
                        <a:rPr lang="en-US" sz="1800" b="1">
                          <a:effectLst/>
                        </a:rPr>
                      </a:br>
                      <a:r>
                        <a:rPr lang="en-US" sz="1800">
                          <a:effectLst/>
                        </a:rPr>
                        <a:t>If the originator of a transaction forgets their information, all the data associated with it is lost.</a:t>
                      </a:r>
                    </a:p>
                  </a:txBody>
                  <a:tcPr marL="119893" marR="119893" marT="29973" marB="29973" anchor="ctr">
                    <a:lnL w="0" cap="flat" cmpd="sng" algn="ctr">
                      <a:solidFill>
                        <a:srgbClr val="EEEEEE"/>
                      </a:solidFill>
                      <a:prstDash val="solid"/>
                      <a:round/>
                      <a:headEnd type="none" w="med" len="med"/>
                      <a:tailEnd type="none" w="med" len="med"/>
                    </a:lnL>
                    <a:lnR w="635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0F0F0"/>
                    </a:solidFill>
                  </a:tcPr>
                </a:tc>
              </a:tr>
              <a:tr h="920272">
                <a:tc>
                  <a:txBody>
                    <a:bodyPr/>
                    <a:lstStyle/>
                    <a:p>
                      <a:r>
                        <a:rPr lang="en-US" sz="1800" b="1">
                          <a:effectLst/>
                        </a:rPr>
                        <a:t>Scalability</a:t>
                      </a:r>
                      <a:r>
                        <a:rPr lang="en-US" sz="1800">
                          <a:effectLst/>
                        </a:rPr>
                        <a:t/>
                      </a:r>
                      <a:br>
                        <a:rPr lang="en-US" sz="1800">
                          <a:effectLst/>
                        </a:rPr>
                      </a:br>
                      <a:r>
                        <a:rPr lang="en-US" sz="1800">
                          <a:effectLst/>
                        </a:rPr>
                        <a:t>Increases blockchain throughput and scalability.</a:t>
                      </a:r>
                    </a:p>
                  </a:txBody>
                  <a:tcPr marL="119893" marR="119893" marT="29973" marB="29973" anchor="ctr">
                    <a:lnL w="0" cap="flat" cmpd="sng" algn="ctr">
                      <a:solidFill>
                        <a:srgbClr val="EEEEEE"/>
                      </a:solidFill>
                      <a:prstDash val="solid"/>
                      <a:round/>
                      <a:headEnd type="none" w="med" len="med"/>
                      <a:tailEnd type="none" w="med" len="med"/>
                    </a:lnL>
                    <a:lnR w="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c>
                  <a:txBody>
                    <a:bodyPr/>
                    <a:lstStyle/>
                    <a:p>
                      <a:r>
                        <a:rPr lang="en-US" sz="1800" b="1" dirty="0">
                          <a:effectLst/>
                        </a:rPr>
                        <a:t>Vulnerability</a:t>
                      </a:r>
                      <a:br>
                        <a:rPr lang="en-US" sz="1800" b="1" dirty="0">
                          <a:effectLst/>
                        </a:rPr>
                      </a:br>
                      <a:r>
                        <a:rPr lang="en-US" sz="1800" dirty="0">
                          <a:effectLst/>
                        </a:rPr>
                        <a:t>Potential vulnerability to advanced technologies like quantum computing.</a:t>
                      </a:r>
                    </a:p>
                  </a:txBody>
                  <a:tcPr marL="119893" marR="119893" marT="29973" marB="29973" anchor="ctr">
                    <a:lnL w="0" cap="flat" cmpd="sng" algn="ctr">
                      <a:solidFill>
                        <a:srgbClr val="EEEEEE"/>
                      </a:solidFill>
                      <a:prstDash val="solid"/>
                      <a:round/>
                      <a:headEnd type="none" w="med" len="med"/>
                      <a:tailEnd type="none" w="med" len="med"/>
                    </a:lnL>
                    <a:lnR w="6350" cap="flat" cmpd="sng" algn="ctr">
                      <a:solidFill>
                        <a:srgbClr val="EEEEEE"/>
                      </a:solidFill>
                      <a:prstDash val="solid"/>
                      <a:round/>
                      <a:headEnd type="none" w="med" len="med"/>
                      <a:tailEnd type="none" w="med" len="med"/>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3F4F5"/>
                    </a:solidFill>
                  </a:tcPr>
                </a:tc>
              </a:tr>
            </a:tbl>
          </a:graphicData>
        </a:graphic>
      </p:graphicFrame>
    </p:spTree>
    <p:extLst>
      <p:ext uri="{BB962C8B-B14F-4D97-AF65-F5344CB8AC3E}">
        <p14:creationId xmlns:p14="http://schemas.microsoft.com/office/powerpoint/2010/main" val="52117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8213</Words>
  <Application>Microsoft Office PowerPoint</Application>
  <PresentationFormat>On-screen Show (4:3)</PresentationFormat>
  <Paragraphs>899</Paragraphs>
  <Slides>143</Slides>
  <Notes>81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143</vt:i4>
      </vt:variant>
    </vt:vector>
  </HeadingPairs>
  <TitlesOfParts>
    <vt:vector size="151" baseType="lpstr">
      <vt:lpstr>Arial</vt:lpstr>
      <vt:lpstr>Marcellus</vt:lpstr>
      <vt:lpstr>Times New Roman</vt:lpstr>
      <vt:lpstr>Calibri</vt:lpstr>
      <vt:lpstr>Noto Sans Symbols</vt:lpstr>
      <vt:lpstr>Courier New</vt:lpstr>
      <vt:lpstr>Fira Sans</vt:lpstr>
      <vt:lpstr>2_Custom Design</vt:lpstr>
      <vt:lpstr>Modern Cryptography</vt:lpstr>
      <vt:lpstr>Quantum cryptography</vt:lpstr>
      <vt:lpstr>Quantum mechanics behind Quantum cryptography</vt:lpstr>
      <vt:lpstr>Basics</vt:lpstr>
      <vt:lpstr>Result?</vt:lpstr>
      <vt:lpstr>How it works?</vt:lpstr>
      <vt:lpstr>Quantum key Distribution (QKD)</vt:lpstr>
      <vt:lpstr>Quantum key Distribution (QKD)</vt:lpstr>
      <vt:lpstr>What if there is an Eavesdropper?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it works?</vt:lpstr>
      <vt:lpstr>Advantages </vt:lpstr>
      <vt:lpstr>Limitations of quantum cryptography </vt:lpstr>
      <vt:lpstr>successful implementations </vt:lpstr>
      <vt:lpstr>Differences between traditional cryptography and quantum cryptography</vt:lpstr>
      <vt:lpstr>Applications</vt:lpstr>
      <vt:lpstr>Applications</vt:lpstr>
      <vt:lpstr>Applications</vt:lpstr>
      <vt:lpstr>Google Q &amp; A</vt:lpstr>
      <vt:lpstr>Google Q &amp; A</vt:lpstr>
      <vt:lpstr>References</vt:lpstr>
      <vt:lpstr>Homomorphic Encryption</vt:lpstr>
      <vt:lpstr>Homomorphic Encryption</vt:lpstr>
      <vt:lpstr>Homomorphic Encryption</vt:lpstr>
      <vt:lpstr>Homomorphic Encryption</vt:lpstr>
      <vt:lpstr>Homomorphic Encryption</vt:lpstr>
      <vt:lpstr>Homomorphic Encryption</vt:lpstr>
      <vt:lpstr>Types of Homomorphic Encryption</vt:lpstr>
      <vt:lpstr>Additive Vs multiplicative  homomorphism</vt:lpstr>
      <vt:lpstr>Partially homomorphic encryption (PHE) </vt:lpstr>
      <vt:lpstr>Somewhat homomorphic encryption </vt:lpstr>
      <vt:lpstr>Fully homomorphic encryption (FHE) </vt:lpstr>
      <vt:lpstr>Leveled fully homomorphic encryption </vt:lpstr>
      <vt:lpstr>Additive homomorphism </vt:lpstr>
      <vt:lpstr>Multiplicative homomorphism(RSA)</vt:lpstr>
      <vt:lpstr>Try this..</vt:lpstr>
      <vt:lpstr>Standardization </vt:lpstr>
      <vt:lpstr>Google Q &amp; A</vt:lpstr>
      <vt:lpstr>Advantages of homomorphic encryption</vt:lpstr>
      <vt:lpstr>Limitations of Fully Homomorphic Encryption</vt:lpstr>
      <vt:lpstr>Implementations of Fully Homomorphic Encryption</vt:lpstr>
      <vt:lpstr>Reading assignment</vt:lpstr>
      <vt:lpstr>References </vt:lpstr>
      <vt:lpstr>Secure Multi-Party Computation (MPC)</vt:lpstr>
      <vt:lpstr>Multiparty Computation</vt:lpstr>
      <vt:lpstr>How do three millionaires prove who is the richest without revealing each other’s net-worth?</vt:lpstr>
      <vt:lpstr>PowerPoint Presentation</vt:lpstr>
      <vt:lpstr>Secure multi-party computation (multi-party computation, SMPC, or MPC)</vt:lpstr>
      <vt:lpstr>Another example</vt:lpstr>
      <vt:lpstr>Another example</vt:lpstr>
      <vt:lpstr>PowerPoint Presentation</vt:lpstr>
      <vt:lpstr>PowerPoint Presentation</vt:lpstr>
      <vt:lpstr>PowerPoint Presentation</vt:lpstr>
      <vt:lpstr>PowerPoint Presentation</vt:lpstr>
      <vt:lpstr>PowerPoint Presentation</vt:lpstr>
      <vt:lpstr>Techniques</vt:lpstr>
      <vt:lpstr>Techniques</vt:lpstr>
      <vt:lpstr>Techniques</vt:lpstr>
      <vt:lpstr>Techniques</vt:lpstr>
      <vt:lpstr>Techniques</vt:lpstr>
      <vt:lpstr>properties of secure multi-party computation </vt:lpstr>
      <vt:lpstr>Advantages?</vt:lpstr>
      <vt:lpstr>Advantages?</vt:lpstr>
      <vt:lpstr>Disadvantages?</vt:lpstr>
      <vt:lpstr>Summary</vt:lpstr>
      <vt:lpstr>Summary</vt:lpstr>
      <vt:lpstr>Why is it called privacy-preserving computation?</vt:lpstr>
      <vt:lpstr>Alternatives?</vt:lpstr>
      <vt:lpstr>Alternatives?</vt:lpstr>
      <vt:lpstr>References sMPC</vt:lpstr>
      <vt:lpstr>Zero knowledge Proofs(ZKP)</vt:lpstr>
      <vt:lpstr>Zero knowledge Proofs</vt:lpstr>
      <vt:lpstr>Zero knowledge Proofs</vt:lpstr>
      <vt:lpstr>Abstract examples- The Ali Baba cave </vt:lpstr>
      <vt:lpstr>PowerPoint Presentation</vt:lpstr>
      <vt:lpstr>Analysis- how many times peggy may win? </vt:lpstr>
      <vt:lpstr>Analysis- How Peggy and Victor convince others?</vt:lpstr>
      <vt:lpstr>Abstract example - Two balls and the colour-blind friend</vt:lpstr>
      <vt:lpstr>The proof system..</vt:lpstr>
      <vt:lpstr>Two balls and the colour-blind friend… Contd..</vt:lpstr>
      <vt:lpstr>Abstract example - Finding Waldo</vt:lpstr>
      <vt:lpstr>PowerPoint Presentation</vt:lpstr>
      <vt:lpstr>Properties of zero-knowledge proof</vt:lpstr>
      <vt:lpstr>Types of Zero Knowledge Proof </vt:lpstr>
      <vt:lpstr>What problem does a zero-knowledge proof best solve? </vt:lpstr>
      <vt:lpstr>Applications</vt:lpstr>
      <vt:lpstr>Applications</vt:lpstr>
      <vt:lpstr>Applications </vt:lpstr>
      <vt:lpstr>Applications</vt:lpstr>
      <vt:lpstr>Applications</vt:lpstr>
      <vt:lpstr>PowerPoint Presentation</vt:lpstr>
      <vt:lpstr>References </vt:lpstr>
      <vt:lpstr>Cryptographic Obfuscation</vt:lpstr>
      <vt:lpstr>Obfuscation</vt:lpstr>
      <vt:lpstr>Obfuscation</vt:lpstr>
      <vt:lpstr>Code obfuscation</vt:lpstr>
      <vt:lpstr>Obfuscation </vt:lpstr>
      <vt:lpstr>Encryption vs Obfuscation</vt:lpstr>
      <vt:lpstr>PowerPoint Presentation</vt:lpstr>
      <vt:lpstr>PowerPoint Presentation</vt:lpstr>
      <vt:lpstr>How does obfuscation work?</vt:lpstr>
      <vt:lpstr>Obfuscation techniques</vt:lpstr>
      <vt:lpstr>Obfuscation techniques</vt:lpstr>
      <vt:lpstr>Obfuscation techniques</vt:lpstr>
      <vt:lpstr>Obfuscation techniques</vt:lpstr>
      <vt:lpstr>Obfuscation techniques</vt:lpstr>
      <vt:lpstr>Reading assignment</vt:lpstr>
      <vt:lpstr>Obfuscation applications</vt:lpstr>
      <vt:lpstr>Obfuscation applications</vt:lpstr>
      <vt:lpstr>Obfuscation applications</vt:lpstr>
      <vt:lpstr>How to measure obfuscation success</vt:lpstr>
      <vt:lpstr>Advantages of obfuscation</vt:lpstr>
      <vt:lpstr>Disadvantages of obfuscation</vt:lpstr>
      <vt:lpstr>Obfuscation and SolarWinds: A real life example</vt:lpstr>
      <vt:lpstr>PowerPoint Presentation</vt:lpstr>
      <vt:lpstr>Carbanak source code found on VirusTotal 2 years ago</vt:lpstr>
      <vt:lpstr>PowerPoint Presentation</vt:lpstr>
      <vt:lpstr>Technique used</vt:lpstr>
      <vt:lpstr>Carbanak malware</vt:lpstr>
      <vt:lpstr>Finding and Decoding Multi-Step Obfuscated Malware</vt:lpstr>
      <vt:lpstr>Trace where the execution came from</vt:lpstr>
      <vt:lpstr>PowerPoint Presentation</vt:lpstr>
      <vt:lpstr>A signed malicious file</vt:lpstr>
      <vt:lpstr>PowerPoint Presentation</vt:lpstr>
      <vt:lpstr>Obfuscated contents of Roccia.xltm</vt:lpstr>
      <vt:lpstr>Deobfuscated contents  of Fu.mp4</vt:lpstr>
      <vt:lpstr>What the malicious code is doing?</vt:lpstr>
      <vt:lpstr>Deobfuscated AutoIT script</vt:lpstr>
      <vt:lpstr>PowerPoint Presentation</vt:lpstr>
      <vt:lpstr>PowerPoint Presentation</vt:lpstr>
      <vt:lpstr>PowerPoint Presentation</vt:lpstr>
      <vt:lpstr>Information stealer code</vt:lpstr>
      <vt:lpstr>Takeaways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Cryptography</dc:title>
  <dc:creator>Swati Mali</dc:creator>
  <cp:lastModifiedBy>Swait</cp:lastModifiedBy>
  <cp:revision>31</cp:revision>
  <dcterms:created xsi:type="dcterms:W3CDTF">2021-02-11T03:47:51Z</dcterms:created>
  <dcterms:modified xsi:type="dcterms:W3CDTF">2022-12-01T10:32:01Z</dcterms:modified>
</cp:coreProperties>
</file>