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347" r:id="rId2"/>
    <p:sldId id="367" r:id="rId3"/>
    <p:sldId id="392" r:id="rId4"/>
    <p:sldId id="397" r:id="rId5"/>
    <p:sldId id="398" r:id="rId6"/>
    <p:sldId id="393" r:id="rId7"/>
    <p:sldId id="394" r:id="rId8"/>
    <p:sldId id="395" r:id="rId9"/>
    <p:sldId id="368" r:id="rId10"/>
    <p:sldId id="369" r:id="rId11"/>
    <p:sldId id="399" r:id="rId12"/>
    <p:sldId id="366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4" autoAdjust="0"/>
    <p:restoredTop sz="84698" autoAdjust="0"/>
  </p:normalViewPr>
  <p:slideViewPr>
    <p:cSldViewPr>
      <p:cViewPr>
        <p:scale>
          <a:sx n="98" d="100"/>
          <a:sy n="98" d="100"/>
        </p:scale>
        <p:origin x="-480" y="7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0" y="700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48141C-1FE4-4D87-B00D-6A681C6ABDAB}" type="datetimeFigureOut">
              <a:rPr lang="en-IN" smtClean="0"/>
              <a:t>17-08-2022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A97293-404B-44E7-8FF7-D9A57321EE4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56783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910DCD-4B35-41B5-9D33-ACFB34421816}" type="slidenum">
              <a:rPr lang="en-IN" smtClean="0"/>
              <a:t>1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137028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5F6FE439-C49D-4EC1-BB5F-F12E4768289D}" type="datetime1">
              <a:rPr lang="en-US">
                <a:solidFill>
                  <a:prstClr val="black"/>
                </a:solidFill>
              </a:rPr>
              <a:pPr/>
              <a:t>8/17/2022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SIRAC/29-5-2020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E564FDC1-7B51-4592-AE98-E280758EE1BE}" type="slidenum">
              <a:rPr lang="en-US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26417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774D2745-A1BB-4740-B2A6-77A91BD6B24F}" type="datetime1">
              <a:rPr lang="en-US">
                <a:solidFill>
                  <a:prstClr val="black"/>
                </a:solidFill>
              </a:rPr>
              <a:pPr/>
              <a:t>8/17/2022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SIRAC/29-5-2020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E564FDC1-7B51-4592-AE98-E280758EE1BE}" type="slidenum">
              <a:rPr lang="en-US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30445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6D82B56-AE6E-4339-A450-F4754EE48308}" type="datetime1">
              <a:rPr lang="en-US">
                <a:solidFill>
                  <a:prstClr val="black"/>
                </a:solidFill>
              </a:rPr>
              <a:pPr/>
              <a:t>8/17/2022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SIRAC/29-5-2020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E564FDC1-7B51-4592-AE98-E280758EE1BE}" type="slidenum">
              <a:rPr lang="en-US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35790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BDE04EE8-9791-44D9-8C72-CADA01B0B9BA}" type="datetime1">
              <a:rPr lang="en-US">
                <a:solidFill>
                  <a:prstClr val="black"/>
                </a:solidFill>
              </a:rPr>
              <a:pPr/>
              <a:t>8/17/2022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SIRAC/29-5-2020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E564FDC1-7B51-4592-AE98-E280758EE1BE}" type="slidenum">
              <a:rPr lang="en-US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80653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95275457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5041955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prstClr val="black"/>
                </a:solidFill>
              </a:rPr>
              <a:t>Copyright © 2009 Addison-Wesley. All rights reserved.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>
                <a:solidFill>
                  <a:prstClr val="black"/>
                </a:solidFill>
              </a:rPr>
              <a:t>1-</a:t>
            </a:r>
            <a:fld id="{2720CEF3-E9D1-4755-A08F-1B10BC3280D2}" type="slidenum">
              <a:rPr lang="en-US" alt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67050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397" name="Rectangle 5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15398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685800" y="3886200"/>
            <a:ext cx="7086600" cy="1752600"/>
          </a:xfrm>
          <a:prstGeom prst="rect">
            <a:avLst/>
          </a:prstGeom>
        </p:spPr>
        <p:txBody>
          <a:bodyPr/>
          <a:lstStyle>
            <a:lvl1pPr marL="0" indent="0">
              <a:buFont typeface="Symbol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4136215509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74E0460-F78B-4751-ACD5-CB1FA823892D}" type="datetime1">
              <a:rPr lang="en-US">
                <a:solidFill>
                  <a:prstClr val="black"/>
                </a:solidFill>
              </a:rPr>
              <a:pPr/>
              <a:t>8/17/2022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SIRAC/29-5-2020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E564FDC1-7B51-4592-AE98-E280758EE1BE}" type="slidenum">
              <a:rPr lang="en-US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Text Placeholder 2"/>
          <p:cNvSpPr>
            <a:spLocks noGrp="1"/>
          </p:cNvSpPr>
          <p:nvPr>
            <p:ph idx="1"/>
          </p:nvPr>
        </p:nvSpPr>
        <p:spPr>
          <a:xfrm>
            <a:off x="728983" y="1324629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85750" indent="-285750">
              <a:buFont typeface="Arial" panose="020B0604020202020204" pitchFamily="34" charset="0"/>
              <a:buChar char="•"/>
              <a:defRPr sz="28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buFont typeface="Courier New" panose="02070309020205020404" pitchFamily="49" charset="0"/>
              <a:buChar char="o"/>
              <a:defRPr sz="24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200150" indent="-137160">
              <a:buFont typeface="Calibri" panose="020F0502020204030204" pitchFamily="34" charset="0"/>
              <a:buChar char="−"/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180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1400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180438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57CA7694-521A-450C-9D96-31F4F6DC37F1}" type="datetime1">
              <a:rPr lang="en-US">
                <a:solidFill>
                  <a:prstClr val="black"/>
                </a:solidFill>
              </a:rPr>
              <a:pPr/>
              <a:t>8/17/2022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SIRAC/29-5-2020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E564FDC1-7B51-4592-AE98-E280758EE1BE}" type="slidenum">
              <a:rPr lang="en-US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817323" y="214817"/>
            <a:ext cx="7402883" cy="874951"/>
          </a:xfrm>
          <a:prstGeom prst="rect">
            <a:avLst/>
          </a:prstGeom>
        </p:spPr>
        <p:txBody>
          <a:bodyPr/>
          <a:lstStyle>
            <a:lvl1pPr algn="ctr">
              <a:defRPr sz="3600">
                <a:solidFill>
                  <a:srgbClr val="930B0B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Text Placeholder 2"/>
          <p:cNvSpPr>
            <a:spLocks noGrp="1"/>
          </p:cNvSpPr>
          <p:nvPr>
            <p:ph idx="1"/>
          </p:nvPr>
        </p:nvSpPr>
        <p:spPr>
          <a:xfrm>
            <a:off x="700004" y="1324629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85750" indent="-285750">
              <a:buFont typeface="Arial" panose="020B0604020202020204" pitchFamily="34" charset="0"/>
              <a:buChar char="•"/>
              <a:defRPr sz="28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buFont typeface="Courier New" panose="02070309020205020404" pitchFamily="49" charset="0"/>
              <a:buChar char="o"/>
              <a:defRPr sz="24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200150" indent="-137160">
              <a:buFont typeface="Calibri" panose="020F0502020204030204" pitchFamily="34" charset="0"/>
              <a:buChar char="−"/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180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1400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0213651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078762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7323" y="214817"/>
            <a:ext cx="7402883" cy="874951"/>
          </a:xfrm>
          <a:prstGeom prst="rect">
            <a:avLst/>
          </a:prstGeom>
        </p:spPr>
        <p:txBody>
          <a:bodyPr/>
          <a:lstStyle>
            <a:lvl1pPr algn="ctr">
              <a:defRPr sz="3600">
                <a:solidFill>
                  <a:srgbClr val="930B0B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5370" y="1189973"/>
            <a:ext cx="8248389" cy="4899308"/>
          </a:xfrm>
          <a:prstGeom prst="rect">
            <a:avLst/>
          </a:prstGeom>
        </p:spPr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685800" indent="-228600">
              <a:buClr>
                <a:schemeClr val="accent2">
                  <a:lumMod val="75000"/>
                </a:schemeClr>
              </a:buClr>
              <a:buSzPct val="70000"/>
              <a:buFont typeface="Courier New" panose="02070309020205020404" pitchFamily="49" charset="0"/>
              <a:buChar char="o"/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buClr>
                <a:srgbClr val="8D4427"/>
              </a:buClr>
              <a:buSzPct val="70000"/>
              <a:buFont typeface="Times New Roman" panose="02020603050405020304" pitchFamily="18" charset="0"/>
              <a:buChar char="−"/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3059118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575" y="1606006"/>
            <a:ext cx="3868340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03704" y="2505075"/>
            <a:ext cx="3868340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3013" y="1681163"/>
            <a:ext cx="3887391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03013" y="2505075"/>
            <a:ext cx="3887391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AC268793-EB06-4C2E-A344-050FACD6263B}" type="datetime1">
              <a:rPr lang="en-US">
                <a:solidFill>
                  <a:prstClr val="black"/>
                </a:solidFill>
              </a:rPr>
              <a:pPr/>
              <a:t>8/17/2022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SIRAC/29-5-2020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E564FDC1-7B51-4592-AE98-E280758EE1BE}" type="slidenum">
              <a:rPr lang="en-US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07507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2FF30AE1-1730-442F-9262-909CF92DC89A}" type="datetime1">
              <a:rPr lang="en-US">
                <a:solidFill>
                  <a:prstClr val="black"/>
                </a:solidFill>
              </a:rPr>
              <a:pPr/>
              <a:t>8/17/2022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SIRAC/29-5-2020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E564FDC1-7B51-4592-AE98-E280758EE1BE}" type="slidenum">
              <a:rPr lang="en-US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78961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3ED5625C-EF98-48BD-8FC8-5BF7C67FC7BA}" type="datetime1">
              <a:rPr lang="en-US">
                <a:solidFill>
                  <a:prstClr val="black"/>
                </a:solidFill>
              </a:rPr>
              <a:pPr/>
              <a:t>8/17/2022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SIRAC/29-5-2020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E564FDC1-7B51-4592-AE98-E280758EE1BE}" type="slidenum">
              <a:rPr lang="en-US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74334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22647B38-CBE4-43F0-83C7-2BFE19C03D99}" type="datetime1">
              <a:rPr lang="en-US">
                <a:solidFill>
                  <a:prstClr val="black"/>
                </a:solidFill>
              </a:rPr>
              <a:pPr/>
              <a:t>8/17/2022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SIRAC/29-5-2020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E564FDC1-7B51-4592-AE98-E280758EE1BE}" type="slidenum">
              <a:rPr lang="en-US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61225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jpe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 userDrawn="1"/>
        </p:nvSpPr>
        <p:spPr>
          <a:xfrm>
            <a:off x="1148443" y="294320"/>
            <a:ext cx="6847115" cy="73796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Date Placeholder 6"/>
          <p:cNvSpPr txBox="1">
            <a:spLocks/>
          </p:cNvSpPr>
          <p:nvPr userDrawn="1"/>
        </p:nvSpPr>
        <p:spPr>
          <a:xfrm>
            <a:off x="324390" y="6373654"/>
            <a:ext cx="1455965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E4A7E44F-68F0-4AA3-A5C8-607811B8945D}" type="datetime1">
              <a:rPr lang="en-US" sz="1400" b="1" smtClean="0">
                <a:ln w="0"/>
                <a:solidFill>
                  <a:prstClr val="white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pPr algn="ctr"/>
              <a:t>8/17/2022</a:t>
            </a:fld>
            <a:endParaRPr lang="en-US" sz="1400" b="1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Slide Number Placeholder 8"/>
          <p:cNvSpPr txBox="1">
            <a:spLocks/>
          </p:cNvSpPr>
          <p:nvPr userDrawn="1"/>
        </p:nvSpPr>
        <p:spPr>
          <a:xfrm>
            <a:off x="8240198" y="6347051"/>
            <a:ext cx="601436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EA8E0CFD-BB30-4A9F-B723-AE1386555E15}" type="slidenum">
              <a:rPr lang="en-US" sz="1400" b="1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 algn="ctr"/>
              <a:t>‹#›</a:t>
            </a:fld>
            <a:endParaRPr lang="en-US" sz="1400" b="1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6" name="Straight Connector 25"/>
          <p:cNvCxnSpPr/>
          <p:nvPr userDrawn="1"/>
        </p:nvCxnSpPr>
        <p:spPr>
          <a:xfrm>
            <a:off x="173929" y="524443"/>
            <a:ext cx="15020" cy="5873873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 userDrawn="1"/>
        </p:nvCxnSpPr>
        <p:spPr>
          <a:xfrm>
            <a:off x="8958782" y="135448"/>
            <a:ext cx="14374" cy="6100958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 userDrawn="1"/>
        </p:nvCxnSpPr>
        <p:spPr>
          <a:xfrm>
            <a:off x="429274" y="135448"/>
            <a:ext cx="8536694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urved Connector 31"/>
          <p:cNvCxnSpPr/>
          <p:nvPr userDrawn="1"/>
        </p:nvCxnSpPr>
        <p:spPr>
          <a:xfrm>
            <a:off x="188949" y="6398315"/>
            <a:ext cx="240325" cy="292996"/>
          </a:xfrm>
          <a:prstGeom prst="curvedConnector3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urved Connector 32"/>
          <p:cNvCxnSpPr/>
          <p:nvPr userDrawn="1"/>
        </p:nvCxnSpPr>
        <p:spPr>
          <a:xfrm rot="5400000">
            <a:off x="8611851" y="6330006"/>
            <a:ext cx="454905" cy="267707"/>
          </a:xfrm>
          <a:prstGeom prst="curvedConnector3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Picture 14">
            <a:extLst>
              <a:ext uri="{FF2B5EF4-FFF2-40B4-BE49-F238E27FC236}">
                <a16:creationId xmlns:a16="http://schemas.microsoft.com/office/drawing/2014/main" xmlns="" id="{8026AED6-E793-48A3-96AF-36A0D1FE2D70}"/>
              </a:ext>
            </a:extLst>
          </p:cNvPr>
          <p:cNvPicPr>
            <a:picLocks noChangeAspect="1"/>
          </p:cNvPicPr>
          <p:nvPr userDrawn="1"/>
        </p:nvPicPr>
        <p:blipFill>
          <a:blip r:embed="rId18"/>
          <a:stretch>
            <a:fillRect/>
          </a:stretch>
        </p:blipFill>
        <p:spPr>
          <a:xfrm>
            <a:off x="454" y="135448"/>
            <a:ext cx="425219" cy="6722552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xmlns="" id="{98F5ADD7-F579-4B31-B088-24730AEA76C9}"/>
              </a:ext>
            </a:extLst>
          </p:cNvPr>
          <p:cNvPicPr>
            <a:picLocks noChangeAspect="1"/>
          </p:cNvPicPr>
          <p:nvPr userDrawn="1"/>
        </p:nvPicPr>
        <p:blipFill>
          <a:blip r:embed="rId19"/>
          <a:stretch>
            <a:fillRect/>
          </a:stretch>
        </p:blipFill>
        <p:spPr>
          <a:xfrm>
            <a:off x="429588" y="135448"/>
            <a:ext cx="153343" cy="5305232"/>
          </a:xfrm>
          <a:prstGeom prst="rect">
            <a:avLst/>
          </a:prstGeom>
        </p:spPr>
      </p:pic>
      <p:pic>
        <p:nvPicPr>
          <p:cNvPr id="17" name="Picture 16" descr="A close up of a sign&#10;&#10;Description automatically generated">
            <a:extLst>
              <a:ext uri="{FF2B5EF4-FFF2-40B4-BE49-F238E27FC236}">
                <a16:creationId xmlns:a16="http://schemas.microsoft.com/office/drawing/2014/main" xmlns="" id="{C8EA3854-8902-4417-899A-DE9CBF528C1A}"/>
              </a:ext>
            </a:extLst>
          </p:cNvPr>
          <p:cNvPicPr>
            <a:picLocks noChangeAspect="1"/>
          </p:cNvPicPr>
          <p:nvPr userDrawn="1"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1645" y="6043825"/>
            <a:ext cx="651512" cy="647487"/>
          </a:xfrm>
          <a:prstGeom prst="rect">
            <a:avLst/>
          </a:prstGeom>
        </p:spPr>
      </p:pic>
      <p:pic>
        <p:nvPicPr>
          <p:cNvPr id="18" name="Picture 17" descr="A picture containing drawing&#10;&#10;Description automatically generated">
            <a:extLst>
              <a:ext uri="{FF2B5EF4-FFF2-40B4-BE49-F238E27FC236}">
                <a16:creationId xmlns:a16="http://schemas.microsoft.com/office/drawing/2014/main" xmlns="" id="{DA3B82F8-7F36-4AE6-A785-76BCA479C67E}"/>
              </a:ext>
            </a:extLst>
          </p:cNvPr>
          <p:cNvPicPr>
            <a:picLocks noChangeAspect="1"/>
          </p:cNvPicPr>
          <p:nvPr userDrawn="1"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" y="6214968"/>
            <a:ext cx="1991676" cy="663892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xmlns="" id="{1547C2F5-D0C4-4329-8DC2-48B66EE4F515}"/>
              </a:ext>
            </a:extLst>
          </p:cNvPr>
          <p:cNvPicPr>
            <a:picLocks noChangeAspect="1"/>
          </p:cNvPicPr>
          <p:nvPr userDrawn="1"/>
        </p:nvPicPr>
        <p:blipFill>
          <a:blip r:embed="rId18"/>
          <a:stretch>
            <a:fillRect/>
          </a:stretch>
        </p:blipFill>
        <p:spPr>
          <a:xfrm rot="5400000">
            <a:off x="4987623" y="3550281"/>
            <a:ext cx="385984" cy="6282060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xmlns="" id="{B15A553C-6E56-4E14-9B40-3D70033DB61F}"/>
              </a:ext>
            </a:extLst>
          </p:cNvPr>
          <p:cNvPicPr>
            <a:picLocks noChangeAspect="1"/>
          </p:cNvPicPr>
          <p:nvPr userDrawn="1"/>
        </p:nvPicPr>
        <p:blipFill>
          <a:blip r:embed="rId19"/>
          <a:stretch>
            <a:fillRect/>
          </a:stretch>
        </p:blipFill>
        <p:spPr>
          <a:xfrm rot="5400000">
            <a:off x="5093663" y="3283949"/>
            <a:ext cx="173904" cy="62820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01487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6" r:id="rId15"/>
    <p:sldLayoutId id="2147483677" r:id="rId16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6.xml"/><Relationship Id="rId5" Type="http://schemas.openxmlformats.org/officeDocument/2006/relationships/image" Target="../media/image4.jpe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9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kransystem.com/en/blog/real-life-exam" TargetMode="External"/><Relationship Id="rId2" Type="http://schemas.openxmlformats.org/officeDocument/2006/relationships/hyperlink" Target="https://www.csoonline.com/article/2130877/the-biggest-data-breaches-of-the-21st-century.html" TargetMode="External"/><Relationship Id="rId1" Type="http://schemas.openxmlformats.org/officeDocument/2006/relationships/slideLayout" Target="../slideLayouts/slideLayout3.xml"/><Relationship Id="rId5" Type="http://schemas.openxmlformats.org/officeDocument/2006/relationships/hyperlink" Target="https://www.globalsign.com/en/blog/cyber-bank-robberies-contribute-to-1-trillion-in-cybercrime-losses" TargetMode="External"/><Relationship Id="rId4" Type="http://schemas.openxmlformats.org/officeDocument/2006/relationships/hyperlink" Target="https://firewalltimes.com/netflix-data-breach-timeline/ples-insider-threat-caused-breaches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666111"/>
            <a:ext cx="7772400" cy="1470025"/>
          </a:xfrm>
        </p:spPr>
        <p:txBody>
          <a:bodyPr>
            <a:normAutofit fontScale="90000"/>
          </a:bodyPr>
          <a:lstStyle/>
          <a:p>
            <a:pPr algn="ctr"/>
            <a:r>
              <a:rPr lang="en-IN" sz="5400" dirty="0">
                <a:solidFill>
                  <a:srgbClr val="C00000"/>
                </a:solidFill>
                <a:latin typeface="Marcellus" panose="020E0602050203020307" pitchFamily="34" charset="0"/>
              </a:rPr>
              <a:t>Honours in Cyber Security &amp; </a:t>
            </a:r>
            <a:r>
              <a:rPr lang="en-IN" sz="5400" dirty="0" smtClean="0">
                <a:solidFill>
                  <a:srgbClr val="C00000"/>
                </a:solidFill>
                <a:latin typeface="Marcellus" panose="020E0602050203020307" pitchFamily="34" charset="0"/>
              </a:rPr>
              <a:t>Forensics</a:t>
            </a:r>
            <a:br>
              <a:rPr lang="en-IN" sz="5400" dirty="0" smtClean="0">
                <a:solidFill>
                  <a:srgbClr val="C00000"/>
                </a:solidFill>
                <a:latin typeface="Marcellus" panose="020E0602050203020307" pitchFamily="34" charset="0"/>
              </a:rPr>
            </a:br>
            <a:r>
              <a:rPr lang="en-IN" sz="5400" dirty="0" smtClean="0">
                <a:solidFill>
                  <a:srgbClr val="C00000"/>
                </a:solidFill>
                <a:latin typeface="Marcellus" panose="020E0602050203020307" pitchFamily="34" charset="0"/>
              </a:rPr>
              <a:t/>
            </a:r>
            <a:br>
              <a:rPr lang="en-IN" sz="5400" dirty="0" smtClean="0">
                <a:solidFill>
                  <a:srgbClr val="C00000"/>
                </a:solidFill>
                <a:latin typeface="Marcellus" panose="020E0602050203020307" pitchFamily="34" charset="0"/>
              </a:rPr>
            </a:br>
            <a:r>
              <a:rPr lang="en-IN" sz="5400" dirty="0" smtClean="0">
                <a:solidFill>
                  <a:srgbClr val="C00000"/>
                </a:solidFill>
                <a:latin typeface="Marcellus" panose="020E0602050203020307" pitchFamily="34" charset="0"/>
              </a:rPr>
              <a:t>Applied Cryptography</a:t>
            </a:r>
            <a:br>
              <a:rPr lang="en-IN" sz="5400" dirty="0" smtClean="0">
                <a:solidFill>
                  <a:srgbClr val="C00000"/>
                </a:solidFill>
                <a:latin typeface="Marcellus" panose="020E0602050203020307" pitchFamily="34" charset="0"/>
              </a:rPr>
            </a:br>
            <a:endParaRPr lang="en-IN" sz="5400" dirty="0">
              <a:solidFill>
                <a:srgbClr val="C00000"/>
              </a:solidFill>
              <a:latin typeface="Marcellus" panose="020E0602050203020307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15616" y="3676315"/>
            <a:ext cx="7734334" cy="1752600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IN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Marcellus" panose="020E0602050203020307" pitchFamily="34" charset="0"/>
              </a:rPr>
              <a:t>Ms. Swati </a:t>
            </a:r>
            <a:r>
              <a:rPr lang="en-IN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Marcellus" panose="020E0602050203020307" pitchFamily="34" charset="0"/>
              </a:rPr>
              <a:t>Mali</a:t>
            </a: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IN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Marcellus" panose="020E0602050203020307" pitchFamily="34" charset="0"/>
              </a:rPr>
              <a:t>B-215</a:t>
            </a:r>
            <a:endParaRPr lang="en-IN" sz="2000" dirty="0" smtClean="0">
              <a:solidFill>
                <a:schemeClr val="tx1">
                  <a:lumMod val="85000"/>
                  <a:lumOff val="15000"/>
                </a:schemeClr>
              </a:solidFill>
              <a:latin typeface="Marcellus" panose="020E0602050203020307" pitchFamily="34" charset="0"/>
            </a:endParaRP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fi-FI" sz="2000" dirty="0"/>
              <a:t>swatimali@gmail.com</a:t>
            </a:r>
            <a:endParaRPr lang="en-US" sz="2000" dirty="0"/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IN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Marcellus" panose="020E0602050203020307" pitchFamily="34" charset="0"/>
              </a:rPr>
              <a:t>Assistant Professor,  Department </a:t>
            </a:r>
            <a:r>
              <a:rPr lang="en-IN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Marcellus" panose="020E0602050203020307" pitchFamily="34" charset="0"/>
              </a:rPr>
              <a:t>of </a:t>
            </a:r>
            <a:r>
              <a:rPr lang="en-IN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Marcellus" panose="020E0602050203020307" pitchFamily="34" charset="0"/>
              </a:rPr>
              <a:t>Computer </a:t>
            </a:r>
            <a:r>
              <a:rPr lang="en-IN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Marcellus" panose="020E0602050203020307" pitchFamily="34" charset="0"/>
              </a:rPr>
              <a:t>Engineering </a:t>
            </a: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IN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Marcellus" panose="020E0602050203020307" pitchFamily="34" charset="0"/>
              </a:rPr>
              <a:t>K. J. Somaiya College of Engineering</a:t>
            </a: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IN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Marcellus" panose="020E0602050203020307" pitchFamily="34" charset="0"/>
              </a:rPr>
              <a:t>Somaiya </a:t>
            </a:r>
            <a:r>
              <a:rPr lang="en-IN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Marcellus" panose="020E0602050203020307" pitchFamily="34" charset="0"/>
              </a:rPr>
              <a:t>Vidyavihar University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8026AED6-E793-48A3-96AF-36A0D1FE2D7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4" y="2220"/>
            <a:ext cx="425219" cy="6855781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98F5ADD7-F579-4B31-B088-24730AEA76C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5673" y="0"/>
            <a:ext cx="157258" cy="5440680"/>
          </a:xfrm>
          <a:prstGeom prst="rect">
            <a:avLst/>
          </a:prstGeom>
        </p:spPr>
      </p:pic>
      <p:pic>
        <p:nvPicPr>
          <p:cNvPr id="7" name="Picture 6" descr="A picture containing drawing&#10;&#10;Description automatically generated">
            <a:extLst>
              <a:ext uri="{FF2B5EF4-FFF2-40B4-BE49-F238E27FC236}">
                <a16:creationId xmlns="" xmlns:a16="http://schemas.microsoft.com/office/drawing/2014/main" id="{DA3B82F8-7F36-4AE6-A785-76BCA479C67E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2930" y="2219"/>
            <a:ext cx="1991676" cy="6638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015385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Books</a:t>
            </a:r>
            <a:endParaRPr lang="en-IN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119790"/>
            <a:ext cx="2618473" cy="3534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 descr="Buy Computer Security: Principles and Practice Book Online at Low Prices in  India | Computer Security: Principles and Practice Reviews &amp; Ratings -  Amazon.i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7" y="1114404"/>
            <a:ext cx="2415267" cy="35387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Applied Cryptography: Protocols, Algorithms and Source Code in C, 20th  Anniversary Edition | Wiley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0378" y="1118397"/>
            <a:ext cx="2857500" cy="3505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26979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Course Outcomes</a:t>
            </a:r>
            <a:endParaRPr lang="en-US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2060848"/>
            <a:ext cx="8229600" cy="2808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40483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33631" y="2967334"/>
            <a:ext cx="5282785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Questions? </a:t>
            </a:r>
            <a:endParaRPr lang="en-US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23128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>
                <a:latin typeface="Marcellus"/>
              </a:rPr>
              <a:t>Basics </a:t>
            </a:r>
            <a:endParaRPr lang="en-IN" dirty="0">
              <a:latin typeface="Marcellu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>
                <a:latin typeface="Fira sans"/>
              </a:rPr>
              <a:t>Cryptography</a:t>
            </a:r>
          </a:p>
          <a:p>
            <a:r>
              <a:rPr lang="en-IN" dirty="0" smtClean="0">
                <a:latin typeface="Fira sans"/>
              </a:rPr>
              <a:t>Cryptanalysis</a:t>
            </a:r>
          </a:p>
          <a:p>
            <a:r>
              <a:rPr lang="en-IN" dirty="0" smtClean="0">
                <a:latin typeface="Fira sans"/>
              </a:rPr>
              <a:t>Cryptology </a:t>
            </a:r>
            <a:endParaRPr lang="en-IN" dirty="0">
              <a:latin typeface="Fira sans"/>
            </a:endParaRPr>
          </a:p>
        </p:txBody>
      </p:sp>
    </p:spTree>
    <p:extLst>
      <p:ext uri="{BB962C8B-B14F-4D97-AF65-F5344CB8AC3E}">
        <p14:creationId xmlns:p14="http://schemas.microsoft.com/office/powerpoint/2010/main" val="1897433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>
                <a:latin typeface="Marcellus"/>
              </a:rPr>
              <a:t>Why</a:t>
            </a:r>
            <a:r>
              <a:rPr lang="en-IN" dirty="0" smtClean="0"/>
              <a:t>?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dirty="0" smtClean="0">
                <a:latin typeface="Fira sans"/>
              </a:rPr>
              <a:t>Cryptography &amp; Security</a:t>
            </a:r>
          </a:p>
          <a:p>
            <a:r>
              <a:rPr lang="en-US" dirty="0">
                <a:latin typeface="Fira sans"/>
              </a:rPr>
              <a:t>Keeps your information </a:t>
            </a:r>
            <a:r>
              <a:rPr lang="en-US" dirty="0" smtClean="0">
                <a:latin typeface="Fira sans"/>
              </a:rPr>
              <a:t>safe</a:t>
            </a:r>
          </a:p>
          <a:p>
            <a:r>
              <a:rPr lang="en-US" dirty="0" smtClean="0">
                <a:latin typeface="Fira sans"/>
              </a:rPr>
              <a:t>Helps keep your reputation clean</a:t>
            </a:r>
          </a:p>
          <a:p>
            <a:r>
              <a:rPr lang="en-US" dirty="0" smtClean="0">
                <a:latin typeface="Fira sans"/>
              </a:rPr>
              <a:t>Gives </a:t>
            </a:r>
            <a:r>
              <a:rPr lang="en-US" dirty="0">
                <a:latin typeface="Fira sans"/>
              </a:rPr>
              <a:t>you a competitive </a:t>
            </a:r>
            <a:r>
              <a:rPr lang="en-US" dirty="0" smtClean="0">
                <a:latin typeface="Fira sans"/>
              </a:rPr>
              <a:t>edge</a:t>
            </a:r>
            <a:endParaRPr lang="en-US" dirty="0">
              <a:latin typeface="Fira sans"/>
            </a:endParaRPr>
          </a:p>
          <a:p>
            <a:r>
              <a:rPr lang="en-US" dirty="0">
                <a:latin typeface="Fira sans"/>
              </a:rPr>
              <a:t>Saves on support and development </a:t>
            </a:r>
            <a:r>
              <a:rPr lang="en-US" dirty="0" smtClean="0">
                <a:latin typeface="Fira sans"/>
              </a:rPr>
              <a:t>costs</a:t>
            </a:r>
            <a:endParaRPr lang="en-US" dirty="0">
              <a:latin typeface="Fira sans"/>
            </a:endParaRPr>
          </a:p>
          <a:p>
            <a:endParaRPr lang="en-IN" dirty="0" smtClean="0"/>
          </a:p>
          <a:p>
            <a:pPr marL="457200" lvl="1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58541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Security violation Examples?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www.csoonline.com/article/2130877/the-biggest-data-breaches-of-the-21st-century.html</a:t>
            </a:r>
            <a:endParaRPr lang="en-US" dirty="0" smtClean="0"/>
          </a:p>
          <a:p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www.ekransystem.com/en/blog/real-life-exam</a:t>
            </a:r>
            <a:endParaRPr lang="en-US" dirty="0" smtClean="0"/>
          </a:p>
          <a:p>
            <a:r>
              <a:rPr lang="en-US" dirty="0">
                <a:hlinkClick r:id="rId4"/>
              </a:rPr>
              <a:t>https://</a:t>
            </a:r>
            <a:r>
              <a:rPr lang="en-US" dirty="0" smtClean="0">
                <a:hlinkClick r:id="rId4"/>
              </a:rPr>
              <a:t>firewalltimes.com/netflix-data-breach-timeline/ples-insider-threat-caused-breaches</a:t>
            </a:r>
            <a:endParaRPr lang="en-US" dirty="0" smtClean="0"/>
          </a:p>
          <a:p>
            <a:r>
              <a:rPr lang="en-US" dirty="0">
                <a:hlinkClick r:id="rId5"/>
              </a:rPr>
              <a:t>https://</a:t>
            </a:r>
            <a:r>
              <a:rPr lang="en-US" dirty="0" smtClean="0">
                <a:hlinkClick r:id="rId5"/>
              </a:rPr>
              <a:t>www.globalsign.com/en/blog/cyber-bank-robberies-contribute-to-1-trillion-in-cybercrime-losses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038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Security violation Examples?</a:t>
            </a: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196752"/>
            <a:ext cx="4274233" cy="33843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13082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Forms of security</a:t>
            </a:r>
            <a:r>
              <a:rPr lang="en-IN" dirty="0" smtClean="0"/>
              <a:t>?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Data </a:t>
            </a:r>
            <a:r>
              <a:rPr lang="en-IN" dirty="0"/>
              <a:t>security</a:t>
            </a:r>
          </a:p>
          <a:p>
            <a:r>
              <a:rPr lang="en-IN" dirty="0"/>
              <a:t>Programming security</a:t>
            </a:r>
          </a:p>
          <a:p>
            <a:r>
              <a:rPr lang="en-IN" dirty="0"/>
              <a:t>Network security</a:t>
            </a:r>
          </a:p>
          <a:p>
            <a:r>
              <a:rPr lang="en-IN" dirty="0"/>
              <a:t>OS security</a:t>
            </a:r>
          </a:p>
          <a:p>
            <a:r>
              <a:rPr lang="en-IN" dirty="0"/>
              <a:t>Database security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044157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Syllabus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8633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Lab work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375" y="971550"/>
            <a:ext cx="8477250" cy="491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68380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Internal assessments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IA 1</a:t>
            </a:r>
          </a:p>
          <a:p>
            <a:pPr lvl="1"/>
            <a:r>
              <a:rPr lang="en-IN" dirty="0" smtClean="0"/>
              <a:t> Protocol Design for secure data transmission</a:t>
            </a:r>
          </a:p>
          <a:p>
            <a:pPr lvl="1"/>
            <a:r>
              <a:rPr lang="en-IN" dirty="0" smtClean="0"/>
              <a:t>Group assignment</a:t>
            </a:r>
          </a:p>
          <a:p>
            <a:pPr lvl="1"/>
            <a:r>
              <a:rPr lang="en-IN" dirty="0" smtClean="0"/>
              <a:t>Peer grading</a:t>
            </a:r>
          </a:p>
          <a:p>
            <a:r>
              <a:rPr lang="en-IN" dirty="0" smtClean="0"/>
              <a:t>IA2</a:t>
            </a:r>
          </a:p>
          <a:p>
            <a:pPr lvl="1"/>
            <a:r>
              <a:rPr lang="en-US" dirty="0"/>
              <a:t>Study of research/ Technical paper on Security Domain: (Mutual Selection) and report submission </a:t>
            </a:r>
            <a:endParaRPr lang="en-US" dirty="0" smtClean="0"/>
          </a:p>
          <a:p>
            <a:pPr lvl="1"/>
            <a:r>
              <a:rPr lang="en-US" dirty="0" smtClean="0"/>
              <a:t>Group assignment</a:t>
            </a:r>
          </a:p>
          <a:p>
            <a:pPr lvl="1"/>
            <a:r>
              <a:rPr lang="en-US" dirty="0" smtClean="0"/>
              <a:t>Peer grading</a:t>
            </a:r>
            <a:endParaRPr lang="en-US" dirty="0"/>
          </a:p>
          <a:p>
            <a:pPr lvl="1"/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791910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4295</TotalTime>
  <Words>139</Words>
  <Application>Microsoft Office PowerPoint</Application>
  <PresentationFormat>On-screen Show (4:3)</PresentationFormat>
  <Paragraphs>44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2_Custom Design</vt:lpstr>
      <vt:lpstr>Honours in Cyber Security &amp; Forensics  Applied Cryptography </vt:lpstr>
      <vt:lpstr>Basics </vt:lpstr>
      <vt:lpstr>Why?</vt:lpstr>
      <vt:lpstr>Security violation Examples?</vt:lpstr>
      <vt:lpstr>Security violation Examples?</vt:lpstr>
      <vt:lpstr>Forms of security?</vt:lpstr>
      <vt:lpstr>Syllabus</vt:lpstr>
      <vt:lpstr>Lab work</vt:lpstr>
      <vt:lpstr>Internal assessments</vt:lpstr>
      <vt:lpstr>Books</vt:lpstr>
      <vt:lpstr>Course Outcomes</vt:lpstr>
      <vt:lpstr>PowerPoint Presentation</vt:lpstr>
    </vt:vector>
  </TitlesOfParts>
  <Manager>Vaibhav Vasani</Manager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H-DV</dc:title>
  <dc:subject>Data Visualization</dc:subject>
  <dc:creator>Vaibhav Vasani</dc:creator>
  <cp:keywords>Data Visualization</cp:keywords>
  <dc:description>Vaibhav</dc:description>
  <cp:lastModifiedBy>Swait</cp:lastModifiedBy>
  <cp:revision>52</cp:revision>
  <dcterms:created xsi:type="dcterms:W3CDTF">2021-02-11T03:47:51Z</dcterms:created>
  <dcterms:modified xsi:type="dcterms:W3CDTF">2022-08-18T10:43:21Z</dcterms:modified>
  <cp:category>Honours</cp:category>
</cp:coreProperties>
</file>