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media/media1.gif" ContentType="video/unknown"/>
  <Override PartName="/ppt/media/media2.gif" ContentType="video/unknown"/>
  <Override PartName="/ppt/media/image28.jpg" ContentType="image/png"/>
  <Override PartName="/ppt/media/image39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59" r:id="rId6"/>
    <p:sldId id="270" r:id="rId7"/>
    <p:sldId id="260" r:id="rId8"/>
    <p:sldId id="269" r:id="rId9"/>
    <p:sldId id="261" r:id="rId10"/>
    <p:sldId id="262" r:id="rId11"/>
    <p:sldId id="263" r:id="rId12"/>
    <p:sldId id="266" r:id="rId13"/>
    <p:sldId id="297" r:id="rId14"/>
    <p:sldId id="271" r:id="rId15"/>
    <p:sldId id="272" r:id="rId16"/>
    <p:sldId id="273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4" r:id="rId25"/>
    <p:sldId id="283" r:id="rId26"/>
    <p:sldId id="285" r:id="rId27"/>
    <p:sldId id="286" r:id="rId28"/>
    <p:sldId id="287" r:id="rId29"/>
    <p:sldId id="288" r:id="rId30"/>
    <p:sldId id="293" r:id="rId31"/>
    <p:sldId id="289" r:id="rId32"/>
    <p:sldId id="294" r:id="rId33"/>
    <p:sldId id="290" r:id="rId34"/>
    <p:sldId id="291" r:id="rId35"/>
    <p:sldId id="292" r:id="rId36"/>
    <p:sldId id="296" r:id="rId37"/>
  </p:sldIdLst>
  <p:sldSz cx="9144000" cy="6858000" type="screen4x3"/>
  <p:notesSz cx="6858000" cy="9144000"/>
  <p:defaultTextStyle>
    <a:defPPr>
      <a:defRPr lang="en-I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00"/>
    <a:srgbClr val="FF9900"/>
    <a:srgbClr val="CC00CC"/>
    <a:srgbClr val="BA0003"/>
    <a:srgbClr val="0000FF"/>
    <a:srgbClr val="669900"/>
    <a:srgbClr val="009900"/>
    <a:srgbClr val="2E362A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94649" autoAdjust="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CBDD1-A244-4FDB-A1AD-E2052E30586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AEA75835-D694-479F-B305-1C9D8B23AABA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N" dirty="0" smtClean="0"/>
            <a:t>Solids</a:t>
          </a:r>
          <a:endParaRPr lang="en-IN" dirty="0"/>
        </a:p>
      </dgm:t>
    </dgm:pt>
    <dgm:pt modelId="{718494B2-3243-4202-96A0-DA6FAEAEE4B7}" type="parTrans" cxnId="{590BF42A-1400-4F1F-B2BA-2825E3320A42}">
      <dgm:prSet/>
      <dgm:spPr/>
      <dgm:t>
        <a:bodyPr/>
        <a:lstStyle/>
        <a:p>
          <a:endParaRPr lang="en-IN"/>
        </a:p>
      </dgm:t>
    </dgm:pt>
    <dgm:pt modelId="{D50E3EBF-5750-4562-95E8-D8E89EE9378B}" type="sibTrans" cxnId="{590BF42A-1400-4F1F-B2BA-2825E3320A42}">
      <dgm:prSet/>
      <dgm:spPr/>
      <dgm:t>
        <a:bodyPr/>
        <a:lstStyle/>
        <a:p>
          <a:endParaRPr lang="en-IN"/>
        </a:p>
      </dgm:t>
    </dgm:pt>
    <dgm:pt modelId="{F5355D2D-5EA0-453F-8148-2CF004091A71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IN" dirty="0" smtClean="0"/>
            <a:t>Liquids </a:t>
          </a:r>
          <a:endParaRPr lang="en-IN" dirty="0"/>
        </a:p>
      </dgm:t>
    </dgm:pt>
    <dgm:pt modelId="{61881BB5-E3BB-4793-A4A3-19026DFC8C7F}" type="parTrans" cxnId="{E4E9DF3D-5C8C-4E33-B68E-3E68A3F05C4A}">
      <dgm:prSet/>
      <dgm:spPr/>
      <dgm:t>
        <a:bodyPr/>
        <a:lstStyle/>
        <a:p>
          <a:endParaRPr lang="en-IN"/>
        </a:p>
      </dgm:t>
    </dgm:pt>
    <dgm:pt modelId="{78917062-6A6F-49A8-9E74-2787D586AC9A}" type="sibTrans" cxnId="{E4E9DF3D-5C8C-4E33-B68E-3E68A3F05C4A}">
      <dgm:prSet/>
      <dgm:spPr/>
      <dgm:t>
        <a:bodyPr/>
        <a:lstStyle/>
        <a:p>
          <a:endParaRPr lang="en-IN"/>
        </a:p>
      </dgm:t>
    </dgm:pt>
    <dgm:pt modelId="{9534ADBC-ACD1-49BC-B72C-E3A88B79098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IN" dirty="0" smtClean="0"/>
            <a:t>Gas</a:t>
          </a:r>
          <a:endParaRPr lang="en-IN" dirty="0"/>
        </a:p>
      </dgm:t>
    </dgm:pt>
    <dgm:pt modelId="{AAE47245-8A8E-49CE-BB35-0FC8057BEFCD}" type="parTrans" cxnId="{EF3F54EA-3B68-4890-BBEC-2077695DF03C}">
      <dgm:prSet/>
      <dgm:spPr/>
      <dgm:t>
        <a:bodyPr/>
        <a:lstStyle/>
        <a:p>
          <a:endParaRPr lang="en-IN"/>
        </a:p>
      </dgm:t>
    </dgm:pt>
    <dgm:pt modelId="{521EBA24-E960-466D-8662-C6EF2312B417}" type="sibTrans" cxnId="{EF3F54EA-3B68-4890-BBEC-2077695DF03C}">
      <dgm:prSet/>
      <dgm:spPr/>
      <dgm:t>
        <a:bodyPr/>
        <a:lstStyle/>
        <a:p>
          <a:endParaRPr lang="en-IN"/>
        </a:p>
      </dgm:t>
    </dgm:pt>
    <dgm:pt modelId="{1F63E608-9541-4AB8-B813-D652845E7663}" type="pres">
      <dgm:prSet presAssocID="{538CBDD1-A244-4FDB-A1AD-E2052E305866}" presName="compositeShape" presStyleCnt="0">
        <dgm:presLayoutVars>
          <dgm:dir/>
          <dgm:resizeHandles/>
        </dgm:presLayoutVars>
      </dgm:prSet>
      <dgm:spPr/>
    </dgm:pt>
    <dgm:pt modelId="{6CC1A57D-134A-468D-8EDF-9B3F173F0408}" type="pres">
      <dgm:prSet presAssocID="{538CBDD1-A244-4FDB-A1AD-E2052E305866}" presName="pyramid" presStyleLbl="node1" presStyleIdx="0" presStyleCnt="1"/>
      <dgm:spPr>
        <a:solidFill>
          <a:srgbClr val="FFC000"/>
        </a:solidFill>
        <a:ln>
          <a:solidFill>
            <a:schemeClr val="tx2">
              <a:lumMod val="95000"/>
              <a:lumOff val="5000"/>
            </a:schemeClr>
          </a:solidFill>
        </a:ln>
      </dgm:spPr>
    </dgm:pt>
    <dgm:pt modelId="{6194026B-2326-4E09-912A-2314C1AA83E0}" type="pres">
      <dgm:prSet presAssocID="{538CBDD1-A244-4FDB-A1AD-E2052E305866}" presName="theList" presStyleCnt="0"/>
      <dgm:spPr/>
    </dgm:pt>
    <dgm:pt modelId="{93188FFB-C2DE-4436-B0A6-B14F7DDF64BA}" type="pres">
      <dgm:prSet presAssocID="{AEA75835-D694-479F-B305-1C9D8B23AABA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BBFE956-5D3E-41B7-AA82-F7A8116AAC39}" type="pres">
      <dgm:prSet presAssocID="{AEA75835-D694-479F-B305-1C9D8B23AABA}" presName="aSpace" presStyleCnt="0"/>
      <dgm:spPr/>
    </dgm:pt>
    <dgm:pt modelId="{D6F128A2-9E67-4D2F-86D7-160DDC3E9625}" type="pres">
      <dgm:prSet presAssocID="{F5355D2D-5EA0-453F-8148-2CF004091A7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455649D-C13A-4158-BABE-D69F920929B1}" type="pres">
      <dgm:prSet presAssocID="{F5355D2D-5EA0-453F-8148-2CF004091A71}" presName="aSpace" presStyleCnt="0"/>
      <dgm:spPr/>
    </dgm:pt>
    <dgm:pt modelId="{572AC97D-9C52-41EC-8161-34E2C6997C02}" type="pres">
      <dgm:prSet presAssocID="{9534ADBC-ACD1-49BC-B72C-E3A88B790983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0389C0-FC41-4C86-A6BF-9D5B1946375A}" type="pres">
      <dgm:prSet presAssocID="{9534ADBC-ACD1-49BC-B72C-E3A88B790983}" presName="aSpace" presStyleCnt="0"/>
      <dgm:spPr/>
    </dgm:pt>
  </dgm:ptLst>
  <dgm:cxnLst>
    <dgm:cxn modelId="{AF2B8902-E196-46B4-B494-1294DBA1E6AF}" type="presOf" srcId="{AEA75835-D694-479F-B305-1C9D8B23AABA}" destId="{93188FFB-C2DE-4436-B0A6-B14F7DDF64BA}" srcOrd="0" destOrd="0" presId="urn:microsoft.com/office/officeart/2005/8/layout/pyramid2"/>
    <dgm:cxn modelId="{590BF42A-1400-4F1F-B2BA-2825E3320A42}" srcId="{538CBDD1-A244-4FDB-A1AD-E2052E305866}" destId="{AEA75835-D694-479F-B305-1C9D8B23AABA}" srcOrd="0" destOrd="0" parTransId="{718494B2-3243-4202-96A0-DA6FAEAEE4B7}" sibTransId="{D50E3EBF-5750-4562-95E8-D8E89EE9378B}"/>
    <dgm:cxn modelId="{9E5F14B7-1290-4F34-8551-8F69B813A986}" type="presOf" srcId="{9534ADBC-ACD1-49BC-B72C-E3A88B790983}" destId="{572AC97D-9C52-41EC-8161-34E2C6997C02}" srcOrd="0" destOrd="0" presId="urn:microsoft.com/office/officeart/2005/8/layout/pyramid2"/>
    <dgm:cxn modelId="{EF3F54EA-3B68-4890-BBEC-2077695DF03C}" srcId="{538CBDD1-A244-4FDB-A1AD-E2052E305866}" destId="{9534ADBC-ACD1-49BC-B72C-E3A88B790983}" srcOrd="2" destOrd="0" parTransId="{AAE47245-8A8E-49CE-BB35-0FC8057BEFCD}" sibTransId="{521EBA24-E960-466D-8662-C6EF2312B417}"/>
    <dgm:cxn modelId="{E4E9DF3D-5C8C-4E33-B68E-3E68A3F05C4A}" srcId="{538CBDD1-A244-4FDB-A1AD-E2052E305866}" destId="{F5355D2D-5EA0-453F-8148-2CF004091A71}" srcOrd="1" destOrd="0" parTransId="{61881BB5-E3BB-4793-A4A3-19026DFC8C7F}" sibTransId="{78917062-6A6F-49A8-9E74-2787D586AC9A}"/>
    <dgm:cxn modelId="{F2449A6E-7AE5-4F0E-8B3B-A8AFC87F7225}" type="presOf" srcId="{538CBDD1-A244-4FDB-A1AD-E2052E305866}" destId="{1F63E608-9541-4AB8-B813-D652845E7663}" srcOrd="0" destOrd="0" presId="urn:microsoft.com/office/officeart/2005/8/layout/pyramid2"/>
    <dgm:cxn modelId="{F7873BD4-741C-4A2E-998A-E8323E45B3E1}" type="presOf" srcId="{F5355D2D-5EA0-453F-8148-2CF004091A71}" destId="{D6F128A2-9E67-4D2F-86D7-160DDC3E9625}" srcOrd="0" destOrd="0" presId="urn:microsoft.com/office/officeart/2005/8/layout/pyramid2"/>
    <dgm:cxn modelId="{FBD486CD-8832-4E30-85FC-5BB2ABB42AC5}" type="presParOf" srcId="{1F63E608-9541-4AB8-B813-D652845E7663}" destId="{6CC1A57D-134A-468D-8EDF-9B3F173F0408}" srcOrd="0" destOrd="0" presId="urn:microsoft.com/office/officeart/2005/8/layout/pyramid2"/>
    <dgm:cxn modelId="{16405C15-6851-42F2-A1F3-C86BF31C13CB}" type="presParOf" srcId="{1F63E608-9541-4AB8-B813-D652845E7663}" destId="{6194026B-2326-4E09-912A-2314C1AA83E0}" srcOrd="1" destOrd="0" presId="urn:microsoft.com/office/officeart/2005/8/layout/pyramid2"/>
    <dgm:cxn modelId="{BD4F057F-0A96-40F2-A45C-9CE4436CCF43}" type="presParOf" srcId="{6194026B-2326-4E09-912A-2314C1AA83E0}" destId="{93188FFB-C2DE-4436-B0A6-B14F7DDF64BA}" srcOrd="0" destOrd="0" presId="urn:microsoft.com/office/officeart/2005/8/layout/pyramid2"/>
    <dgm:cxn modelId="{131565D4-27D5-44B3-AF68-0276B6739ADE}" type="presParOf" srcId="{6194026B-2326-4E09-912A-2314C1AA83E0}" destId="{3BBFE956-5D3E-41B7-AA82-F7A8116AAC39}" srcOrd="1" destOrd="0" presId="urn:microsoft.com/office/officeart/2005/8/layout/pyramid2"/>
    <dgm:cxn modelId="{50026F81-E3A7-48E5-8363-5D258B61868E}" type="presParOf" srcId="{6194026B-2326-4E09-912A-2314C1AA83E0}" destId="{D6F128A2-9E67-4D2F-86D7-160DDC3E9625}" srcOrd="2" destOrd="0" presId="urn:microsoft.com/office/officeart/2005/8/layout/pyramid2"/>
    <dgm:cxn modelId="{AD378600-70CD-4512-A349-0DE61AD4071A}" type="presParOf" srcId="{6194026B-2326-4E09-912A-2314C1AA83E0}" destId="{8455649D-C13A-4158-BABE-D69F920929B1}" srcOrd="3" destOrd="0" presId="urn:microsoft.com/office/officeart/2005/8/layout/pyramid2"/>
    <dgm:cxn modelId="{12A69F89-D879-4A9D-A549-D0B2331610C0}" type="presParOf" srcId="{6194026B-2326-4E09-912A-2314C1AA83E0}" destId="{572AC97D-9C52-41EC-8161-34E2C6997C02}" srcOrd="4" destOrd="0" presId="urn:microsoft.com/office/officeart/2005/8/layout/pyramid2"/>
    <dgm:cxn modelId="{66BFB13E-AE24-410F-B9D7-1CC5FF9C52B1}" type="presParOf" srcId="{6194026B-2326-4E09-912A-2314C1AA83E0}" destId="{170389C0-FC41-4C86-A6BF-9D5B1946375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FCAE7-878B-44CD-B1E6-884E765441E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1FBECDBF-6D4F-4BB1-9948-0FABE3075017}">
      <dgm:prSet phldrT="[Text]" custT="1"/>
      <dgm:spPr>
        <a:solidFill>
          <a:srgbClr val="92D050">
            <a:alpha val="40000"/>
          </a:srgbClr>
        </a:solidFill>
        <a:ln w="28575" cmpd="dbl">
          <a:solidFill>
            <a:schemeClr val="accent3">
              <a:lumMod val="10000"/>
            </a:schemeClr>
          </a:solidFill>
        </a:ln>
      </dgm:spPr>
      <dgm:t>
        <a:bodyPr/>
        <a:lstStyle/>
        <a:p>
          <a:r>
            <a:rPr lang="en-IN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Conductors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E7D65C-AAEB-4CFF-B25B-32150921FE8E}" type="parTrans" cxnId="{1B42CC87-7523-4B98-92D1-8C2686C1C237}">
      <dgm:prSet/>
      <dgm:spPr/>
      <dgm:t>
        <a:bodyPr/>
        <a:lstStyle/>
        <a:p>
          <a:endParaRPr lang="en-IN"/>
        </a:p>
      </dgm:t>
    </dgm:pt>
    <dgm:pt modelId="{2017C315-73EC-4EF1-989B-B95F27B73293}" type="sibTrans" cxnId="{1B42CC87-7523-4B98-92D1-8C2686C1C237}">
      <dgm:prSet/>
      <dgm:spPr/>
      <dgm:t>
        <a:bodyPr/>
        <a:lstStyle/>
        <a:p>
          <a:endParaRPr lang="en-IN"/>
        </a:p>
      </dgm:t>
    </dgm:pt>
    <dgm:pt modelId="{8E89B6BD-D96F-46F1-ABA1-FE352E1B74C5}">
      <dgm:prSet phldrT="[Text]"/>
      <dgm:spPr>
        <a:solidFill>
          <a:srgbClr val="92D050">
            <a:alpha val="40000"/>
          </a:srgbClr>
        </a:solidFill>
        <a:ln w="28575">
          <a:solidFill>
            <a:schemeClr val="accent3">
              <a:lumMod val="10000"/>
            </a:schemeClr>
          </a:solidFill>
        </a:ln>
      </dgm:spPr>
      <dgm:t>
        <a:bodyPr/>
        <a:lstStyle/>
        <a:p>
          <a:r>
            <a:rPr lang="en-IN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Semiconductors</a:t>
          </a:r>
          <a:endParaRPr lang="en-IN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968767-6182-4012-9549-268208852C42}" type="parTrans" cxnId="{A438FD9E-41F4-43D7-9DC0-60B355D500F2}">
      <dgm:prSet/>
      <dgm:spPr/>
      <dgm:t>
        <a:bodyPr/>
        <a:lstStyle/>
        <a:p>
          <a:endParaRPr lang="en-IN"/>
        </a:p>
      </dgm:t>
    </dgm:pt>
    <dgm:pt modelId="{64539942-E51C-4D65-9273-E63A75E3E243}" type="sibTrans" cxnId="{A438FD9E-41F4-43D7-9DC0-60B355D500F2}">
      <dgm:prSet/>
      <dgm:spPr/>
      <dgm:t>
        <a:bodyPr/>
        <a:lstStyle/>
        <a:p>
          <a:endParaRPr lang="en-IN"/>
        </a:p>
      </dgm:t>
    </dgm:pt>
    <dgm:pt modelId="{2278E929-D035-4E48-9272-CB1F48BAF6BF}">
      <dgm:prSet phldrT="[Text]" custT="1"/>
      <dgm:spPr>
        <a:solidFill>
          <a:srgbClr val="92D050">
            <a:alpha val="40000"/>
          </a:srgbClr>
        </a:solidFill>
        <a:ln w="28575">
          <a:solidFill>
            <a:schemeClr val="tx1"/>
          </a:solidFill>
        </a:ln>
      </dgm:spPr>
      <dgm:t>
        <a:bodyPr/>
        <a:lstStyle/>
        <a:p>
          <a:r>
            <a:rPr lang="en-IN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Insulators</a:t>
          </a:r>
          <a:endParaRPr lang="en-IN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FF8B5B-2462-4790-8773-D1EBE17212E2}" type="parTrans" cxnId="{D9506F0B-C948-49FE-9B2D-FC748CD05E7B}">
      <dgm:prSet/>
      <dgm:spPr/>
      <dgm:t>
        <a:bodyPr/>
        <a:lstStyle/>
        <a:p>
          <a:endParaRPr lang="en-IN"/>
        </a:p>
      </dgm:t>
    </dgm:pt>
    <dgm:pt modelId="{27F654D7-05BC-4A10-9F22-1D9E3CB378E8}" type="sibTrans" cxnId="{D9506F0B-C948-49FE-9B2D-FC748CD05E7B}">
      <dgm:prSet/>
      <dgm:spPr/>
      <dgm:t>
        <a:bodyPr/>
        <a:lstStyle/>
        <a:p>
          <a:endParaRPr lang="en-IN"/>
        </a:p>
      </dgm:t>
    </dgm:pt>
    <dgm:pt modelId="{C3C58D0B-BC48-4653-B740-87D447B08C9B}" type="pres">
      <dgm:prSet presAssocID="{C66FCAE7-878B-44CD-B1E6-884E765441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8307F1C4-9549-4DA2-956E-B52C7E300D27}" type="pres">
      <dgm:prSet presAssocID="{1FBECDBF-6D4F-4BB1-9948-0FABE3075017}" presName="composite" presStyleCnt="0"/>
      <dgm:spPr/>
    </dgm:pt>
    <dgm:pt modelId="{34A1CE6B-3BEC-498C-BCB3-DF9AC49FA250}" type="pres">
      <dgm:prSet presAssocID="{1FBECDBF-6D4F-4BB1-9948-0FABE3075017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F008AF7B-15B9-44DF-9177-1F81EA217C31}" type="pres">
      <dgm:prSet presAssocID="{1FBECDBF-6D4F-4BB1-9948-0FABE3075017}" presName="rect2" presStyleLbl="fgImgPlace1" presStyleIdx="0" presStyleCnt="3"/>
      <dgm:spPr/>
    </dgm:pt>
    <dgm:pt modelId="{9A18AC0F-969A-4310-96E1-8EEF1BEA047C}" type="pres">
      <dgm:prSet presAssocID="{2017C315-73EC-4EF1-989B-B95F27B73293}" presName="sibTrans" presStyleCnt="0"/>
      <dgm:spPr/>
    </dgm:pt>
    <dgm:pt modelId="{EE29E876-A0CC-4AAC-A82A-0A9DF0DFF9C2}" type="pres">
      <dgm:prSet presAssocID="{8E89B6BD-D96F-46F1-ABA1-FE352E1B74C5}" presName="composite" presStyleCnt="0"/>
      <dgm:spPr/>
    </dgm:pt>
    <dgm:pt modelId="{9565051E-838D-4135-8E13-BBAB916ADDAC}" type="pres">
      <dgm:prSet presAssocID="{8E89B6BD-D96F-46F1-ABA1-FE352E1B74C5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75AE214-4FDC-4764-9C09-E35D06EB5DCA}" type="pres">
      <dgm:prSet presAssocID="{8E89B6BD-D96F-46F1-ABA1-FE352E1B74C5}" presName="rect2" presStyleLbl="fgImgPlace1" presStyleIdx="1" presStyleCnt="3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  <dgm:t>
        <a:bodyPr/>
        <a:lstStyle/>
        <a:p>
          <a:endParaRPr lang="en-IN"/>
        </a:p>
      </dgm:t>
    </dgm:pt>
    <dgm:pt modelId="{B9C005B7-1056-4A30-89E1-77B0CF294B83}" type="pres">
      <dgm:prSet presAssocID="{64539942-E51C-4D65-9273-E63A75E3E243}" presName="sibTrans" presStyleCnt="0"/>
      <dgm:spPr/>
    </dgm:pt>
    <dgm:pt modelId="{B8452ACF-E0D0-4052-BA2F-1523253EE18B}" type="pres">
      <dgm:prSet presAssocID="{2278E929-D035-4E48-9272-CB1F48BAF6BF}" presName="composite" presStyleCnt="0"/>
      <dgm:spPr/>
    </dgm:pt>
    <dgm:pt modelId="{B7F406A9-7360-41DC-9A1B-FD1225183932}" type="pres">
      <dgm:prSet presAssocID="{2278E929-D035-4E48-9272-CB1F48BAF6BF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3CC7E75-1024-4078-9414-0975753929EB}" type="pres">
      <dgm:prSet presAssocID="{2278E929-D035-4E48-9272-CB1F48BAF6BF}" presName="rect2" presStyleLbl="fgImgPlace1" presStyleIdx="2" presStyleCnt="3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</dgm:spPr>
      <dgm:t>
        <a:bodyPr/>
        <a:lstStyle/>
        <a:p>
          <a:endParaRPr lang="en-IN"/>
        </a:p>
      </dgm:t>
    </dgm:pt>
  </dgm:ptLst>
  <dgm:cxnLst>
    <dgm:cxn modelId="{1B42CC87-7523-4B98-92D1-8C2686C1C237}" srcId="{C66FCAE7-878B-44CD-B1E6-884E765441E2}" destId="{1FBECDBF-6D4F-4BB1-9948-0FABE3075017}" srcOrd="0" destOrd="0" parTransId="{87E7D65C-AAEB-4CFF-B25B-32150921FE8E}" sibTransId="{2017C315-73EC-4EF1-989B-B95F27B73293}"/>
    <dgm:cxn modelId="{B0996B7E-295C-4039-A71B-4A92A12958F7}" type="presOf" srcId="{8E89B6BD-D96F-46F1-ABA1-FE352E1B74C5}" destId="{9565051E-838D-4135-8E13-BBAB916ADDAC}" srcOrd="0" destOrd="0" presId="urn:microsoft.com/office/officeart/2008/layout/PictureStrips"/>
    <dgm:cxn modelId="{A438FD9E-41F4-43D7-9DC0-60B355D500F2}" srcId="{C66FCAE7-878B-44CD-B1E6-884E765441E2}" destId="{8E89B6BD-D96F-46F1-ABA1-FE352E1B74C5}" srcOrd="1" destOrd="0" parTransId="{0F968767-6182-4012-9549-268208852C42}" sibTransId="{64539942-E51C-4D65-9273-E63A75E3E243}"/>
    <dgm:cxn modelId="{A8C6B117-5DFD-493A-80F5-A226BACE613E}" type="presOf" srcId="{2278E929-D035-4E48-9272-CB1F48BAF6BF}" destId="{B7F406A9-7360-41DC-9A1B-FD1225183932}" srcOrd="0" destOrd="0" presId="urn:microsoft.com/office/officeart/2008/layout/PictureStrips"/>
    <dgm:cxn modelId="{C21BBB92-F786-4D73-A735-3264C5EDC602}" type="presOf" srcId="{1FBECDBF-6D4F-4BB1-9948-0FABE3075017}" destId="{34A1CE6B-3BEC-498C-BCB3-DF9AC49FA250}" srcOrd="0" destOrd="0" presId="urn:microsoft.com/office/officeart/2008/layout/PictureStrips"/>
    <dgm:cxn modelId="{D9506F0B-C948-49FE-9B2D-FC748CD05E7B}" srcId="{C66FCAE7-878B-44CD-B1E6-884E765441E2}" destId="{2278E929-D035-4E48-9272-CB1F48BAF6BF}" srcOrd="2" destOrd="0" parTransId="{82FF8B5B-2462-4790-8773-D1EBE17212E2}" sibTransId="{27F654D7-05BC-4A10-9F22-1D9E3CB378E8}"/>
    <dgm:cxn modelId="{EFE3009E-E4CA-4A03-A5D8-74A968D1C05E}" type="presOf" srcId="{C66FCAE7-878B-44CD-B1E6-884E765441E2}" destId="{C3C58D0B-BC48-4653-B740-87D447B08C9B}" srcOrd="0" destOrd="0" presId="urn:microsoft.com/office/officeart/2008/layout/PictureStrips"/>
    <dgm:cxn modelId="{FACCECFD-4A08-41EE-AE4C-DC487598733A}" type="presParOf" srcId="{C3C58D0B-BC48-4653-B740-87D447B08C9B}" destId="{8307F1C4-9549-4DA2-956E-B52C7E300D27}" srcOrd="0" destOrd="0" presId="urn:microsoft.com/office/officeart/2008/layout/PictureStrips"/>
    <dgm:cxn modelId="{9EC899E1-77C0-45F2-B656-C2F3AC20938D}" type="presParOf" srcId="{8307F1C4-9549-4DA2-956E-B52C7E300D27}" destId="{34A1CE6B-3BEC-498C-BCB3-DF9AC49FA250}" srcOrd="0" destOrd="0" presId="urn:microsoft.com/office/officeart/2008/layout/PictureStrips"/>
    <dgm:cxn modelId="{5C827767-354E-4FD6-A20D-1A66BDC703AA}" type="presParOf" srcId="{8307F1C4-9549-4DA2-956E-B52C7E300D27}" destId="{F008AF7B-15B9-44DF-9177-1F81EA217C31}" srcOrd="1" destOrd="0" presId="urn:microsoft.com/office/officeart/2008/layout/PictureStrips"/>
    <dgm:cxn modelId="{F1487C47-3189-4DFE-A027-0B2864778CF3}" type="presParOf" srcId="{C3C58D0B-BC48-4653-B740-87D447B08C9B}" destId="{9A18AC0F-969A-4310-96E1-8EEF1BEA047C}" srcOrd="1" destOrd="0" presId="urn:microsoft.com/office/officeart/2008/layout/PictureStrips"/>
    <dgm:cxn modelId="{95E202C3-903A-4056-BEAB-7F509FE078FA}" type="presParOf" srcId="{C3C58D0B-BC48-4653-B740-87D447B08C9B}" destId="{EE29E876-A0CC-4AAC-A82A-0A9DF0DFF9C2}" srcOrd="2" destOrd="0" presId="urn:microsoft.com/office/officeart/2008/layout/PictureStrips"/>
    <dgm:cxn modelId="{163AE7BF-A22E-42AF-8FE4-758CCE4D905C}" type="presParOf" srcId="{EE29E876-A0CC-4AAC-A82A-0A9DF0DFF9C2}" destId="{9565051E-838D-4135-8E13-BBAB916ADDAC}" srcOrd="0" destOrd="0" presId="urn:microsoft.com/office/officeart/2008/layout/PictureStrips"/>
    <dgm:cxn modelId="{15855709-718A-4FCE-ADCC-8F58FFAC0FC3}" type="presParOf" srcId="{EE29E876-A0CC-4AAC-A82A-0A9DF0DFF9C2}" destId="{175AE214-4FDC-4764-9C09-E35D06EB5DCA}" srcOrd="1" destOrd="0" presId="urn:microsoft.com/office/officeart/2008/layout/PictureStrips"/>
    <dgm:cxn modelId="{96F1907C-DE1B-4898-88A7-AFB31F1197D9}" type="presParOf" srcId="{C3C58D0B-BC48-4653-B740-87D447B08C9B}" destId="{B9C005B7-1056-4A30-89E1-77B0CF294B83}" srcOrd="3" destOrd="0" presId="urn:microsoft.com/office/officeart/2008/layout/PictureStrips"/>
    <dgm:cxn modelId="{F00DBCA0-C89B-4E1E-B89C-A4FAB9A09B3C}" type="presParOf" srcId="{C3C58D0B-BC48-4653-B740-87D447B08C9B}" destId="{B8452ACF-E0D0-4052-BA2F-1523253EE18B}" srcOrd="4" destOrd="0" presId="urn:microsoft.com/office/officeart/2008/layout/PictureStrips"/>
    <dgm:cxn modelId="{8CD4F050-71F7-4E36-9544-F65A37718B87}" type="presParOf" srcId="{B8452ACF-E0D0-4052-BA2F-1523253EE18B}" destId="{B7F406A9-7360-41DC-9A1B-FD1225183932}" srcOrd="0" destOrd="0" presId="urn:microsoft.com/office/officeart/2008/layout/PictureStrips"/>
    <dgm:cxn modelId="{5D5164FF-3E7C-47D2-A232-63FC239E6DBD}" type="presParOf" srcId="{B8452ACF-E0D0-4052-BA2F-1523253EE18B}" destId="{83CC7E75-1024-4078-9414-0975753929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1A57D-134A-468D-8EDF-9B3F173F0408}">
      <dsp:nvSpPr>
        <dsp:cNvPr id="0" name=""/>
        <dsp:cNvSpPr/>
      </dsp:nvSpPr>
      <dsp:spPr>
        <a:xfrm>
          <a:off x="0" y="0"/>
          <a:ext cx="3756939" cy="4339414"/>
        </a:xfrm>
        <a:prstGeom prst="triangle">
          <a:avLst/>
        </a:prstGeom>
        <a:solidFill>
          <a:srgbClr val="FFC000"/>
        </a:solidFill>
        <a:ln w="22225" cap="flat" cmpd="sng" algn="ctr">
          <a:solidFill>
            <a:schemeClr val="tx2">
              <a:lumMod val="95000"/>
              <a:lumOff val="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188FFB-C2DE-4436-B0A6-B14F7DDF64BA}">
      <dsp:nvSpPr>
        <dsp:cNvPr id="0" name=""/>
        <dsp:cNvSpPr/>
      </dsp:nvSpPr>
      <dsp:spPr>
        <a:xfrm>
          <a:off x="1878469" y="436272"/>
          <a:ext cx="2442010" cy="1027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 smtClean="0"/>
            <a:t>Solids</a:t>
          </a:r>
          <a:endParaRPr lang="en-IN" sz="4400" kern="1200" dirty="0"/>
        </a:p>
      </dsp:txBody>
      <dsp:txXfrm>
        <a:off x="1928614" y="486417"/>
        <a:ext cx="2341720" cy="926930"/>
      </dsp:txXfrm>
    </dsp:sp>
    <dsp:sp modelId="{D6F128A2-9E67-4D2F-86D7-160DDC3E9625}">
      <dsp:nvSpPr>
        <dsp:cNvPr id="0" name=""/>
        <dsp:cNvSpPr/>
      </dsp:nvSpPr>
      <dsp:spPr>
        <a:xfrm>
          <a:off x="1878469" y="1591895"/>
          <a:ext cx="2442010" cy="10272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 smtClean="0"/>
            <a:t>Liquids </a:t>
          </a:r>
          <a:endParaRPr lang="en-IN" sz="4400" kern="1200" dirty="0"/>
        </a:p>
      </dsp:txBody>
      <dsp:txXfrm>
        <a:off x="1928614" y="1642040"/>
        <a:ext cx="2341720" cy="926930"/>
      </dsp:txXfrm>
    </dsp:sp>
    <dsp:sp modelId="{572AC97D-9C52-41EC-8161-34E2C6997C02}">
      <dsp:nvSpPr>
        <dsp:cNvPr id="0" name=""/>
        <dsp:cNvSpPr/>
      </dsp:nvSpPr>
      <dsp:spPr>
        <a:xfrm>
          <a:off x="1878469" y="2747518"/>
          <a:ext cx="2442010" cy="1027220"/>
        </a:xfrm>
        <a:prstGeom prst="roundRect">
          <a:avLst/>
        </a:prstGeom>
        <a:noFill/>
        <a:ln w="22225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4400" kern="1200" dirty="0" smtClean="0"/>
            <a:t>Gas</a:t>
          </a:r>
          <a:endParaRPr lang="en-IN" sz="4400" kern="1200" dirty="0"/>
        </a:p>
      </dsp:txBody>
      <dsp:txXfrm>
        <a:off x="1928614" y="2797663"/>
        <a:ext cx="2341720" cy="926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A1CE6B-3BEC-498C-BCB3-DF9AC49FA250}">
      <dsp:nvSpPr>
        <dsp:cNvPr id="0" name=""/>
        <dsp:cNvSpPr/>
      </dsp:nvSpPr>
      <dsp:spPr>
        <a:xfrm>
          <a:off x="595416" y="204907"/>
          <a:ext cx="2138637" cy="668324"/>
        </a:xfrm>
        <a:prstGeom prst="rect">
          <a:avLst/>
        </a:prstGeom>
        <a:solidFill>
          <a:srgbClr val="92D050">
            <a:alpha val="40000"/>
          </a:srgbClr>
        </a:solidFill>
        <a:ln w="28575" cap="flat" cmpd="dbl" algn="ctr">
          <a:solidFill>
            <a:schemeClr val="accent3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Conductors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416" y="204907"/>
        <a:ext cx="2138637" cy="668324"/>
      </dsp:txXfrm>
    </dsp:sp>
    <dsp:sp modelId="{F008AF7B-15B9-44DF-9177-1F81EA217C31}">
      <dsp:nvSpPr>
        <dsp:cNvPr id="0" name=""/>
        <dsp:cNvSpPr/>
      </dsp:nvSpPr>
      <dsp:spPr>
        <a:xfrm>
          <a:off x="506306" y="108372"/>
          <a:ext cx="467826" cy="70174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65051E-838D-4135-8E13-BBAB916ADDAC}">
      <dsp:nvSpPr>
        <dsp:cNvPr id="0" name=""/>
        <dsp:cNvSpPr/>
      </dsp:nvSpPr>
      <dsp:spPr>
        <a:xfrm>
          <a:off x="595416" y="1046253"/>
          <a:ext cx="2138637" cy="668324"/>
        </a:xfrm>
        <a:prstGeom prst="rect">
          <a:avLst/>
        </a:prstGeom>
        <a:solidFill>
          <a:srgbClr val="92D050">
            <a:alpha val="40000"/>
          </a:srgbClr>
        </a:solidFill>
        <a:ln w="28575" cap="flat" cmpd="sng" algn="ctr">
          <a:solidFill>
            <a:schemeClr val="accent3">
              <a:lumMod val="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Semiconductors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416" y="1046253"/>
        <a:ext cx="2138637" cy="668324"/>
      </dsp:txXfrm>
    </dsp:sp>
    <dsp:sp modelId="{175AE214-4FDC-4764-9C09-E35D06EB5DCA}">
      <dsp:nvSpPr>
        <dsp:cNvPr id="0" name=""/>
        <dsp:cNvSpPr/>
      </dsp:nvSpPr>
      <dsp:spPr>
        <a:xfrm>
          <a:off x="506306" y="949718"/>
          <a:ext cx="467826" cy="70174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406A9-7360-41DC-9A1B-FD1225183932}">
      <dsp:nvSpPr>
        <dsp:cNvPr id="0" name=""/>
        <dsp:cNvSpPr/>
      </dsp:nvSpPr>
      <dsp:spPr>
        <a:xfrm>
          <a:off x="595416" y="1887599"/>
          <a:ext cx="2138637" cy="668324"/>
        </a:xfrm>
        <a:prstGeom prst="rect">
          <a:avLst/>
        </a:prstGeom>
        <a:solidFill>
          <a:srgbClr val="92D050">
            <a:alpha val="40000"/>
          </a:srgbClr>
        </a:solidFill>
        <a:ln w="28575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2678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Insulators</a:t>
          </a:r>
          <a:endParaRPr lang="en-IN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5416" y="1887599"/>
        <a:ext cx="2138637" cy="668324"/>
      </dsp:txXfrm>
    </dsp:sp>
    <dsp:sp modelId="{83CC7E75-1024-4078-9414-0975753929EB}">
      <dsp:nvSpPr>
        <dsp:cNvPr id="0" name=""/>
        <dsp:cNvSpPr/>
      </dsp:nvSpPr>
      <dsp:spPr>
        <a:xfrm>
          <a:off x="506306" y="1791063"/>
          <a:ext cx="467826" cy="701740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9366A-026A-402A-8949-561FE74E0CE4}" type="slidenum">
              <a:rPr lang="en-IN" altLang="en-US" smtClean="0"/>
              <a:pPr/>
              <a:t>‹#›</a:t>
            </a:fld>
            <a:endParaRPr lang="en-IN" alt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AEC7C-2210-4DE2-A4D8-50C5CA608492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82655-97DE-4238-9964-65C7E196B6C5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DFED1-6CC8-4D7A-81D2-80E982288E2F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55D74-5C39-4960-90F2-AC0623ABCE6D}" type="slidenum">
              <a:rPr lang="en-IN" altLang="en-US" smtClean="0"/>
              <a:pPr/>
              <a:t>‹#›</a:t>
            </a:fld>
            <a:endParaRPr lang="en-I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531B4-F0BA-46E9-9222-FF98FDD1C0C9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D47A1D-D511-49BA-8958-5C442A93B368}" type="slidenum">
              <a:rPr lang="en-IN" altLang="en-US" smtClean="0"/>
              <a:pPr/>
              <a:t>‹#›</a:t>
            </a:fld>
            <a:endParaRPr lang="en-IN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864AC-D316-468B-A14E-91990854BD29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7787-178D-431B-BA0B-426676DB1AF9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EC849-8693-46E4-A640-603E025B7F57}" type="slidenum">
              <a:rPr lang="en-IN" altLang="en-US" smtClean="0"/>
              <a:pPr/>
              <a:t>‹#›</a:t>
            </a:fld>
            <a:endParaRPr lang="en-IN" alt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F94BA-E0C2-4692-8075-7EA4CF199237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endParaRPr lang="en-I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I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E9DC6D5-48B0-4B95-B009-289E5EC17E01}" type="slidenum">
              <a:rPr lang="en-IN" altLang="en-US" smtClean="0"/>
              <a:pPr/>
              <a:t>‹#›</a:t>
            </a:fld>
            <a:endParaRPr lang="en-IN" alt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askiitians.com/iit-jee-electric-current/temperature-dependence-of-resistivity/" TargetMode="External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hyperlink" Target="https://web2.ph.utexas.edu/~coker2/index.files/current.htm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hyperlink" Target="http://semesters.in/v-i-characteristics-of-p-n-junction-diode-notes-for-electronics-engineering-1st-year/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lamp.tu-graz.ac.at/~hadley/psd/problems/diffusioncurrent2/s.pdf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hyperlink" Target="https://www.electrical4u.com/fermi-dirac-distribution-function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2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15" Type="http://schemas.openxmlformats.org/officeDocument/2006/relationships/image" Target="../media/image39.png"/><Relationship Id="rId4" Type="http://schemas.openxmlformats.org/officeDocument/2006/relationships/image" Target="../media/image29.jpg"/><Relationship Id="rId1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puenggphysics/home/unit-5/fermi-level-of-extrinsic-semiconductor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sites.google.com/site/puenggphysics/home/unit-5/fermi-level-of-extrinsic-semiconducto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hyperlink" Target="https://nptel.ac.in/content/storage2/courses/113106062/Lec7.pdf" TargetMode="Externa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nptel.ac.in/content/storage2/courses/113106062/Lec7.pdf" TargetMode="External"/><Relationship Id="rId5" Type="http://schemas.microsoft.com/office/2007/relationships/hdphoto" Target="../media/hdphoto1.wdp"/><Relationship Id="rId4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quora.com/Why-is-doping-required-in-a-semiconducto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ee.colorado.edu/~bart/book/eband4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ideshare.net/chinkitkit/chapter-4a-36657201" TargetMode="External"/><Relationship Id="rId4" Type="http://schemas.openxmlformats.org/officeDocument/2006/relationships/hyperlink" Target="http://edetec106.blogspot.com/2016/01/differentiate-between-direct-and.html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88" y="945953"/>
            <a:ext cx="7812360" cy="1042887"/>
          </a:xfrm>
        </p:spPr>
        <p:txBody>
          <a:bodyPr/>
          <a:lstStyle/>
          <a:p>
            <a:r>
              <a:rPr lang="en-IN" sz="6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</a:t>
            </a:r>
            <a:endParaRPr lang="en-IN" sz="6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5229200"/>
            <a:ext cx="7620000" cy="519113"/>
          </a:xfrm>
        </p:spPr>
        <p:txBody>
          <a:bodyPr>
            <a:normAutofit fontScale="92500" lnSpcReduction="20000"/>
          </a:bodyPr>
          <a:lstStyle/>
          <a:p>
            <a:r>
              <a:rPr lang="en-IN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Dr.</a:t>
            </a:r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Archana Sharma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3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1" descr="https://ecee.colorado.edu/~bart/book/book/chapter2/gif/eq2_6_1.gif"/>
          <p:cNvSpPr>
            <a:spLocks noChangeAspect="1" noChangeArrowheads="1"/>
          </p:cNvSpPr>
          <p:nvPr/>
        </p:nvSpPr>
        <p:spPr bwMode="auto">
          <a:xfrm>
            <a:off x="93345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9" name="AutoShape 2" descr="https://ecee.colorado.edu/~bart/book/book/chapter2/gif/eq2_6_2.gif"/>
          <p:cNvSpPr>
            <a:spLocks noChangeAspect="1" noChangeArrowheads="1"/>
          </p:cNvSpPr>
          <p:nvPr/>
        </p:nvSpPr>
        <p:spPr bwMode="auto">
          <a:xfrm>
            <a:off x="933450" y="335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89947" y="934277"/>
                <a:ext cx="8712968" cy="5179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density of electrons in a semiconductor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the density of available states and the probability that each of these states is occupied.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density of occupied states per unit volume </a:t>
                </a:r>
                <a:r>
                  <a:rPr lang="en-IN" sz="2200" b="1" i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given as</a:t>
                </a:r>
                <a:endParaRPr lang="en-IN" sz="2000" b="1" i="1" dirty="0" smtClean="0">
                  <a:solidFill>
                    <a:srgbClr val="669900"/>
                  </a:solidFill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𝒏</m:t>
                      </m:r>
                      <m:d>
                        <m:dPr>
                          <m:ctrlP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  <m:t>𝒄</m:t>
                          </m:r>
                        </m:sub>
                      </m:sSub>
                      <m:d>
                        <m:dPr>
                          <m:ctrlP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000" b="1" i="1" smtClean="0">
                              <a:solidFill>
                                <a:srgbClr val="6699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𝒇</m:t>
                      </m:r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(</m:t>
                      </m:r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𝑬</m:t>
                      </m:r>
                      <m:r>
                        <a:rPr lang="en-IN" sz="2000" b="1" i="1" smtClean="0">
                          <a:solidFill>
                            <a:srgbClr val="66990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IN" sz="2000" b="1" dirty="0">
                  <a:solidFill>
                    <a:srgbClr val="6699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Holes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correspond to empty states in the valence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band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the probability of having a hole equals the probability that a particular state is not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filled</a:t>
                </a:r>
                <a:r>
                  <a:rPr lang="en-IN" sz="2200" b="1" dirty="0" smtClean="0">
                    <a:latin typeface="+mn-lt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Hole </a:t>
                </a:r>
                <a:r>
                  <a:rPr lang="en-IN" sz="2200" b="1" dirty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density per unit energy, </a:t>
                </a:r>
                <a:r>
                  <a:rPr lang="en-IN" sz="2200" b="1" i="1" dirty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p</a:t>
                </a:r>
                <a:r>
                  <a:rPr lang="en-IN" sz="2200" b="1" dirty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(</a:t>
                </a:r>
                <a:r>
                  <a:rPr lang="en-IN" sz="2200" b="1" i="1" dirty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E</a:t>
                </a:r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  <a:cs typeface="Times New Roman" panose="02020603050405020304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𝐢𝐬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𝐠𝐢𝐯𝐞𝐧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𝐚𝐬</m:t>
                    </m:r>
                    <m:r>
                      <a:rPr lang="en-IN" sz="2200" b="1" i="0" smtClean="0">
                        <a:solidFill>
                          <a:srgbClr val="7030A0"/>
                        </a:solidFill>
                        <a:latin typeface="Cambria Math"/>
                      </a:rPr>
                      <m:t>     </m:t>
                    </m:r>
                  </m:oMath>
                </a14:m>
                <a:endParaRPr lang="en-IN" sz="2200" b="1" i="0" dirty="0" smtClean="0">
                  <a:solidFill>
                    <a:srgbClr val="7030A0"/>
                  </a:solidFill>
                  <a:latin typeface="+mn-lt"/>
                </a:endParaRP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2200" b="1" i="0" smtClean="0">
                          <a:solidFill>
                            <a:srgbClr val="009900"/>
                          </a:solidFill>
                          <a:latin typeface="Cambria Math"/>
                        </a:rPr>
                        <m:t>    </m:t>
                      </m:r>
                      <m:r>
                        <a:rPr lang="en-IN" sz="2200" b="1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𝒑</m:t>
                      </m:r>
                      <m:d>
                        <m:dPr>
                          <m:ctrlP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</m:d>
                      <m:r>
                        <a:rPr lang="en-IN" sz="2200" b="1" i="1" smtClean="0">
                          <a:solidFill>
                            <a:srgbClr val="0099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𝒈</m:t>
                          </m:r>
                        </m:e>
                        <m:sub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200" b="1" i="0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𝐄</m:t>
                          </m:r>
                        </m:e>
                      </m:d>
                      <m:r>
                        <a:rPr lang="en-IN" sz="2200" b="1" i="0" smtClean="0">
                          <a:solidFill>
                            <a:srgbClr val="009900"/>
                          </a:solidFill>
                          <a:latin typeface="Cambria Math"/>
                        </a:rPr>
                        <m:t>  </m:t>
                      </m:r>
                      <m:d>
                        <m:dPr>
                          <m:begChr m:val="["/>
                          <m:endChr m:val="]"/>
                          <m:ctrlP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𝒇</m:t>
                          </m:r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𝑬</m:t>
                          </m:r>
                          <m:r>
                            <a:rPr lang="en-IN" sz="2200" b="1" i="1" smtClean="0">
                              <a:solidFill>
                                <a:srgbClr val="00990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IN" sz="2200" b="1" dirty="0">
                  <a:solidFill>
                    <a:srgbClr val="009900"/>
                  </a:solidFill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endParaRPr lang="en-IN" sz="2200" b="1" dirty="0" smtClean="0">
                  <a:latin typeface="+mn-lt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200" b="1" dirty="0" smtClean="0">
                    <a:latin typeface="+mn-lt"/>
                    <a:cs typeface="Times New Roman" panose="02020603050405020304" pitchFamily="18" charset="0"/>
                  </a:rPr>
                  <a:t>     where</a:t>
                </a:r>
                <a:r>
                  <a:rPr lang="en-IN" sz="2200" b="1" dirty="0">
                    <a:latin typeface="+mn-lt"/>
                    <a:cs typeface="Times New Roman" panose="02020603050405020304" pitchFamily="18" charset="0"/>
                  </a:rPr>
                  <a:t> </a:t>
                </a:r>
                <a:r>
                  <a:rPr lang="en-IN" sz="2200" b="1" i="1" dirty="0">
                    <a:latin typeface="+mn-lt"/>
                    <a:cs typeface="Times New Roman" panose="02020603050405020304" pitchFamily="18" charset="0"/>
                  </a:rPr>
                  <a:t>g</a:t>
                </a:r>
                <a:r>
                  <a:rPr lang="en-IN" sz="2200" b="1" baseline="-25000" dirty="0">
                    <a:latin typeface="+mn-lt"/>
                    <a:cs typeface="Times New Roman" panose="02020603050405020304" pitchFamily="18" charset="0"/>
                  </a:rPr>
                  <a:t>v</a:t>
                </a:r>
                <a:r>
                  <a:rPr lang="en-IN" sz="2200" b="1" dirty="0">
                    <a:latin typeface="+mn-lt"/>
                    <a:cs typeface="Times New Roman" panose="02020603050405020304" pitchFamily="18" charset="0"/>
                  </a:rPr>
                  <a:t>(</a:t>
                </a:r>
                <a:r>
                  <a:rPr lang="en-IN" sz="2200" b="1" i="1" dirty="0">
                    <a:latin typeface="+mn-lt"/>
                    <a:cs typeface="Times New Roman" panose="02020603050405020304" pitchFamily="18" charset="0"/>
                  </a:rPr>
                  <a:t>E</a:t>
                </a:r>
                <a:r>
                  <a:rPr lang="en-IN" sz="2200" b="1" dirty="0">
                    <a:latin typeface="+mn-lt"/>
                    <a:cs typeface="Times New Roman" panose="02020603050405020304" pitchFamily="18" charset="0"/>
                  </a:rPr>
                  <a:t>) is the density of states in the valence band</a:t>
                </a:r>
                <a:r>
                  <a:rPr lang="en-IN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IN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6E5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IN" sz="2200" b="1" dirty="0">
                    <a:solidFill>
                      <a:srgbClr val="6E5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density of carriers is then obtained by integrating the density of carriers per unit energy over all possible energies within a </a:t>
                </a:r>
                <a:r>
                  <a:rPr lang="en-IN" sz="2200" b="1" dirty="0" smtClean="0">
                    <a:solidFill>
                      <a:srgbClr val="6E56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band</a:t>
                </a: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947" y="934277"/>
                <a:ext cx="8712968" cy="5179238"/>
              </a:xfrm>
              <a:prstGeom prst="rect">
                <a:avLst/>
              </a:prstGeom>
              <a:blipFill rotWithShape="1">
                <a:blip r:embed="rId2"/>
                <a:stretch>
                  <a:fillRect l="-770" t="-706" r="-980" b="-141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33234" y="332656"/>
            <a:ext cx="55037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CARRIER CONCENTRATION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9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332656"/>
            <a:ext cx="556479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CONDUCTIVITY IN METALS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8784976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chemeClr val="accent5"/>
                </a:solidFill>
                <a:latin typeface="+mn-lt"/>
              </a:rPr>
              <a:t>Conductivity is attributed to </a:t>
            </a:r>
            <a:r>
              <a:rPr lang="en-IN" sz="2200" b="1" i="1" dirty="0">
                <a:solidFill>
                  <a:schemeClr val="accent5"/>
                </a:solidFill>
                <a:latin typeface="+mn-lt"/>
              </a:rPr>
              <a:t>free-charge carriers in metals.</a:t>
            </a:r>
            <a:endParaRPr lang="en-IN" sz="2200" b="1" dirty="0">
              <a:solidFill>
                <a:schemeClr val="accent5"/>
              </a:solidFill>
              <a:latin typeface="+mn-lt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669900"/>
                </a:solidFill>
                <a:latin typeface="+mn-lt"/>
              </a:rPr>
              <a:t>Increase in temperature </a:t>
            </a:r>
            <a:r>
              <a:rPr lang="en-IN" sz="2200" b="1" dirty="0" smtClean="0">
                <a:solidFill>
                  <a:srgbClr val="6699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669900"/>
                </a:solidFill>
                <a:latin typeface="+mn-lt"/>
              </a:rPr>
              <a:t> </a:t>
            </a:r>
            <a:r>
              <a:rPr lang="en-IN" sz="2200" b="1" dirty="0">
                <a:solidFill>
                  <a:srgbClr val="669900"/>
                </a:solidFill>
                <a:latin typeface="+mn-lt"/>
              </a:rPr>
              <a:t>increases the vibrations of the metal </a:t>
            </a:r>
            <a:r>
              <a:rPr lang="en-IN" sz="2200" b="1" dirty="0" smtClean="0">
                <a:solidFill>
                  <a:srgbClr val="669900"/>
                </a:solidFill>
                <a:latin typeface="+mn-lt"/>
              </a:rPr>
              <a:t>ions</a:t>
            </a:r>
            <a:r>
              <a:rPr lang="en-IN" sz="2200" dirty="0" smtClean="0">
                <a:latin typeface="+mn-lt"/>
              </a:rPr>
              <a:t>. 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66FF"/>
                </a:solidFill>
                <a:latin typeface="+mn-lt"/>
              </a:rPr>
              <a:t>Increased vibrations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latin typeface="+mn-lt"/>
              </a:rPr>
              <a:t> </a:t>
            </a:r>
            <a:r>
              <a:rPr lang="en-IN" sz="2200" b="1" dirty="0">
                <a:solidFill>
                  <a:srgbClr val="BA0003"/>
                </a:solidFill>
                <a:latin typeface="+mn-lt"/>
              </a:rPr>
              <a:t>causes frequent collisions between </a:t>
            </a:r>
            <a:r>
              <a:rPr lang="en-IN" sz="2200" b="1" dirty="0" smtClean="0">
                <a:solidFill>
                  <a:srgbClr val="BA0003"/>
                </a:solidFill>
                <a:latin typeface="+mn-lt"/>
              </a:rPr>
              <a:t>the electrons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CC00CC"/>
                </a:solidFill>
                <a:latin typeface="+mn-lt"/>
              </a:rPr>
              <a:t>drains </a:t>
            </a:r>
            <a:r>
              <a:rPr lang="en-IN" sz="2200" b="1" dirty="0">
                <a:solidFill>
                  <a:srgbClr val="CC00CC"/>
                </a:solidFill>
                <a:latin typeface="+mn-lt"/>
              </a:rPr>
              <a:t>out </a:t>
            </a:r>
            <a:r>
              <a:rPr lang="en-IN" sz="2200" b="1" dirty="0" smtClean="0">
                <a:solidFill>
                  <a:srgbClr val="CC00CC"/>
                </a:solidFill>
                <a:latin typeface="+mn-lt"/>
              </a:rPr>
              <a:t>energy </a:t>
            </a:r>
            <a:r>
              <a:rPr lang="en-IN" sz="2200" b="1" dirty="0">
                <a:solidFill>
                  <a:srgbClr val="CC00CC"/>
                </a:solidFill>
                <a:latin typeface="+mn-lt"/>
              </a:rPr>
              <a:t>of the free electrons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latin typeface="+mn-lt"/>
              </a:rPr>
              <a:t> </a:t>
            </a:r>
            <a:r>
              <a:rPr lang="en-IN" sz="2200" b="1" dirty="0">
                <a:solidFill>
                  <a:srgbClr val="009900"/>
                </a:solidFill>
                <a:latin typeface="+mn-lt"/>
              </a:rPr>
              <a:t>restricts the movement of the delocalized </a:t>
            </a:r>
            <a:r>
              <a:rPr lang="en-IN" sz="2200" b="1" dirty="0" smtClean="0">
                <a:solidFill>
                  <a:srgbClr val="009900"/>
                </a:solidFill>
                <a:latin typeface="+mn-lt"/>
              </a:rPr>
              <a:t>electrons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drift </a:t>
            </a:r>
            <a:r>
              <a:rPr lang="en-IN" sz="2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velocity </a:t>
            </a:r>
            <a:r>
              <a:rPr lang="en-IN" sz="22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decreases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resistivity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of the metal increases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sym typeface="Wingdings" panose="05000000000000000000" pitchFamily="2" charset="2"/>
              </a:rPr>
              <a:t>c</a:t>
            </a:r>
            <a:r>
              <a:rPr lang="en-IN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rPr>
              <a:t>urrent decreases </a:t>
            </a:r>
            <a:r>
              <a:rPr lang="en-IN" sz="2200" b="1" dirty="0" smtClean="0"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9900FF"/>
                </a:solidFill>
                <a:latin typeface="+mn-lt"/>
              </a:rPr>
              <a:t>conductivity </a:t>
            </a:r>
            <a:r>
              <a:rPr lang="en-IN" sz="2200" b="1" dirty="0">
                <a:solidFill>
                  <a:srgbClr val="9900FF"/>
                </a:solidFill>
                <a:latin typeface="+mn-lt"/>
              </a:rPr>
              <a:t>of the material decreases</a:t>
            </a:r>
            <a:r>
              <a:rPr lang="en-IN" sz="2200" b="1" dirty="0" smtClean="0">
                <a:solidFill>
                  <a:srgbClr val="9900FF"/>
                </a:solidFill>
                <a:latin typeface="+mn-lt"/>
              </a:rPr>
              <a:t>.</a:t>
            </a:r>
            <a:endParaRPr lang="en-IN" sz="2200" b="1" dirty="0" smtClean="0">
              <a:solidFill>
                <a:srgbClr val="9900FF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5976" y="3935511"/>
                <a:ext cx="374441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𝑱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𝑬</m:t>
                    </m:r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  <a:ea typeface="Cambria Math"/>
                  </a:rPr>
                  <a:t> (Ohm’s law)</a:t>
                </a:r>
              </a:p>
              <a:p>
                <a:r>
                  <a:rPr lang="en-IN" sz="2200" b="1" dirty="0">
                    <a:latin typeface="+mn-lt"/>
                  </a:rPr>
                  <a:t> </a:t>
                </a:r>
                <a:r>
                  <a:rPr lang="en-IN" sz="2200" b="1" dirty="0" smtClean="0">
                    <a:latin typeface="+mn-lt"/>
                  </a:rPr>
                  <a:t>   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ρ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=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1/σ</a:t>
                </a:r>
                <a:endParaRPr lang="en-IN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3935511"/>
                <a:ext cx="3744416" cy="769441"/>
              </a:xfrm>
              <a:prstGeom prst="rect">
                <a:avLst/>
              </a:prstGeom>
              <a:blipFill rotWithShape="1">
                <a:blip r:embed="rId3"/>
                <a:stretch>
                  <a:fillRect l="-1954" t="-4762" b="-1507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55976" y="4941168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200" b="1" dirty="0" smtClean="0">
                <a:latin typeface="+mn-lt"/>
              </a:rPr>
              <a:t>The temperature dependence is given as </a:t>
            </a:r>
          </a:p>
          <a:p>
            <a:pPr algn="just"/>
            <a:r>
              <a:rPr lang="el-GR" sz="2200" b="1" dirty="0" smtClean="0">
                <a:solidFill>
                  <a:srgbClr val="FF0000"/>
                </a:solidFill>
                <a:latin typeface="+mn-lt"/>
              </a:rPr>
              <a:t>ρ</a:t>
            </a:r>
            <a:r>
              <a:rPr lang="en-IN" sz="2200" b="1" baseline="-25000" dirty="0">
                <a:solidFill>
                  <a:srgbClr val="FF0000"/>
                </a:solidFill>
                <a:latin typeface="+mn-lt"/>
              </a:rPr>
              <a:t>t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 = </a:t>
            </a:r>
            <a:r>
              <a:rPr lang="el-GR" sz="2200" b="1" dirty="0">
                <a:solidFill>
                  <a:srgbClr val="FF0000"/>
                </a:solidFill>
                <a:latin typeface="+mn-lt"/>
              </a:rPr>
              <a:t>ρ</a:t>
            </a:r>
            <a:r>
              <a:rPr lang="el-GR" sz="2200" b="1" baseline="-25000" dirty="0">
                <a:solidFill>
                  <a:srgbClr val="FF0000"/>
                </a:solidFill>
                <a:latin typeface="+mn-lt"/>
              </a:rPr>
              <a:t>0 </a:t>
            </a:r>
            <a:r>
              <a:rPr lang="el-GR" sz="2200" b="1" dirty="0">
                <a:solidFill>
                  <a:srgbClr val="FF0000"/>
                </a:solidFill>
                <a:latin typeface="+mn-lt"/>
              </a:rPr>
              <a:t>[ 1 + α (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T – T</a:t>
            </a:r>
            <a:r>
              <a:rPr lang="en-IN" sz="2200" b="1" baseline="-25000" dirty="0">
                <a:solidFill>
                  <a:srgbClr val="FF0000"/>
                </a:solidFill>
                <a:latin typeface="+mn-lt"/>
              </a:rPr>
              <a:t>0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2" t="6530" r="15110" b="474"/>
          <a:stretch/>
        </p:blipFill>
        <p:spPr>
          <a:xfrm>
            <a:off x="755576" y="3678709"/>
            <a:ext cx="3081536" cy="2370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51520" y="6309320"/>
            <a:ext cx="896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5"/>
              </a:rPr>
              <a:t>https://www.askiitians.com/iit-jee-electric-current/temperature-dependence-of-resistivity/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068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67544" y="1052736"/>
                <a:ext cx="8568952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Intrinsic semiconductors, the conductivity is given by </a:t>
                </a:r>
                <a:endParaRPr lang="en-IN" sz="2200" b="1" i="1" dirty="0">
                  <a:solidFill>
                    <a:srgbClr val="CC0099"/>
                  </a:solidFill>
                  <a:latin typeface="Cambria Math"/>
                  <a:ea typeface="Cambria Math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𝝈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𝒆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  <m:t>𝒏</m:t>
                        </m:r>
                        <m: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  <m:t>𝒆</m:t>
                        </m:r>
                      </m:sub>
                    </m:sSub>
                    <m:r>
                      <a:rPr lang="en-IN" sz="2200" b="1" i="1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IN" sz="2200" b="1" i="1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𝒑</m:t>
                    </m:r>
                    <m:sSub>
                      <m:sSubPr>
                        <m:ctrlP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  <m:t>𝝁</m:t>
                        </m:r>
                      </m:e>
                      <m:sub>
                        <m:r>
                          <a:rPr lang="en-IN" sz="2200" b="1" i="1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</a:rPr>
                          <m:t>𝒉</m:t>
                        </m:r>
                      </m:sub>
                    </m:sSub>
                    <m:r>
                      <a:rPr lang="en-IN" sz="2200" b="1" i="1">
                        <a:solidFill>
                          <a:srgbClr val="669900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IN" sz="2200" b="1" dirty="0" smtClean="0">
                    <a:solidFill>
                      <a:srgbClr val="66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IN" sz="2200" b="1" i="1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𝒏</m:t>
                    </m:r>
                    <m:r>
                      <a:rPr lang="en-IN" sz="2200" b="1" i="1" baseline="-25000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𝒊</m:t>
                    </m:r>
                    <m:r>
                      <a:rPr lang="en-IN" sz="2200" b="1" i="1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𝒆</m:t>
                    </m:r>
                    <m:r>
                      <a:rPr lang="en-IN" sz="2200" b="1" i="1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en-IN" sz="2200" b="1" i="1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66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</m:sSub>
                    <m:r>
                      <a:rPr lang="en-IN" sz="2200" b="1" i="1" dirty="0" smtClean="0">
                        <a:solidFill>
                          <a:srgbClr val="66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IN" sz="2200" b="1" dirty="0">
                  <a:solidFill>
                    <a:srgbClr val="66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µ</a:t>
                </a:r>
                <a:r>
                  <a:rPr lang="en-IN" sz="2200" b="1" baseline="-25000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µ</a:t>
                </a:r>
                <a:r>
                  <a:rPr lang="en-IN" sz="2200" b="1" baseline="-25000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 to the mobilities of the electrons and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holes</a:t>
                </a:r>
              </a:p>
              <a:p>
                <a:pPr algn="just"/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IN" sz="2200" b="1" i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IN" sz="2200" b="1" i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refer to the density (concentration) of electrons and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holes</a:t>
                </a:r>
              </a:p>
              <a:p>
                <a:pPr algn="just"/>
                <a:r>
                  <a:rPr lang="en-IN" sz="2200" b="1" i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  <a:r>
                  <a:rPr lang="en-IN" sz="2200" b="1" i="1" dirty="0" err="1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IN" sz="2200" b="1" i="1" baseline="-25000" dirty="0" err="1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200" b="1" i="1" baseline="-25000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intrinsic charge carrier density</a:t>
                </a:r>
                <a:endParaRPr lang="en-IN" sz="2200" b="1" baseline="-25000" dirty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8568952" cy="2092881"/>
              </a:xfrm>
              <a:prstGeom prst="rect">
                <a:avLst/>
              </a:prstGeom>
              <a:blipFill rotWithShape="1">
                <a:blip r:embed="rId2"/>
                <a:stretch>
                  <a:fillRect l="-854" t="-1749" b="-495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251" y="3284984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3333FF"/>
                </a:solidFill>
                <a:latin typeface="+mn-lt"/>
              </a:rPr>
              <a:t>The electrons in the valance band gains energy </a:t>
            </a:r>
            <a:r>
              <a:rPr lang="en-IN" sz="2200" b="1" dirty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 moves to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 higher energy levels in the conduction band </a:t>
            </a:r>
            <a:r>
              <a:rPr lang="en-IN" sz="2200" b="1" dirty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 becomes charge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carriers</a:t>
            </a:r>
            <a:endParaRPr lang="en-IN" sz="22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7030" y="404664"/>
            <a:ext cx="666733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CONDUCTIVITY IN INTRINSIC SC</a:t>
            </a:r>
            <a:endParaRPr lang="en-IN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5937" y="4653136"/>
                <a:ext cx="8283192" cy="1030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Carrier concentration depends exponentially on the band gap and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𝒊</m:t>
                        </m:r>
                      </m:sub>
                    </m:sSub>
                    <m:r>
                      <a:rPr lang="en-IN" sz="24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sSub>
                          <m:sSubPr>
                            <m:ctrlP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𝑵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</m:e>
                    </m:rad>
                    <m:r>
                      <a:rPr lang="en-IN" sz="2400" b="1">
                        <a:solidFill>
                          <a:srgbClr val="FF0000"/>
                        </a:solidFill>
                        <a:latin typeface="Cambria Math"/>
                      </a:rPr>
                      <m:t>𝐞𝐱𝐩</m:t>
                    </m:r>
                    <m:r>
                      <a:rPr lang="en-IN" sz="2400" b="1" i="1">
                        <a:solidFill>
                          <a:srgbClr val="FF0000"/>
                        </a:solidFill>
                        <a:latin typeface="Cambria Math"/>
                      </a:rPr>
                      <m:t>(−</m:t>
                    </m:r>
                    <m:f>
                      <m:fPr>
                        <m:ctrlP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𝒈</m:t>
                            </m:r>
                          </m:sub>
                        </m:sSub>
                      </m:num>
                      <m:den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  <m:sSub>
                          <m:sSubPr>
                            <m:ctrlP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𝒌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𝑩</m:t>
                            </m:r>
                          </m:sub>
                        </m:sSub>
                        <m:r>
                          <a:rPr lang="en-IN" sz="24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𝑻</m:t>
                        </m:r>
                      </m:den>
                    </m:f>
                  </m:oMath>
                </a14:m>
                <a:r>
                  <a:rPr lang="en-IN" sz="2400" b="1" dirty="0">
                    <a:solidFill>
                      <a:srgbClr val="FF0000"/>
                    </a:solidFill>
                  </a:rPr>
                  <a:t>)</a:t>
                </a:r>
                <a:endParaRPr lang="en-IN" sz="24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937" y="4653136"/>
                <a:ext cx="8283192" cy="1030218"/>
              </a:xfrm>
              <a:prstGeom prst="rect">
                <a:avLst/>
              </a:prstGeom>
              <a:blipFill rotWithShape="1">
                <a:blip r:embed="rId3"/>
                <a:stretch>
                  <a:fillRect l="-809" t="-3550" r="-1030" b="-59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194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568" y="908720"/>
                <a:ext cx="7704856" cy="1678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In Intrinsic semiconductors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  <a:sym typeface="Wingdings" panose="05000000000000000000" pitchFamily="2" charset="2"/>
                  </a:rPr>
                  <a:t> C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onductivity increases with increasing temperature.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  <m:r>
                      <a:rPr lang="en-IN" sz="2400" b="1" i="1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𝝈</m:t>
                    </m:r>
                  </m:oMath>
                </a14:m>
                <a:r>
                  <a:rPr lang="en-IN" sz="2400" b="1" dirty="0">
                    <a:solidFill>
                      <a:srgbClr val="009900"/>
                    </a:solidFill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1" i="1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IN" sz="2400" b="1" i="1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IN" sz="2400" b="1" i="1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400" b="1" i="1">
                                <a:solidFill>
                                  <a:srgbClr val="009900"/>
                                </a:solidFill>
                                <a:latin typeface="Cambria Math"/>
                                <a:cs typeface="Times New Roman" panose="02020603050405020304" pitchFamily="18" charset="0"/>
                              </a:rPr>
                              <m:t>𝒈</m:t>
                            </m:r>
                          </m:sub>
                        </m:sSub>
                      </m:num>
                      <m:den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𝒌𝑻</m:t>
                        </m:r>
                      </m:den>
                    </m:f>
                    <m:r>
                      <a:rPr lang="en-IN" sz="2400" b="1" i="1">
                        <a:solidFill>
                          <a:srgbClr val="009900"/>
                        </a:solidFill>
                        <a:latin typeface="Cambria Math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𝒍𝒐𝒈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0099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IN" sz="2400" b="1" dirty="0">
                    <a:solidFill>
                      <a:srgbClr val="009900"/>
                    </a:solidFill>
                    <a:cs typeface="Times New Roman" panose="02020603050405020304" pitchFamily="18" charset="0"/>
                  </a:rPr>
                  <a:t>B</a:t>
                </a:r>
                <a:endParaRPr lang="en-IN" sz="2400" dirty="0"/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908720"/>
                <a:ext cx="7704856" cy="1678665"/>
              </a:xfrm>
              <a:prstGeom prst="rect">
                <a:avLst/>
              </a:prstGeom>
              <a:blipFill rotWithShape="1">
                <a:blip r:embed="rId2"/>
                <a:stretch>
                  <a:fillRect l="-870" t="-2182" r="-110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581920"/>
            <a:ext cx="4203641" cy="349623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23528" y="6381328"/>
            <a:ext cx="2929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https://</a:t>
            </a:r>
            <a:r>
              <a:rPr lang="en-IN" b="1" dirty="0" smtClean="0">
                <a:latin typeface="+mn-lt"/>
                <a:hlinkClick r:id="rId4"/>
              </a:rPr>
              <a:t>sites.google.com/site/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797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024" y="995824"/>
            <a:ext cx="860444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temperature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frozen charge carriers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resistivity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extremely high.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Moderate increase in temperature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Rapid decrease in resistivity with the increase of ionized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charges. </a:t>
            </a:r>
            <a:endParaRPr lang="en-IN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70" b="9491"/>
          <a:stretch/>
        </p:blipFill>
        <p:spPr>
          <a:xfrm>
            <a:off x="5508104" y="3068960"/>
            <a:ext cx="3390736" cy="2642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7030" y="354722"/>
            <a:ext cx="6561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CONDUCTIVITY IN EXTRINSIC SC</a:t>
            </a:r>
            <a:endParaRPr lang="en-IN" sz="30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024" y="2780928"/>
            <a:ext cx="50760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sufficiently high temperature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dopants are completely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ionized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conductivity decreases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resistivity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increases again. </a:t>
            </a:r>
            <a:endParaRPr lang="en-IN" sz="22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IN" sz="22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still higher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resistivity decreases sharply due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appreciable excitation of all carriers and crossing the energy gap. </a:t>
            </a:r>
            <a:endParaRPr lang="en-I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716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3528" y="620688"/>
                <a:ext cx="8568952" cy="5601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doped semiconductor (Extrinsic), </a:t>
                </a:r>
                <a:r>
                  <a:rPr lang="en-IN" sz="2200" b="1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majority carriers greatly </a:t>
                </a:r>
                <a:r>
                  <a:rPr lang="en-IN" sz="2200" b="1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outnumbers the </a:t>
                </a:r>
                <a:r>
                  <a:rPr lang="en-IN" sz="2200" b="1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minority carriers, so that the equation can be reduced to a single term involving the majority </a:t>
                </a:r>
                <a:r>
                  <a:rPr lang="en-IN" sz="2200" b="1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carrier.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dirty="0" smtClean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n-type semiconductor</a:t>
                </a:r>
              </a:p>
              <a:p>
                <a:pPr lvl="6" algn="just"/>
                <a:r>
                  <a:rPr lang="en-IN" sz="2200" b="1" dirty="0" smtClean="0">
                    <a:solidFill>
                      <a:srgbClr val="3333FF"/>
                    </a:solidFill>
                    <a:ea typeface="Cambria Math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𝒏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𝒏𝒆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𝒆</m:t>
                        </m:r>
                      </m:sub>
                    </m:sSub>
                  </m:oMath>
                </a14:m>
                <a:endParaRPr lang="en-IN" sz="2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p-type semiconductor</a:t>
                </a:r>
              </a:p>
              <a:p>
                <a:pPr algn="just"/>
                <a:r>
                  <a:rPr lang="en-IN" sz="2200" b="1" dirty="0" smtClean="0">
                    <a:solidFill>
                      <a:srgbClr val="009900"/>
                    </a:solidFill>
                    <a:ea typeface="Cambria Math"/>
                    <a:cs typeface="Times New Roman" panose="02020603050405020304" pitchFamily="18" charset="0"/>
                  </a:rPr>
                  <a:t> 	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𝝈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𝒑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𝒑𝒆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009900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𝒉</m:t>
                        </m:r>
                      </m:sub>
                    </m:sSub>
                  </m:oMath>
                </a14:m>
                <a:endParaRPr lang="en-IN" sz="2200" b="1" dirty="0">
                  <a:solidFill>
                    <a:srgbClr val="0099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I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Conductivity </a:t>
                </a:r>
                <a:r>
                  <a:rPr lang="en-I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 material is determined by two factors: </a:t>
                </a:r>
                <a:endParaRPr lang="en-I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</a:t>
                </a:r>
                <a:r>
                  <a:rPr lang="en-IN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concentration </a:t>
                </a:r>
                <a:r>
                  <a:rPr lang="en-I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free carriers available to conduct current </a:t>
                </a: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</a:p>
              <a:p>
                <a:pPr algn="just"/>
                <a:r>
                  <a:rPr lang="en-I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(ii) their </a:t>
                </a:r>
                <a:r>
                  <a:rPr lang="en-IN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mobility (or freedom to move). </a:t>
                </a:r>
                <a:endParaRPr lang="en-I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IN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I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semiconductor, both mobility and carrier concentration </a:t>
                </a:r>
                <a:endParaRPr lang="en-IN" sz="2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I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are  temperature </a:t>
                </a:r>
                <a:r>
                  <a:rPr lang="en-I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dependent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620688"/>
                <a:ext cx="8568952" cy="5601020"/>
              </a:xfrm>
              <a:prstGeom prst="rect">
                <a:avLst/>
              </a:prstGeom>
              <a:blipFill rotWithShape="1">
                <a:blip r:embed="rId2"/>
                <a:stretch>
                  <a:fillRect l="-782" t="-653" r="-996" b="-152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588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840189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669900"/>
                </a:solidFill>
                <a:latin typeface="+mn-lt"/>
              </a:rPr>
              <a:t>Absence of field: free </a:t>
            </a:r>
            <a:r>
              <a:rPr lang="en-IN" sz="2200" b="1" dirty="0">
                <a:solidFill>
                  <a:srgbClr val="669900"/>
                </a:solidFill>
                <a:latin typeface="+mn-lt"/>
              </a:rPr>
              <a:t>electrons move in a conductor with random velocities and random directions. </a:t>
            </a:r>
            <a:endParaRPr lang="en-IN" sz="2200" b="1" dirty="0" smtClean="0">
              <a:solidFill>
                <a:srgbClr val="669900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BA0003"/>
                </a:solidFill>
                <a:latin typeface="+mn-lt"/>
              </a:rPr>
              <a:t>Presence of field: the </a:t>
            </a:r>
            <a:r>
              <a:rPr lang="en-IN" sz="2200" b="1" dirty="0">
                <a:solidFill>
                  <a:srgbClr val="BA0003"/>
                </a:solidFill>
                <a:latin typeface="+mn-lt"/>
              </a:rPr>
              <a:t>randomly moving electrons experience an electrical force in the direction of the field.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66FF"/>
                </a:solidFill>
                <a:latin typeface="+mn-lt"/>
              </a:rPr>
              <a:t>Electrons shift </a:t>
            </a:r>
            <a:r>
              <a:rPr lang="en-IN" sz="2200" b="1" dirty="0">
                <a:solidFill>
                  <a:srgbClr val="0066FF"/>
                </a:solidFill>
                <a:latin typeface="+mn-lt"/>
              </a:rPr>
              <a:t>towards higher potential with their random motion. </a:t>
            </a:r>
            <a:endParaRPr lang="en-IN" sz="2200" b="1" dirty="0" smtClean="0">
              <a:solidFill>
                <a:srgbClr val="0066FF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The 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electrons will drift towards higher potential along with their random motions. </a:t>
            </a:r>
            <a:endParaRPr lang="en-IN" sz="2200" b="1" dirty="0" smtClean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759989"/>
            <a:ext cx="3672407" cy="21892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690676" y="282714"/>
            <a:ext cx="346550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DRIFT CURRENT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electron-mobility1 (1)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496" y="3781626"/>
            <a:ext cx="9117771" cy="19516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309320"/>
            <a:ext cx="598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6"/>
              </a:rPr>
              <a:t>https://web2.ph.utexas.edu/~coker2/index.files/current.htm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2410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5536" y="584863"/>
                <a:ext cx="8424936" cy="5436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Electrons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have a net velocity towards the higher potential end of the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conductor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known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as the drift velocity of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electrons. 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</a:rPr>
                  <a:t>The drift </a:t>
                </a:r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movement of electrons inside an electrically stressed conductor, is known as drift </a:t>
                </a:r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</a:rPr>
                  <a:t>current</a:t>
                </a:r>
                <a:r>
                  <a:rPr lang="en-IN" sz="2200" dirty="0" smtClean="0">
                    <a:solidFill>
                      <a:srgbClr val="002060"/>
                    </a:solidFill>
                    <a:latin typeface="+mn-lt"/>
                  </a:rPr>
                  <a:t>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9900"/>
                    </a:solidFill>
                    <a:latin typeface="+mn-lt"/>
                  </a:rPr>
                  <a:t>The </a:t>
                </a:r>
                <a:r>
                  <a:rPr lang="en-IN" sz="2200" b="1" dirty="0">
                    <a:solidFill>
                      <a:srgbClr val="009900"/>
                    </a:solidFill>
                    <a:latin typeface="+mn-lt"/>
                  </a:rPr>
                  <a:t>drift current density for hole and electrons are given by </a:t>
                </a:r>
                <a:r>
                  <a:rPr lang="en-IN" sz="2200" b="1" dirty="0" smtClean="0">
                    <a:latin typeface="+mn-lt"/>
                  </a:rPr>
                  <a:t>			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d>
                          <m:dPr>
                            <m:ctrlP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𝒅𝒓𝒊𝒇𝒕</m:t>
                            </m:r>
                          </m:e>
                        </m:d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𝒆𝒍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=−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𝒏𝒆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endParaRPr lang="en-IN" sz="2200" b="1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b="1" dirty="0">
                    <a:solidFill>
                      <a:srgbClr val="FF0000"/>
                    </a:solidFill>
                  </a:rPr>
                  <a:t> </a:t>
                </a:r>
                <a:r>
                  <a:rPr lang="en-IN" sz="2200" b="1" dirty="0" smtClean="0">
                    <a:solidFill>
                      <a:srgbClr val="FF0000"/>
                    </a:solidFill>
                  </a:rPr>
                  <a:t>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d>
                          <m:dPr>
                            <m:ctrlP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𝒅𝒓𝒊𝒇𝒕</m:t>
                            </m:r>
                          </m:e>
                        </m:d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𝒉𝒐𝒍𝒆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𝒑𝒆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endParaRPr lang="en-IN" sz="2200" b="1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where </a:t>
                </a:r>
                <a:r>
                  <a:rPr lang="en-IN" sz="2200" b="1" i="1" dirty="0">
                    <a:solidFill>
                      <a:srgbClr val="3333FF"/>
                    </a:solidFill>
                    <a:latin typeface="+mn-lt"/>
                  </a:rPr>
                  <a:t>n</a:t>
                </a:r>
                <a:r>
                  <a:rPr lang="en-IN" sz="2200" b="1" i="1" dirty="0" smtClean="0">
                    <a:solidFill>
                      <a:srgbClr val="3333FF"/>
                    </a:solidFill>
                    <a:latin typeface="+mn-lt"/>
                  </a:rPr>
                  <a:t>, p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are the electron and hole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densities,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 are the drift velocities of holes and electrons respectively</a:t>
                </a:r>
                <a:r>
                  <a:rPr lang="en-IN" sz="2200" b="1" dirty="0" smtClean="0">
                    <a:latin typeface="+mn-lt"/>
                  </a:rPr>
                  <a:t>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Negative </a:t>
                </a:r>
                <a:r>
                  <a:rPr lang="en-IN" sz="2200" b="1" dirty="0">
                    <a:solidFill>
                      <a:srgbClr val="CC0099"/>
                    </a:solidFill>
                    <a:latin typeface="+mn-lt"/>
                  </a:rPr>
                  <a:t>sign indicates that the electrons having -</a:t>
                </a:r>
                <a:r>
                  <a:rPr lang="en-IN" sz="2200" b="1" dirty="0" err="1">
                    <a:solidFill>
                      <a:srgbClr val="CC0099"/>
                    </a:solidFill>
                    <a:latin typeface="+mn-lt"/>
                  </a:rPr>
                  <a:t>ve</a:t>
                </a:r>
                <a:r>
                  <a:rPr lang="en-IN" sz="2200" b="1" dirty="0">
                    <a:solidFill>
                      <a:srgbClr val="CC0099"/>
                    </a:solidFill>
                    <a:latin typeface="+mn-lt"/>
                  </a:rPr>
                  <a:t> charge move in direction opposite to 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the applied field</a:t>
                </a:r>
                <a:r>
                  <a:rPr lang="en-IN" sz="2200" dirty="0" smtClean="0">
                    <a:solidFill>
                      <a:srgbClr val="CC0099"/>
                    </a:solidFill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latin typeface="+mn-lt"/>
                  </a:rPr>
                  <a:t>Total </a:t>
                </a:r>
                <a:r>
                  <a:rPr lang="en-IN" sz="2200" b="1" dirty="0">
                    <a:latin typeface="+mn-lt"/>
                  </a:rPr>
                  <a:t>drift current density </a:t>
                </a:r>
                <a:endParaRPr lang="en-IN" sz="2200" b="1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𝒅𝒓𝒊𝒇𝒕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𝑻𝒐𝒕𝒂𝒍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𝒅𝒓𝒊𝒇𝒕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𝒉𝒐𝒍𝒆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𝒅𝒓𝒊𝒇𝒕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𝒆𝒍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IN" sz="2200" b="1" i="0" dirty="0" smtClean="0">
                        <a:solidFill>
                          <a:srgbClr val="FF0000"/>
                        </a:solidFill>
                        <a:latin typeface="Cambria Math"/>
                      </a:rPr>
                      <m:t>𝐩</m:t>
                    </m:r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IN" sz="2200" dirty="0" smtClean="0"/>
                  <a:t> </a:t>
                </a:r>
                <a14:m>
                  <m:oMath xmlns:m="http://schemas.openxmlformats.org/officeDocument/2006/math">
                    <m:r>
                      <a:rPr lang="en-IN" sz="2200" b="0" i="0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𝒏𝒆𝒗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endParaRPr lang="en-IN" sz="2200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584863"/>
                <a:ext cx="8424936" cy="5436425"/>
              </a:xfrm>
              <a:prstGeom prst="rect">
                <a:avLst/>
              </a:prstGeom>
              <a:blipFill rotWithShape="1">
                <a:blip r:embed="rId2"/>
                <a:stretch>
                  <a:fillRect l="-868" t="-673" r="-941" b="-67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320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87849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semiconducting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Dopants are introduced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distribution of carriers takes place to maintain the uniformity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known as </a:t>
            </a:r>
            <a:r>
              <a:rPr lang="en-IN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process </a:t>
            </a:r>
            <a:endParaRPr lang="en-IN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99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Movement of the mobile charge carriers are responsible for the flow of diffusion current from one region to the other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IN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source of energy </a:t>
            </a:r>
            <a:r>
              <a:rPr lang="en-I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</a:t>
            </a:r>
            <a:r>
              <a:rPr lang="en-IN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diffusion </a:t>
            </a:r>
            <a:r>
              <a:rPr lang="en-IN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9483" y="260648"/>
            <a:ext cx="4294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DIFFUSION CURRENT</a:t>
            </a:r>
            <a:endParaRPr lang="en-IN" sz="30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4" r="2394" b="8800"/>
          <a:stretch/>
        </p:blipFill>
        <p:spPr>
          <a:xfrm>
            <a:off x="1024460" y="3212976"/>
            <a:ext cx="4051596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MenacingFixedAmericancrow-size_restricte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3608" y="2911960"/>
            <a:ext cx="7056784" cy="3181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5496" y="6165304"/>
            <a:ext cx="9398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6"/>
              </a:rPr>
              <a:t>http://</a:t>
            </a:r>
            <a:r>
              <a:rPr lang="en-IN" b="1" dirty="0" smtClean="0">
                <a:latin typeface="+mn-lt"/>
                <a:hlinkClick r:id="rId6"/>
              </a:rPr>
              <a:t>semesters.in/v-i-characteristics-of-p-n-junction-diode-notes-for-electronics-engineering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761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332656"/>
            <a:ext cx="429476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DIFFUSION CURRENT</a:t>
            </a:r>
            <a:endParaRPr lang="en-IN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520" y="908720"/>
                <a:ext cx="8712968" cy="4990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Non-uniformity </a:t>
                </a: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of charge carriers (electrons/holes) 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 </a:t>
                </a: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gives 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the diffusion </a:t>
                </a: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current (is independent of the electric field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) 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 depends </a:t>
                </a: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on the concentration gradient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Concentration </a:t>
                </a:r>
                <a:r>
                  <a:rPr lang="en-IN" sz="2200" b="1" dirty="0">
                    <a:solidFill>
                      <a:srgbClr val="669900"/>
                    </a:solidFill>
                    <a:latin typeface="+mn-lt"/>
                  </a:rPr>
                  <a:t>of </a:t>
                </a:r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electrons (</a:t>
                </a:r>
                <a:r>
                  <a:rPr lang="en-IN" sz="2200" b="1" i="1" dirty="0" smtClean="0">
                    <a:solidFill>
                      <a:srgbClr val="669900"/>
                    </a:solidFill>
                    <a:latin typeface="+mn-lt"/>
                  </a:rPr>
                  <a:t>n</a:t>
                </a:r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) and holes(</a:t>
                </a:r>
                <a:r>
                  <a:rPr lang="en-IN" sz="2200" b="1" i="1" dirty="0" smtClean="0">
                    <a:solidFill>
                      <a:srgbClr val="669900"/>
                    </a:solidFill>
                    <a:latin typeface="+mn-lt"/>
                  </a:rPr>
                  <a:t>p</a:t>
                </a:r>
                <a:r>
                  <a:rPr lang="en-IN" sz="2200" b="1" dirty="0">
                    <a:solidFill>
                      <a:srgbClr val="669900"/>
                    </a:solidFill>
                    <a:latin typeface="+mn-lt"/>
                  </a:rPr>
                  <a:t>) varies with the distance </a:t>
                </a:r>
                <a:r>
                  <a:rPr lang="en-IN" sz="2200" b="1" i="1" dirty="0" smtClean="0">
                    <a:solidFill>
                      <a:srgbClr val="669900"/>
                    </a:solidFill>
                    <a:latin typeface="+mn-lt"/>
                  </a:rPr>
                  <a:t>x</a:t>
                </a:r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Diffusion current density for electrons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d>
                          <m:dPr>
                            <m:ctrlPr>
                              <a:rPr lang="en-IN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𝒅𝒊𝒇𝒇</m:t>
                            </m:r>
                          </m:e>
                        </m:d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𝒆𝒍</m:t>
                        </m:r>
                      </m:sub>
                    </m:sSub>
                    <m:r>
                      <a:rPr lang="en-IN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IN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f>
                      <m:f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is the diffusion coefficient for electrons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 is the concentration gradient of electrons.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Diffusion current density for holes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d>
                          <m:dPr>
                            <m:ctrlPr>
                              <a:rPr lang="en-IN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200" b="1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𝒅𝒊𝒇𝒇</m:t>
                            </m:r>
                          </m:e>
                        </m:d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𝒉𝒐</m:t>
                        </m:r>
                      </m:sub>
                    </m:sSub>
                    <m:r>
                      <a:rPr lang="en-IN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=−</m:t>
                    </m:r>
                    <m:r>
                      <a:rPr lang="en-IN" sz="2200" b="1" i="1" smtClean="0">
                        <a:solidFill>
                          <a:schemeClr val="tx1"/>
                        </a:solidFill>
                        <a:latin typeface="Cambria Math"/>
                      </a:rPr>
                      <m:t>𝒑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is the diffusion coefficient for holes and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CC0099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CC0099"/>
                    </a:solidFill>
                    <a:latin typeface="+mn-lt"/>
                  </a:rPr>
                  <a:t> is the concentration gradient of holes.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R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esultant </a:t>
                </a:r>
                <a:r>
                  <a:rPr lang="en-IN" sz="2200" b="1" dirty="0">
                    <a:solidFill>
                      <a:srgbClr val="0070C0"/>
                    </a:solidFill>
                    <a:latin typeface="+mn-lt"/>
                  </a:rPr>
                  <a:t>diffusion current density for both holes and </a:t>
                </a:r>
                <a:r>
                  <a:rPr lang="en-IN" sz="2200" b="1" dirty="0" smtClean="0">
                    <a:solidFill>
                      <a:srgbClr val="0070C0"/>
                    </a:solidFill>
                    <a:latin typeface="+mn-lt"/>
                  </a:rPr>
                  <a:t>electrons is given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d>
                          <m:dPr>
                            <m:ctrlP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𝒅𝒊𝒇𝒇</m:t>
                            </m:r>
                          </m:e>
                        </m:d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𝑻𝒐𝒕𝒂𝒍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f>
                      <m:f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IN" sz="2200" b="1" i="1" smtClean="0">
                        <a:solidFill>
                          <a:srgbClr val="FF0000"/>
                        </a:solidFill>
                        <a:latin typeface="Cambria Math"/>
                      </a:rPr>
                      <m:t>𝒑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endParaRPr lang="en-IN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8720"/>
                <a:ext cx="8712968" cy="4990662"/>
              </a:xfrm>
              <a:prstGeom prst="rect">
                <a:avLst/>
              </a:prstGeom>
              <a:blipFill rotWithShape="1">
                <a:blip r:embed="rId2"/>
                <a:stretch>
                  <a:fillRect l="-769" t="-733" r="-90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7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6672"/>
            <a:ext cx="4732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OF MATTER</a:t>
            </a:r>
            <a:endParaRPr lang="en-I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5576011"/>
              </p:ext>
            </p:extLst>
          </p:nvPr>
        </p:nvGraphicFramePr>
        <p:xfrm>
          <a:off x="251520" y="1681874"/>
          <a:ext cx="4320480" cy="433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5436096" y="1556792"/>
            <a:ext cx="3240360" cy="2808312"/>
            <a:chOff x="5436096" y="1556792"/>
            <a:chExt cx="3240360" cy="2808312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3980705939"/>
                </p:ext>
              </p:extLst>
            </p:nvPr>
          </p:nvGraphicFramePr>
          <p:xfrm>
            <a:off x="5436096" y="1556792"/>
            <a:ext cx="3240360" cy="266429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1" t="9863" r="70372" b="27551"/>
            <a:stretch/>
          </p:blipFill>
          <p:spPr>
            <a:xfrm>
              <a:off x="5841519" y="1556792"/>
              <a:ext cx="602689" cy="89742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30" t="14399" r="44413" b="25738"/>
            <a:stretch/>
          </p:blipFill>
          <p:spPr>
            <a:xfrm>
              <a:off x="5901613" y="2492896"/>
              <a:ext cx="542595" cy="79580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571" t="16367" r="19234" b="8504"/>
            <a:stretch/>
          </p:blipFill>
          <p:spPr>
            <a:xfrm>
              <a:off x="5840107" y="3394856"/>
              <a:ext cx="604101" cy="970248"/>
            </a:xfrm>
            <a:prstGeom prst="rect">
              <a:avLst/>
            </a:prstGeom>
          </p:spPr>
        </p:pic>
      </p:grpSp>
      <p:sp>
        <p:nvSpPr>
          <p:cNvPr id="8" name="Right Arrow 7"/>
          <p:cNvSpPr/>
          <p:nvPr/>
        </p:nvSpPr>
        <p:spPr bwMode="auto">
          <a:xfrm>
            <a:off x="4788024" y="2420888"/>
            <a:ext cx="1052083" cy="432048"/>
          </a:xfrm>
          <a:prstGeom prst="rightArrow">
            <a:avLst/>
          </a:prstGeom>
          <a:solidFill>
            <a:schemeClr val="accent5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581128"/>
            <a:ext cx="4222374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5400">
            <a:solidFill>
              <a:schemeClr val="accent1">
                <a:lumMod val="1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Gap values</a:t>
            </a:r>
          </a:p>
          <a:p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Conductors: VB and CB overlaps</a:t>
            </a:r>
          </a:p>
          <a:p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Semiconductors: ~1-3 eV</a:t>
            </a:r>
          </a:p>
          <a:p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Insulators: &gt; 5eV</a:t>
            </a:r>
            <a:endParaRPr lang="en-IN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0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1566" y="332656"/>
            <a:ext cx="526669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TOTAL CURRENT DENSITY</a:t>
            </a:r>
            <a:endParaRPr lang="en-IN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908720"/>
                <a:ext cx="8568952" cy="30037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200" b="1" dirty="0" smtClean="0">
                    <a:latin typeface="+mn-lt"/>
                  </a:rPr>
                  <a:t>Total current density in semiconductor is the sum of drift current and diffusion current is given by</a:t>
                </a:r>
              </a:p>
              <a:p>
                <a:r>
                  <a:rPr lang="en-IN" sz="2200" b="1" dirty="0" smtClean="0">
                    <a:latin typeface="+mn-lt"/>
                  </a:rPr>
                  <a:t/>
                </a:r>
                <a:br>
                  <a:rPr lang="en-IN" sz="2200" b="1" dirty="0" smtClean="0">
                    <a:latin typeface="+mn-lt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        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𝑻𝒐𝒕𝒂𝒍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𝒅𝒓𝒊𝒇𝒕</m:t>
                        </m:r>
                      </m:sub>
                    </m:sSub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𝒅𝒊𝒇𝒇𝒖𝒔𝒊𝒐𝒏</m:t>
                        </m:r>
                      </m:sub>
                    </m:sSub>
                  </m:oMath>
                </a14:m>
                <a:endParaRPr lang="en-IN" sz="22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endParaRPr lang="en-IN" sz="2200" b="1" i="1" dirty="0" smtClean="0">
                  <a:solidFill>
                    <a:srgbClr val="FF000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𝑻𝒐𝒕𝒂𝒍</m:t>
                          </m:r>
                        </m:sub>
                      </m:sSub>
                      <m:r>
                        <a:rPr lang="en-IN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d>
                            <m:dPr>
                              <m:ctrlP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𝒅𝒓𝒊𝒇𝒕</m:t>
                              </m:r>
                            </m:e>
                          </m:d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𝒉𝒐𝒍𝒆</m:t>
                          </m:r>
                        </m:sub>
                      </m:sSub>
                      <m:r>
                        <a:rPr lang="en-IN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d>
                            <m:dPr>
                              <m:ctrlP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𝒅𝒓𝒊𝒇𝒕</m:t>
                              </m:r>
                            </m:e>
                          </m:d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𝒆𝒍</m:t>
                          </m:r>
                        </m:sub>
                      </m:sSub>
                      <m:r>
                        <a:rPr lang="en-IN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d>
                            <m:dPr>
                              <m:ctrlP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𝒅𝒊𝒇𝒇𝒖𝒔𝒊𝒐𝒏</m:t>
                              </m:r>
                            </m:e>
                          </m:d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𝒆𝒍</m:t>
                          </m:r>
                        </m:sub>
                      </m:sSub>
                      <m:r>
                        <a:rPr lang="en-IN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𝑱</m:t>
                          </m:r>
                        </m:e>
                        <m:sub>
                          <m:d>
                            <m:dPr>
                              <m:ctrlP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IN" sz="2200" b="1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𝒅𝒊𝒇𝒇𝒖𝒔𝒊𝒐𝒏</m:t>
                              </m:r>
                            </m:e>
                          </m:d>
                          <m: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𝒉𝒐𝒍𝒆</m:t>
                          </m:r>
                        </m:sub>
                      </m:sSub>
                    </m:oMath>
                  </m:oMathPara>
                </a14:m>
                <a:endParaRPr lang="en-IN" sz="2200" b="1" dirty="0" smtClean="0">
                  <a:solidFill>
                    <a:srgbClr val="FF0000"/>
                  </a:solidFill>
                  <a:latin typeface="+mn-lt"/>
                </a:endParaRPr>
              </a:p>
              <a:p>
                <a:endParaRPr lang="en-IN" dirty="0" smtClean="0"/>
              </a:p>
              <a:p>
                <a:r>
                  <a:rPr lang="en-IN" sz="2400" b="1" dirty="0" smtClean="0">
                    <a:solidFill>
                      <a:srgbClr val="3333FF"/>
                    </a:solidFill>
                    <a:latin typeface="+mn-lt"/>
                  </a:rPr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𝑱</m:t>
                        </m:r>
                      </m:e>
                      <m:sub>
                        <m:r>
                          <a:rPr lang="en-IN" sz="2400" b="1" i="1" smtClean="0">
                            <a:solidFill>
                              <a:srgbClr val="3333FF"/>
                            </a:solidFill>
                            <a:latin typeface="Cambria Math"/>
                          </a:rPr>
                          <m:t>𝑻𝒐𝒕𝒂𝒍</m:t>
                        </m:r>
                      </m:sub>
                    </m:sSub>
                  </m:oMath>
                </a14:m>
                <a:r>
                  <a:rPr lang="en-IN" sz="2400" b="1" dirty="0" smtClean="0">
                    <a:solidFill>
                      <a:srgbClr val="3333FF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r>
                      <a:rPr lang="en-IN" sz="2400" b="1" dirty="0">
                        <a:solidFill>
                          <a:srgbClr val="3333FF"/>
                        </a:solidFill>
                        <a:latin typeface="Cambria Math"/>
                      </a:rPr>
                      <m:t>𝐩</m:t>
                    </m:r>
                    <m:r>
                      <a:rPr lang="en-IN" sz="2400" b="1" i="1" dirty="0">
                        <a:solidFill>
                          <a:srgbClr val="3333FF"/>
                        </a:solidFill>
                        <a:latin typeface="Cambria Math"/>
                      </a:rPr>
                      <m:t>𝒆</m:t>
                    </m:r>
                    <m:sSub>
                      <m:sSubPr>
                        <m:ctrlP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  <m:t>𝒉</m:t>
                        </m:r>
                      </m:sub>
                    </m:sSub>
                  </m:oMath>
                </a14:m>
                <a:r>
                  <a:rPr lang="en-IN" sz="2400" dirty="0">
                    <a:solidFill>
                      <a:srgbClr val="3333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N" sz="2400" dirty="0">
                        <a:solidFill>
                          <a:srgbClr val="3333FF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  <m:t>𝒏𝒆𝒗</m:t>
                        </m:r>
                      </m:e>
                      <m:sub>
                        <m:r>
                          <a:rPr lang="en-IN" sz="2400" b="1" i="1" dirty="0">
                            <a:solidFill>
                              <a:srgbClr val="3333FF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IN" sz="2400" dirty="0" smtClean="0">
                    <a:solidFill>
                      <a:srgbClr val="3333FF"/>
                    </a:solidFill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𝒆𝑫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𝒏</m:t>
                        </m:r>
                      </m:sub>
                    </m:sSub>
                    <m:f>
                      <m:fPr>
                        <m:ctrlP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𝒅𝒏</m:t>
                        </m:r>
                      </m:num>
                      <m:den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  <m:r>
                      <a:rPr lang="en-IN" sz="2400" b="1" i="1">
                        <a:solidFill>
                          <a:srgbClr val="3333FF"/>
                        </a:solidFill>
                        <a:latin typeface="Cambria Math"/>
                      </a:rPr>
                      <m:t>−</m:t>
                    </m:r>
                    <m:r>
                      <a:rPr lang="en-IN" sz="2400" b="1" i="1">
                        <a:solidFill>
                          <a:srgbClr val="3333FF"/>
                        </a:solidFill>
                        <a:latin typeface="Cambria Math"/>
                      </a:rPr>
                      <m:t>𝒑</m:t>
                    </m:r>
                    <m:sSub>
                      <m:sSubPr>
                        <m:ctrlP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𝑫</m:t>
                        </m:r>
                      </m:e>
                      <m:sub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f>
                      <m:fPr>
                        <m:ctrlP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𝒅𝒑</m:t>
                        </m:r>
                      </m:num>
                      <m:den>
                        <m:r>
                          <a:rPr lang="en-IN" sz="2400" b="1" i="1">
                            <a:solidFill>
                              <a:srgbClr val="3333FF"/>
                            </a:solidFill>
                            <a:latin typeface="Cambria Math"/>
                          </a:rPr>
                          <m:t>𝒅𝒙</m:t>
                        </m:r>
                      </m:den>
                    </m:f>
                  </m:oMath>
                </a14:m>
                <a:endParaRPr lang="en-IN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08720"/>
                <a:ext cx="8568952" cy="3003707"/>
              </a:xfrm>
              <a:prstGeom prst="rect">
                <a:avLst/>
              </a:prstGeom>
              <a:blipFill rotWithShape="1">
                <a:blip r:embed="rId2"/>
                <a:stretch>
                  <a:fillRect l="-853" t="-1217" r="-640" b="-1014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25889"/>
            <a:ext cx="3564036" cy="20659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139952" y="3969638"/>
            <a:ext cx="4896544" cy="212365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IN" sz="2200" dirty="0" smtClean="0">
                <a:latin typeface="+mn-lt"/>
              </a:rPr>
              <a:t>Figure shows </a:t>
            </a:r>
            <a:r>
              <a:rPr lang="en-IN" sz="2200" dirty="0">
                <a:latin typeface="+mn-lt"/>
              </a:rPr>
              <a:t>the plot for the current density </a:t>
            </a:r>
            <a:r>
              <a:rPr lang="en-IN" sz="2200" dirty="0" err="1" smtClean="0">
                <a:latin typeface="+mn-lt"/>
              </a:rPr>
              <a:t>J</a:t>
            </a:r>
            <a:r>
              <a:rPr lang="en-IN" sz="2200" baseline="-25000" dirty="0" err="1" smtClean="0">
                <a:latin typeface="+mn-lt"/>
              </a:rPr>
              <a:t>drift</a:t>
            </a:r>
            <a:r>
              <a:rPr lang="en-IN" sz="2200" dirty="0" smtClean="0">
                <a:latin typeface="+mn-lt"/>
              </a:rPr>
              <a:t> </a:t>
            </a:r>
            <a:r>
              <a:rPr lang="en-IN" sz="2200" dirty="0">
                <a:latin typeface="+mn-lt"/>
              </a:rPr>
              <a:t>and the absolute value of the drift velocity, </a:t>
            </a:r>
            <a:r>
              <a:rPr lang="en-IN" sz="2200" dirty="0" smtClean="0">
                <a:latin typeface="+mn-lt"/>
              </a:rPr>
              <a:t>over </a:t>
            </a:r>
            <a:r>
              <a:rPr lang="en-IN" sz="2200" dirty="0">
                <a:latin typeface="+mn-lt"/>
              </a:rPr>
              <a:t>the electric field E. The mobility of holes and electrons </a:t>
            </a:r>
            <a:r>
              <a:rPr lang="en-IN" sz="2200" dirty="0" smtClean="0">
                <a:latin typeface="+mn-lt"/>
              </a:rPr>
              <a:t>can </a:t>
            </a:r>
            <a:r>
              <a:rPr lang="en-IN" sz="2200" dirty="0">
                <a:latin typeface="+mn-lt"/>
              </a:rPr>
              <a:t>be </a:t>
            </a:r>
            <a:r>
              <a:rPr lang="en-IN" sz="2200" dirty="0" smtClean="0">
                <a:latin typeface="+mn-lt"/>
              </a:rPr>
              <a:t>evaluated </a:t>
            </a:r>
            <a:r>
              <a:rPr lang="en-IN" sz="2200" dirty="0">
                <a:latin typeface="+mn-lt"/>
              </a:rPr>
              <a:t>using the tangential of the drift </a:t>
            </a:r>
            <a:r>
              <a:rPr lang="en-IN" sz="2200" dirty="0" smtClean="0">
                <a:latin typeface="+mn-lt"/>
              </a:rPr>
              <a:t>velocity.</a:t>
            </a:r>
            <a:endParaRPr lang="en-IN" sz="22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6381328"/>
            <a:ext cx="7170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http://lamp.tu-graz.ac.at/~hadley/psd/problems/diffusioncurrent2/s.pdf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0770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322" y="354722"/>
            <a:ext cx="79031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FERMI DIRAC DISTRIBUTION FUNCTION</a:t>
            </a:r>
            <a:endParaRPr lang="en-IN" sz="30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1023573"/>
                <a:ext cx="8784976" cy="4997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9900"/>
                    </a:solidFill>
                    <a:latin typeface="+mn-lt"/>
                  </a:rPr>
                  <a:t>The probability </a:t>
                </a:r>
                <a:r>
                  <a:rPr lang="en-IN" sz="2200" b="1" dirty="0">
                    <a:solidFill>
                      <a:srgbClr val="009900"/>
                    </a:solidFill>
                    <a:latin typeface="+mn-lt"/>
                  </a:rPr>
                  <a:t>density functions </a:t>
                </a:r>
                <a:r>
                  <a:rPr lang="en-IN" sz="2200" b="1" dirty="0" smtClean="0">
                    <a:solidFill>
                      <a:srgbClr val="009900"/>
                    </a:solidFill>
                    <a:latin typeface="+mn-lt"/>
                  </a:rPr>
                  <a:t>describes </a:t>
                </a:r>
                <a:r>
                  <a:rPr lang="en-IN" sz="2200" b="1" dirty="0">
                    <a:solidFill>
                      <a:srgbClr val="009900"/>
                    </a:solidFill>
                    <a:latin typeface="+mn-lt"/>
                  </a:rPr>
                  <a:t>the probability that particles occupy the available energy levels in a given system</a:t>
                </a:r>
                <a:r>
                  <a:rPr lang="en-IN" sz="2200" b="1" dirty="0" smtClean="0">
                    <a:solidFill>
                      <a:srgbClr val="009900"/>
                    </a:solidFill>
                    <a:latin typeface="+mn-lt"/>
                  </a:rPr>
                  <a:t>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dirty="0" smtClean="0">
                  <a:latin typeface="+mn-lt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Fermions : half-integer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spin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particles-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Electrons are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Fermions- obeys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Pauli exclusion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principle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  <a:sym typeface="Wingdings" panose="05000000000000000000" pitchFamily="2" charset="2"/>
                  </a:rPr>
                  <a:t>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one Fermion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occupies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a single quantum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state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  <a:sym typeface="Wingdings" panose="05000000000000000000" pitchFamily="2" charset="2"/>
                  </a:rPr>
                  <a:t>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fills </a:t>
                </a:r>
                <a:r>
                  <a:rPr lang="en-IN" sz="2200" b="1" dirty="0">
                    <a:solidFill>
                      <a:srgbClr val="3333FF"/>
                    </a:solidFill>
                    <a:latin typeface="+mn-lt"/>
                  </a:rPr>
                  <a:t>the available states in an energy </a:t>
                </a:r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band. 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dirty="0" smtClean="0">
                  <a:latin typeface="+mn-lt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Fermi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function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: The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probability that an energy level at energy, </a:t>
                </a:r>
                <a:r>
                  <a:rPr lang="en-IN" sz="2200" b="1" i="1" dirty="0">
                    <a:solidFill>
                      <a:srgbClr val="FF0000"/>
                    </a:solidFill>
                    <a:latin typeface="+mn-lt"/>
                  </a:rPr>
                  <a:t>E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, in thermal equilibrium with a large system, is occupied by an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electron.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dirty="0">
                  <a:solidFill>
                    <a:srgbClr val="FF0000"/>
                  </a:solidFill>
                  <a:latin typeface="+mn-lt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Fermi Dirac distribution function is given as:</a:t>
                </a: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endParaRPr lang="en-IN" sz="2200" b="1" i="1" dirty="0" smtClean="0">
                  <a:solidFill>
                    <a:srgbClr val="002060"/>
                  </a:solidFill>
                  <a:latin typeface="+mn-lt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CC00CC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IN" sz="2200" b="1" i="1" smtClean="0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 smtClean="0">
                                <a:solidFill>
                                  <a:srgbClr val="CC00CC"/>
                                </a:solidFill>
                                <a:latin typeface="Cambria Math"/>
                              </a:rPr>
                              <m:t>𝒆𝒙𝒑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sz="2200" b="1" i="1" smtClean="0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 smtClean="0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IN" sz="2200" b="1" i="1" smtClean="0">
                                        <a:solidFill>
                                          <a:srgbClr val="CC00CC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200" b="1" i="1" smtClean="0">
                                    <a:solidFill>
                                      <a:srgbClr val="CC00CC"/>
                                    </a:solidFill>
                                    <a:latin typeface="Cambria Math"/>
                                  </a:rPr>
                                  <m:t>𝒌𝑻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IN" sz="2200" b="1" dirty="0" smtClean="0">
                  <a:solidFill>
                    <a:srgbClr val="CC00CC"/>
                  </a:solidFill>
                  <a:latin typeface="+mn-lt"/>
                </a:endParaRPr>
              </a:p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IN" sz="2000" b="1" dirty="0" smtClean="0">
                    <a:solidFill>
                      <a:srgbClr val="CC00CC"/>
                    </a:solidFill>
                    <a:latin typeface="+mn-lt"/>
                  </a:rPr>
                  <a:t>E</a:t>
                </a:r>
                <a:r>
                  <a:rPr lang="en-IN" sz="2000" b="1" baseline="-25000" dirty="0" smtClean="0">
                    <a:solidFill>
                      <a:srgbClr val="CC00CC"/>
                    </a:solidFill>
                    <a:latin typeface="+mn-lt"/>
                  </a:rPr>
                  <a:t>F</a:t>
                </a:r>
                <a:r>
                  <a:rPr lang="en-IN" sz="2000" b="1" dirty="0" smtClean="0">
                    <a:solidFill>
                      <a:srgbClr val="CC00CC"/>
                    </a:solidFill>
                    <a:latin typeface="+mn-lt"/>
                  </a:rPr>
                  <a:t> : Fermi energy; k : Boltzmann constant; T: Temperature</a:t>
                </a:r>
                <a:endParaRPr lang="en-IN" sz="2000" b="1" dirty="0">
                  <a:solidFill>
                    <a:srgbClr val="CC00CC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023573"/>
                <a:ext cx="8784976" cy="4997715"/>
              </a:xfrm>
              <a:prstGeom prst="rect">
                <a:avLst/>
              </a:prstGeom>
              <a:blipFill rotWithShape="1">
                <a:blip r:embed="rId2"/>
                <a:stretch>
                  <a:fillRect l="-763" t="-732" r="-902" b="-122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81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54722"/>
            <a:ext cx="460395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WHAT IS FERMI LEVEL</a:t>
            </a:r>
            <a:endParaRPr lang="en-IN" sz="3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261204"/>
            <a:ext cx="52565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The highest energy level that an electron </a:t>
            </a:r>
            <a:r>
              <a:rPr lang="en-IN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occupies </a:t>
            </a:r>
            <a:r>
              <a:rPr lang="en-IN" sz="22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at the absolute zero temperature is known as the Fermi Level. </a:t>
            </a:r>
            <a:endParaRPr lang="en-IN" sz="2200" b="1" dirty="0" smtClean="0">
              <a:solidFill>
                <a:schemeClr val="accent1">
                  <a:lumMod val="50000"/>
                </a:schemeClr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The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Fermi level lies between the valence band and conduction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band. At T=0 K,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the electrons are all in the lowest energy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state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Fermi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level can be considered as the sea of fermions (or electrons) above which no electrons exist. </a:t>
            </a:r>
            <a:endParaRPr lang="en-IN" sz="2200" b="1" dirty="0" smtClean="0">
              <a:solidFill>
                <a:srgbClr val="3333FF"/>
              </a:solidFill>
              <a:latin typeface="+mn-lt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The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 Fermi level changes as the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temperature increases or electrons 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are added to or withdrawn from the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solids</a:t>
            </a:r>
            <a:r>
              <a:rPr lang="en-IN" sz="2200" b="1" dirty="0" smtClean="0">
                <a:latin typeface="+mn-lt"/>
              </a:rPr>
              <a:t>.</a:t>
            </a:r>
            <a:endParaRPr lang="en-IN" sz="2200" b="1" dirty="0"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49249"/>
            <a:ext cx="3401187" cy="4500031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918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672" y="332656"/>
            <a:ext cx="630807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FERMI LEVEL IN A CONDUCTOR</a:t>
            </a:r>
            <a:endParaRPr lang="en-IN" sz="3000" b="1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3" t="32097" r="51996" b="11934"/>
          <a:stretch/>
        </p:blipFill>
        <p:spPr>
          <a:xfrm>
            <a:off x="179512" y="980728"/>
            <a:ext cx="2534793" cy="236554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43808" y="908720"/>
                <a:ext cx="6120680" cy="527214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8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</a:rPr>
                  <a:t>Fermi function is </a:t>
                </a:r>
                <a14:m>
                  <m:oMath xmlns:m="http://schemas.openxmlformats.org/officeDocument/2006/math"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𝑬</m:t>
                        </m:r>
                      </m:e>
                    </m:d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𝒆𝒙𝒑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𝑬</m:t>
                                </m:r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IN" sz="22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IN" sz="22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𝑬</m:t>
                                    </m:r>
                                  </m:e>
                                  <m:sub>
                                    <m:r>
                                      <a:rPr lang="en-IN" sz="2200" b="1" i="1">
                                        <a:solidFill>
                                          <a:srgbClr val="002060"/>
                                        </a:solidFill>
                                        <a:latin typeface="Cambria Math"/>
                                      </a:rPr>
                                      <m:t>𝑭</m:t>
                                    </m:r>
                                  </m:sub>
                                </m:sSub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)</m:t>
                                </m:r>
                              </m:num>
                              <m:den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</a:rPr>
                                  <m:t>𝒌𝑻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IN" sz="2200" b="1" dirty="0" smtClean="0">
                  <a:solidFill>
                    <a:srgbClr val="002060"/>
                  </a:solidFill>
                  <a:latin typeface="+mn-lt"/>
                </a:endParaRPr>
              </a:p>
              <a:p>
                <a:endParaRPr lang="en-IN" sz="2200" b="1" dirty="0" smtClean="0">
                  <a:solidFill>
                    <a:srgbClr val="002060"/>
                  </a:solidFill>
                  <a:latin typeface="+mn-lt"/>
                </a:endParaRPr>
              </a:p>
              <a:p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Case 1: At T= 0 K; E&lt; E</a:t>
                </a:r>
                <a:r>
                  <a:rPr lang="en-IN" sz="2200" b="1" baseline="-25000" dirty="0" smtClean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 =&gt; (E-E</a:t>
                </a:r>
                <a:r>
                  <a:rPr lang="en-IN" sz="2200" b="1" baseline="-25000" dirty="0" smtClean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) is negative</a:t>
                </a:r>
              </a:p>
              <a:p>
                <a:endParaRPr lang="en-IN" sz="22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IN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d>
                    <m:r>
                      <a:rPr lang="en-IN" sz="2200" b="1" i="1" smtClean="0">
                        <a:solidFill>
                          <a:srgbClr val="7030A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−(</m:t>
                            </m:r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2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2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200" b="1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)/</m:t>
                            </m:r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IN" sz="2200" b="1" i="1" dirty="0" smtClean="0">
                                <a:solidFill>
                                  <a:srgbClr val="7030A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</a:rPr>
                  <a:t> =1  </a:t>
                </a:r>
              </a:p>
              <a:p>
                <a:endParaRPr lang="en-IN" sz="2200" b="1" dirty="0" smtClean="0">
                  <a:solidFill>
                    <a:srgbClr val="7030A0"/>
                  </a:solidFill>
                  <a:latin typeface="+mn-lt"/>
                </a:endParaRPr>
              </a:p>
              <a:p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All</a:t>
                </a:r>
                <a14:m>
                  <m:oMath xmlns:m="http://schemas.openxmlformats.org/officeDocument/2006/math"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𝒍𝒆𝒗𝒆𝒍𝒔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𝒍𝒚𝒊𝒏𝒈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𝒃𝒆𝒍𝒐𝒘</m:t>
                    </m:r>
                    <m:r>
                      <a:rPr lang="en-IN" sz="2200" b="1" i="1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6699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6699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669900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IN" sz="2200" b="1" i="0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669900"/>
                        </a:solidFill>
                        <a:latin typeface="Cambria Math"/>
                      </a:rPr>
                      <m:t>𝐚𝐫𝐞</m:t>
                    </m:r>
                    <m:r>
                      <a:rPr lang="en-IN" sz="2200" b="1" i="0" smtClean="0">
                        <a:solidFill>
                          <a:srgbClr val="66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669900"/>
                        </a:solidFill>
                        <a:latin typeface="Cambria Math"/>
                      </a:rPr>
                      <m:t>𝐨𝐜𝐜𝐮𝐩𝐢𝐞𝐝</m:t>
                    </m:r>
                  </m:oMath>
                </a14:m>
                <a:r>
                  <a:rPr lang="en-IN" sz="2200" b="1" dirty="0" smtClean="0">
                    <a:solidFill>
                      <a:srgbClr val="669900"/>
                    </a:solidFill>
                    <a:latin typeface="+mn-lt"/>
                  </a:rPr>
                  <a:t>.</a:t>
                </a:r>
              </a:p>
              <a:p>
                <a:endParaRPr lang="en-IN" b="1" dirty="0">
                  <a:solidFill>
                    <a:srgbClr val="002060"/>
                  </a:solidFill>
                </a:endParaRPr>
              </a:p>
              <a:p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Case 2: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At T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= 0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K;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E&gt; 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E</a:t>
                </a:r>
                <a:r>
                  <a:rPr lang="en-IN" sz="2200" b="1" baseline="-25000" dirty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 =&gt; (E-E</a:t>
                </a:r>
                <a:r>
                  <a:rPr lang="en-IN" sz="2200" b="1" baseline="-25000" dirty="0">
                    <a:solidFill>
                      <a:srgbClr val="FF0000"/>
                    </a:solidFill>
                    <a:latin typeface="+mn-lt"/>
                  </a:rPr>
                  <a:t>F</a:t>
                </a:r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) is 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positive</a:t>
                </a:r>
              </a:p>
              <a:p>
                <a:endParaRPr lang="en-IN" sz="2200" b="1" i="1" dirty="0" smtClean="0">
                  <a:solidFill>
                    <a:srgbClr val="002060"/>
                  </a:solidFill>
                  <a:latin typeface="Cambria Math"/>
                  <a:ea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d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)/</m:t>
                            </m:r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∞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+∞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∞</m:t>
                        </m:r>
                      </m:den>
                    </m:f>
                  </m:oMath>
                </a14:m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</a:rPr>
                  <a:t> = 0 </a:t>
                </a:r>
              </a:p>
              <a:p>
                <a:endParaRPr lang="en-IN" sz="2200" b="1" dirty="0">
                  <a:solidFill>
                    <a:srgbClr val="002060"/>
                  </a:solidFill>
                  <a:latin typeface="+mn-lt"/>
                </a:endParaRPr>
              </a:p>
              <a:p>
                <a:r>
                  <a:rPr lang="en-IN" sz="2200" b="1" i="1" dirty="0">
                    <a:solidFill>
                      <a:srgbClr val="669900"/>
                    </a:solidFill>
                    <a:latin typeface="+mn-lt"/>
                    <a:sym typeface="Wingdings" panose="05000000000000000000" pitchFamily="2" charset="2"/>
                  </a:rPr>
                  <a:t>A</a:t>
                </a:r>
                <a:r>
                  <a:rPr lang="en-IN" sz="2200" b="1" i="1" dirty="0" smtClean="0">
                    <a:solidFill>
                      <a:srgbClr val="669900"/>
                    </a:solidFill>
                    <a:latin typeface="+mn-lt"/>
                    <a:sym typeface="Wingdings" panose="05000000000000000000" pitchFamily="2" charset="2"/>
                  </a:rPr>
                  <a:t>ll</a:t>
                </a:r>
                <a:r>
                  <a:rPr lang="en-IN" sz="2200" b="1" dirty="0" smtClean="0">
                    <a:solidFill>
                      <a:srgbClr val="002060"/>
                    </a:solidFill>
                    <a:latin typeface="+mn-lt"/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IN" sz="2200" b="1" i="1">
                        <a:solidFill>
                          <a:srgbClr val="009900"/>
                        </a:solidFill>
                        <a:latin typeface="Cambria Math"/>
                      </a:rPr>
                      <m:t>𝒆𝒏𝒆𝒓𝒈𝒚</m:t>
                    </m:r>
                    <m:r>
                      <a:rPr lang="en-IN" sz="2200" b="1" i="1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</a:rPr>
                      <m:t>𝒍𝒆𝒗𝒆𝒍𝒔</m:t>
                    </m:r>
                    <m:r>
                      <a:rPr lang="en-IN" sz="2200" b="1" i="1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>
                        <a:solidFill>
                          <a:srgbClr val="009900"/>
                        </a:solidFill>
                        <a:latin typeface="Cambria Math"/>
                      </a:rPr>
                      <m:t>𝒍𝒚𝒊𝒏𝒈</m:t>
                    </m:r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009900"/>
                        </a:solidFill>
                        <a:latin typeface="Cambria Math"/>
                      </a:rPr>
                      <m:t>𝒂𝒃𝒐𝒗𝒆</m:t>
                    </m:r>
                    <m:r>
                      <a:rPr lang="en-IN" sz="2200" b="1" i="1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IN" sz="2200" b="1" i="1">
                            <a:solidFill>
                              <a:srgbClr val="0099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IN" sz="2200" b="1" i="1">
                            <a:solidFill>
                              <a:srgbClr val="009900"/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  <m:r>
                      <a:rPr lang="en-IN" sz="2200" b="1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>
                        <a:solidFill>
                          <a:srgbClr val="009900"/>
                        </a:solidFill>
                        <a:latin typeface="Cambria Math"/>
                      </a:rPr>
                      <m:t>𝐚𝐫𝐞</m:t>
                    </m:r>
                    <m:r>
                      <a:rPr lang="en-IN" sz="2200" b="1">
                        <a:solidFill>
                          <a:srgbClr val="009900"/>
                        </a:solidFill>
                        <a:latin typeface="Cambria Math"/>
                      </a:rPr>
                      <m:t> </m:t>
                    </m:r>
                    <m:r>
                      <a:rPr lang="en-IN" sz="2200" b="1" i="0" smtClean="0">
                        <a:solidFill>
                          <a:srgbClr val="009900"/>
                        </a:solidFill>
                        <a:latin typeface="Cambria Math"/>
                      </a:rPr>
                      <m:t>𝐯𝐚𝐜𝐚𝐧𝐭</m:t>
                    </m:r>
                  </m:oMath>
                </a14:m>
                <a:endParaRPr lang="en-IN" sz="2200" b="1" dirty="0">
                  <a:solidFill>
                    <a:srgbClr val="002060"/>
                  </a:solidFill>
                  <a:latin typeface="+mn-lt"/>
                </a:endParaRPr>
              </a:p>
              <a:p>
                <a:endParaRPr lang="en-IN" sz="2200" b="1" dirty="0" smtClean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908720"/>
                <a:ext cx="6120680" cy="5272149"/>
              </a:xfrm>
              <a:prstGeom prst="rect">
                <a:avLst/>
              </a:prstGeom>
              <a:blipFill rotWithShape="1">
                <a:blip r:embed="rId3"/>
                <a:stretch>
                  <a:fillRect l="-129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12" t="31152" r="10830" b="14768"/>
          <a:stretch/>
        </p:blipFill>
        <p:spPr>
          <a:xfrm>
            <a:off x="219459" y="3583997"/>
            <a:ext cx="2505281" cy="2447688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5420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5103" y="3492844"/>
            <a:ext cx="7776864" cy="1692771"/>
          </a:xfrm>
          <a:prstGeom prst="rect">
            <a:avLst/>
          </a:prstGeom>
          <a:solidFill>
            <a:srgbClr val="FFFF00">
              <a:alpha val="3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5200" b="1" dirty="0" smtClean="0">
                <a:solidFill>
                  <a:srgbClr val="BA0003"/>
                </a:solidFill>
                <a:latin typeface="+mn-lt"/>
              </a:rPr>
              <a:t>What happens to the fermi level at high temperature ?</a:t>
            </a:r>
            <a:endParaRPr lang="en-IN" sz="5200" b="1" dirty="0">
              <a:solidFill>
                <a:srgbClr val="BA0003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29" y="98072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4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r="14711" b="10563"/>
          <a:stretch/>
        </p:blipFill>
        <p:spPr>
          <a:xfrm>
            <a:off x="2987824" y="3553616"/>
            <a:ext cx="2511640" cy="2395664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553615"/>
            <a:ext cx="2591271" cy="2395665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" t="1971" r="49842" b="40201"/>
          <a:stretch/>
        </p:blipFill>
        <p:spPr>
          <a:xfrm>
            <a:off x="251520" y="657692"/>
            <a:ext cx="3017150" cy="26993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7864" y="476975"/>
                <a:ext cx="5685065" cy="3024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Case 3: At T &gt;  0 K; E=E</a:t>
                </a:r>
                <a:r>
                  <a:rPr lang="en-IN" sz="2200" b="1" baseline="-25000" dirty="0">
                    <a:solidFill>
                      <a:srgbClr val="FF0000"/>
                    </a:solidFill>
                    <a:latin typeface="+mn-lt"/>
                  </a:rPr>
                  <a:t>F</a:t>
                </a:r>
              </a:p>
              <a:p>
                <a14:m>
                  <m:oMath xmlns:m="http://schemas.openxmlformats.org/officeDocument/2006/math"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𝒇</m:t>
                    </m:r>
                    <m:d>
                      <m:d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</m:d>
                    <m:r>
                      <a:rPr lang="en-IN" sz="2200" b="1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𝟎</m:t>
                                </m:r>
                              </m:num>
                              <m:den>
                                <m:r>
                                  <a:rPr lang="en-IN" sz="2200" b="1" i="1">
                                    <a:solidFill>
                                      <a:srgbClr val="00206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𝒌𝑻</m:t>
                                </m:r>
                              </m:den>
                            </m:f>
                            <m:r>
                              <a:rPr lang="en-IN" sz="2200" b="1" i="1">
                                <a:solidFill>
                                  <a:srgbClr val="00206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𝒆</m:t>
                            </m:r>
                          </m:e>
                          <m:sup>
                            <m:r>
                              <a:rPr lang="en-IN" sz="2200" b="1" i="1" dirty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IN" sz="2200" b="1" dirty="0">
                    <a:solidFill>
                      <a:srgbClr val="00206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IN" sz="2200" b="1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200" b="1" dirty="0">
                  <a:solidFill>
                    <a:srgbClr val="002060"/>
                  </a:solidFill>
                  <a:latin typeface="+mn-lt"/>
                </a:endParaRPr>
              </a:p>
              <a:p>
                <a:pPr algn="just"/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The probability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of occupancy 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at any temperature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T &gt; 0 K is 50 %.</a:t>
                </a:r>
                <a:endParaRPr lang="en-IN" sz="2200" b="1" baseline="-25000" dirty="0">
                  <a:solidFill>
                    <a:srgbClr val="CC00CC"/>
                  </a:solidFill>
                  <a:latin typeface="+mn-lt"/>
                </a:endParaRPr>
              </a:p>
              <a:p>
                <a:endParaRPr lang="en-IN" dirty="0" smtClean="0"/>
              </a:p>
              <a:p>
                <a:pPr algn="just"/>
                <a:r>
                  <a:rPr lang="en-IN" sz="2200" b="1" u="sng" dirty="0" smtClean="0">
                    <a:solidFill>
                      <a:srgbClr val="0000FF"/>
                    </a:solidFill>
                    <a:latin typeface="+mn-lt"/>
                  </a:rPr>
                  <a:t>Fermi energy</a:t>
                </a:r>
                <a:r>
                  <a:rPr lang="en-IN" sz="2200" b="1" dirty="0" smtClean="0">
                    <a:solidFill>
                      <a:srgbClr val="0000FF"/>
                    </a:solidFill>
                    <a:latin typeface="+mn-lt"/>
                  </a:rPr>
                  <a:t>: Average energy possessed by electrons participating in conduction at temperature above 0K</a:t>
                </a:r>
                <a:r>
                  <a:rPr lang="en-IN" sz="2200" b="1" dirty="0" smtClean="0">
                    <a:latin typeface="+mn-lt"/>
                  </a:rPr>
                  <a:t>.</a:t>
                </a:r>
                <a:endParaRPr lang="en-IN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476975"/>
                <a:ext cx="5685065" cy="3024033"/>
              </a:xfrm>
              <a:prstGeom prst="rect">
                <a:avLst/>
              </a:prstGeom>
              <a:blipFill rotWithShape="1">
                <a:blip r:embed="rId5"/>
                <a:stretch>
                  <a:fillRect l="-1286" t="-1210" r="-1393" b="-32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18129" y="3648457"/>
                <a:ext cx="3202343" cy="2228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𝑭𝒆𝒓𝒎𝒊</m:t>
                        </m:r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𝒗𝒆𝒍𝒐𝒄𝒊𝒕𝒚</m:t>
                        </m:r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: </m:t>
                        </m:r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𝒗</m:t>
                        </m:r>
                      </m:e>
                      <m:sub>
                        <m:r>
                          <a:rPr lang="en-IN" sz="2200" b="1" i="1" u="sng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: It </a:t>
                </a:r>
                <a:r>
                  <a:rPr lang="en-IN" sz="2200" b="1" dirty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is the velocity of the electrons in the highest occupied states in metals at zero </a:t>
                </a:r>
                <a:r>
                  <a:rPr lang="en-IN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+mn-lt"/>
                  </a:rPr>
                  <a:t>temperature.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𝒗</m:t>
                          </m:r>
                        </m:e>
                        <m:sub>
                          <m:r>
                            <a:rPr lang="en-IN" sz="2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𝑭</m:t>
                          </m:r>
                        </m:sub>
                      </m:sSub>
                      <m:r>
                        <a:rPr lang="en-IN" sz="2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sz="22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IN" sz="2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IN" sz="2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N" sz="2200" b="1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/>
                                    </a:rPr>
                                    <m:t>𝑭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IN" sz="2200" b="1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𝒎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N" sz="2200" b="1" dirty="0">
                  <a:solidFill>
                    <a:schemeClr val="accent6">
                      <a:lumMod val="75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129" y="3648457"/>
                <a:ext cx="3202343" cy="2228815"/>
              </a:xfrm>
              <a:prstGeom prst="rect">
                <a:avLst/>
              </a:prstGeom>
              <a:blipFill rotWithShape="1">
                <a:blip r:embed="rId6"/>
                <a:stretch>
                  <a:fillRect l="-2476" t="-1644" r="-247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51520" y="6309320"/>
            <a:ext cx="6442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7"/>
              </a:rPr>
              <a:t>https://www.electrical4u.com/fermi-dirac-distribution-function/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8951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04664"/>
            <a:ext cx="60769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FERMI LEVEL IN INTRINSIC SC</a:t>
            </a:r>
            <a:endParaRPr lang="en-IN" sz="3000" b="1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052736"/>
            <a:ext cx="87129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At T=0 K, the 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valence band will be full of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electrons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 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impossible 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to cross the energy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barrier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acts </a:t>
            </a:r>
            <a:r>
              <a:rPr lang="en-IN" sz="2200" b="1" dirty="0">
                <a:solidFill>
                  <a:srgbClr val="FF0000"/>
                </a:solidFill>
                <a:latin typeface="+mn-lt"/>
              </a:rPr>
              <a:t>as an </a:t>
            </a:r>
            <a:r>
              <a:rPr lang="en-IN" sz="2200" b="1" dirty="0" smtClean="0">
                <a:solidFill>
                  <a:srgbClr val="FF0000"/>
                </a:solidFill>
                <a:latin typeface="+mn-lt"/>
              </a:rPr>
              <a:t>insulator</a:t>
            </a:r>
            <a:r>
              <a:rPr lang="en-IN" sz="2200" b="1" dirty="0" smtClean="0">
                <a:latin typeface="+mn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At T &gt; 0 K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the electron movement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from the valence band to the conduction band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increases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  <a:sym typeface="Wingdings" panose="05000000000000000000" pitchFamily="2" charset="2"/>
              </a:rPr>
              <a:t> create 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holes in </a:t>
            </a:r>
            <a:r>
              <a:rPr lang="en-IN" sz="2200" b="1" dirty="0">
                <a:solidFill>
                  <a:srgbClr val="3333FF"/>
                </a:solidFill>
                <a:latin typeface="+mn-lt"/>
              </a:rPr>
              <a:t>the valence band in place of electrons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BA0003"/>
                </a:solidFill>
                <a:latin typeface="+mn-lt"/>
              </a:rPr>
              <a:t>The </a:t>
            </a:r>
            <a:r>
              <a:rPr lang="en-IN" sz="2200" b="1" dirty="0">
                <a:solidFill>
                  <a:srgbClr val="BA0003"/>
                </a:solidFill>
                <a:latin typeface="+mn-lt"/>
              </a:rPr>
              <a:t>electron concentration ‘</a:t>
            </a:r>
            <a:r>
              <a:rPr lang="en-IN" sz="2200" b="1" i="1" dirty="0">
                <a:solidFill>
                  <a:srgbClr val="BA0003"/>
                </a:solidFill>
                <a:latin typeface="+mn-lt"/>
              </a:rPr>
              <a:t>n</a:t>
            </a:r>
            <a:r>
              <a:rPr lang="en-IN" sz="2200" b="1" dirty="0">
                <a:solidFill>
                  <a:srgbClr val="BA0003"/>
                </a:solidFill>
                <a:latin typeface="+mn-lt"/>
              </a:rPr>
              <a:t>’ is equal to hole concentration ‘</a:t>
            </a:r>
            <a:r>
              <a:rPr lang="en-IN" sz="2200" b="1" i="1" dirty="0">
                <a:solidFill>
                  <a:srgbClr val="BA0003"/>
                </a:solidFill>
                <a:latin typeface="+mn-lt"/>
              </a:rPr>
              <a:t>p</a:t>
            </a:r>
            <a:r>
              <a:rPr lang="en-IN" sz="2200" b="1" dirty="0" smtClean="0">
                <a:solidFill>
                  <a:srgbClr val="BA0003"/>
                </a:solidFill>
                <a:latin typeface="+mn-lt"/>
              </a:rPr>
              <a:t>’.</a:t>
            </a:r>
            <a:endParaRPr lang="en-IN" sz="2200" b="1" dirty="0">
              <a:solidFill>
                <a:srgbClr val="BA0003"/>
              </a:solidFill>
              <a:latin typeface="+mn-lt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71599" y="3356992"/>
            <a:ext cx="7128792" cy="2736304"/>
            <a:chOff x="971599" y="3356992"/>
            <a:chExt cx="7128792" cy="273630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354"/>
            <a:stretch/>
          </p:blipFill>
          <p:spPr>
            <a:xfrm>
              <a:off x="971599" y="3356992"/>
              <a:ext cx="7128792" cy="2736304"/>
            </a:xfrm>
            <a:prstGeom prst="rect">
              <a:avLst/>
            </a:prstGeom>
            <a:ln w="25400">
              <a:solidFill>
                <a:schemeClr val="accent1"/>
              </a:solidFill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2555776" y="5662409"/>
              <a:ext cx="963725" cy="430887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2200" b="1" dirty="0" smtClean="0">
                  <a:latin typeface="+mn-lt"/>
                </a:rPr>
                <a:t>T= 0K</a:t>
              </a:r>
              <a:endParaRPr lang="en-IN" sz="2200" b="1" dirty="0">
                <a:latin typeface="+mn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52120" y="5662409"/>
              <a:ext cx="1029193" cy="430887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2200" b="1" dirty="0" smtClean="0">
                  <a:latin typeface="+mn-lt"/>
                </a:rPr>
                <a:t>T &gt; 0K</a:t>
              </a:r>
              <a:endParaRPr lang="en-IN" sz="2200" b="1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313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476672"/>
                <a:ext cx="8064896" cy="17851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Let,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</m:oMath>
                </a14:m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 be the number of electrons in the semiconductor band.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IN" sz="2200" b="1" dirty="0">
                    <a:solidFill>
                      <a:srgbClr val="FF0000"/>
                    </a:solidFill>
                    <a:latin typeface="+mn-lt"/>
                  </a:rPr>
                  <a:t> be the number of holes in the valence band</a:t>
                </a:r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.</a:t>
                </a:r>
              </a:p>
              <a:p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At temperature T &gt; 0 K</a:t>
                </a:r>
              </a:p>
              <a:p>
                <a:endParaRPr lang="en-IN" sz="2200" b="1" dirty="0">
                  <a:latin typeface="+mn-lt"/>
                </a:endParaRPr>
              </a:p>
              <a:p>
                <a:r>
                  <a:rPr lang="en-IN" sz="2200" b="1" dirty="0" smtClean="0">
                    <a:latin typeface="+mn-lt"/>
                  </a:rPr>
                  <a:t>			          </a:t>
                </a:r>
                <a:endParaRPr lang="en-IN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76672"/>
                <a:ext cx="8064896" cy="1785104"/>
              </a:xfrm>
              <a:prstGeom prst="rect">
                <a:avLst/>
              </a:prstGeom>
              <a:blipFill rotWithShape="1">
                <a:blip r:embed="rId2"/>
                <a:stretch>
                  <a:fillRect l="-907" t="-204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2266437"/>
                <a:ext cx="8712968" cy="3782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is the 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effective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density of states in the conduction 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band and</a:t>
                </a:r>
                <a14:m>
                  <m:oMath xmlns:m="http://schemas.openxmlformats.org/officeDocument/2006/math">
                    <m:r>
                      <a:rPr lang="en-IN" sz="2200" b="1" i="0" smtClean="0">
                        <a:solidFill>
                          <a:srgbClr val="CC00CC"/>
                        </a:solidFill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 is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the 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effective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density of states in the valence 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band. For </a:t>
                </a:r>
                <a:r>
                  <a:rPr lang="en-IN" sz="2200" b="1" dirty="0">
                    <a:solidFill>
                      <a:srgbClr val="CC00CC"/>
                    </a:solidFill>
                    <a:latin typeface="+mn-lt"/>
                  </a:rPr>
                  <a:t>an intrinsic semiconductor</a:t>
                </a:r>
                <a:r>
                  <a:rPr lang="en-IN" sz="2200" b="1" dirty="0" smtClean="0">
                    <a:solidFill>
                      <a:srgbClr val="CC00CC"/>
                    </a:solidFill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𝒆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CC00CC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CC00CC"/>
                            </a:solidFill>
                            <a:latin typeface="Cambria Math"/>
                          </a:rPr>
                          <m:t>𝒗</m:t>
                        </m:r>
                      </m:sub>
                    </m:sSub>
                  </m:oMath>
                </a14:m>
                <a:endParaRPr lang="en-IN" sz="2200" b="1" dirty="0" smtClean="0">
                  <a:latin typeface="+mn-lt"/>
                </a:endParaRPr>
              </a:p>
              <a:p>
                <a:pPr algn="just"/>
                <a:r>
                  <a:rPr lang="en-IN" sz="2200" dirty="0" smtClean="0">
                    <a:latin typeface="+mn-lt"/>
                  </a:rPr>
                  <a:t>		</a:t>
                </a:r>
                <a:r>
                  <a:rPr lang="en-IN" sz="2200" dirty="0">
                    <a:latin typeface="+mn-lt"/>
                  </a:rPr>
                  <a:t/>
                </a:r>
                <a:br>
                  <a:rPr lang="en-IN" sz="2200" dirty="0">
                    <a:latin typeface="+mn-lt"/>
                  </a:rPr>
                </a:br>
                <a:endParaRPr lang="en-IN" sz="2200" dirty="0" smtClean="0">
                  <a:latin typeface="+mn-lt"/>
                </a:endParaRPr>
              </a:p>
              <a:p>
                <a:pPr algn="just"/>
                <a:r>
                  <a:rPr lang="en-IN" sz="2200" dirty="0" smtClean="0">
                    <a:latin typeface="+mn-lt"/>
                  </a:rPr>
                  <a:t>				</a:t>
                </a:r>
                <a:endParaRPr lang="en-IN" sz="2200" dirty="0">
                  <a:latin typeface="+mn-lt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dirty="0" smtClean="0">
                    <a:latin typeface="+mn-lt"/>
                  </a:rPr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IN" sz="22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200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IN" sz="22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200" b="0" i="1" smtClean="0">
                                <a:latin typeface="Cambria Math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𝐹</m:t>
                                </m:r>
                              </m:sub>
                            </m:sSub>
                            <m:r>
                              <a:rPr lang="en-IN" sz="2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𝑉</m:t>
                                </m:r>
                              </m:sub>
                            </m:sSub>
                            <m:r>
                              <a:rPr lang="en-IN" sz="22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2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IN" sz="2200" b="0" i="1" smtClean="0">
                                    <a:latin typeface="Cambria Math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IN" sz="2200" b="0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IN" sz="2200" b="0" i="1" smtClean="0">
                                <a:latin typeface="Cambria Math"/>
                              </a:rPr>
                              <m:t>𝑘𝑇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N" sz="2200" dirty="0" smtClean="0">
                    <a:latin typeface="+mn-lt"/>
                  </a:rPr>
                  <a:t>  =1	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IN" sz="2200" b="0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IN" sz="22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IN" sz="2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IN" sz="2200" b="0" i="1" smtClean="0">
                            <a:latin typeface="Cambria Math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IN" sz="2200" dirty="0" smtClean="0">
                    <a:latin typeface="+mn-lt"/>
                  </a:rPr>
                  <a:t>			</a:t>
                </a:r>
                <a:endParaRPr lang="en-IN" sz="2200" b="1" dirty="0" smtClean="0">
                  <a:latin typeface="+mn-lt"/>
                </a:endParaRPr>
              </a:p>
              <a:p>
                <a:pPr algn="just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</a:rPr>
                  <a:t>Taking log </a:t>
                </a:r>
                <a:r>
                  <a:rPr lang="en-IN" sz="2200" b="1" dirty="0">
                    <a:solidFill>
                      <a:srgbClr val="7030A0"/>
                    </a:solidFill>
                    <a:latin typeface="+mn-lt"/>
                  </a:rPr>
                  <a:t>on both </a:t>
                </a:r>
                <a:r>
                  <a:rPr lang="en-IN" sz="2200" b="1" dirty="0" smtClean="0">
                    <a:solidFill>
                      <a:srgbClr val="7030A0"/>
                    </a:solidFill>
                    <a:latin typeface="+mn-lt"/>
                  </a:rPr>
                  <a:t>sides, we get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𝒗</m:t>
                            </m:r>
                          </m:sub>
                        </m:sSub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𝑭</m:t>
                            </m:r>
                          </m:sub>
                        </m:sSub>
                      </m:num>
                      <m:den>
                        <m:r>
                          <a:rPr lang="en-IN" sz="2200" b="1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𝒌𝑻</m:t>
                        </m:r>
                      </m:den>
                    </m:f>
                  </m:oMath>
                </a14:m>
                <a:r>
                  <a:rPr lang="en-IN" sz="2200" dirty="0" smtClean="0">
                    <a:solidFill>
                      <a:srgbClr val="7030A0"/>
                    </a:solidFill>
                    <a:latin typeface="+mn-lt"/>
                  </a:rPr>
                  <a:t>=0			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IN" sz="2400" b="1" i="1" smtClean="0">
                        <a:solidFill>
                          <a:srgbClr val="BA0003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</a:rPr>
                  <a:t> Fermi </a:t>
                </a:r>
                <a:r>
                  <a:rPr lang="en-IN" sz="2400" b="1" dirty="0">
                    <a:solidFill>
                      <a:srgbClr val="BA0003"/>
                    </a:solidFill>
                    <a:latin typeface="+mn-lt"/>
                  </a:rPr>
                  <a:t>level in an intrinsic </a:t>
                </a:r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</a:rPr>
                  <a:t>SC </a:t>
                </a:r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  <a:sym typeface="Wingdings" panose="05000000000000000000" pitchFamily="2" charset="2"/>
                  </a:rPr>
                  <a:t>a</a:t>
                </a:r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</a:rPr>
                  <a:t>t </a:t>
                </a:r>
                <a:r>
                  <a:rPr lang="en-IN" sz="2400" b="1" dirty="0">
                    <a:solidFill>
                      <a:srgbClr val="BA0003"/>
                    </a:solidFill>
                    <a:latin typeface="+mn-lt"/>
                  </a:rPr>
                  <a:t>the centre of the </a:t>
                </a:r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</a:rPr>
                  <a:t>band </a:t>
                </a:r>
                <a:r>
                  <a:rPr lang="en-IN" sz="2400" b="1" dirty="0">
                    <a:solidFill>
                      <a:srgbClr val="BA0003"/>
                    </a:solidFill>
                    <a:latin typeface="+mn-lt"/>
                  </a:rPr>
                  <a:t>gap</a:t>
                </a:r>
                <a:r>
                  <a:rPr lang="en-IN" sz="2400" b="1" dirty="0" smtClean="0">
                    <a:solidFill>
                      <a:srgbClr val="BA0003"/>
                    </a:solidFill>
                    <a:latin typeface="+mn-lt"/>
                  </a:rPr>
                  <a:t>.</a:t>
                </a:r>
                <a:endParaRPr lang="en-IN" sz="2400" b="1" dirty="0">
                  <a:solidFill>
                    <a:srgbClr val="BA000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266437"/>
                <a:ext cx="8712968" cy="3782126"/>
              </a:xfrm>
              <a:prstGeom prst="rect">
                <a:avLst/>
              </a:prstGeom>
              <a:blipFill rotWithShape="1">
                <a:blip r:embed="rId3"/>
                <a:stretch>
                  <a:fillRect l="-839" t="-968" r="-909" b="-2903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Arrow 3"/>
          <p:cNvSpPr/>
          <p:nvPr/>
        </p:nvSpPr>
        <p:spPr>
          <a:xfrm>
            <a:off x="4860032" y="3403130"/>
            <a:ext cx="432048" cy="241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ight Arrow 4"/>
          <p:cNvSpPr/>
          <p:nvPr/>
        </p:nvSpPr>
        <p:spPr>
          <a:xfrm>
            <a:off x="5940152" y="5255735"/>
            <a:ext cx="408037" cy="142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ight Arrow 5"/>
          <p:cNvSpPr/>
          <p:nvPr/>
        </p:nvSpPr>
        <p:spPr>
          <a:xfrm>
            <a:off x="473596" y="4443909"/>
            <a:ext cx="432048" cy="149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extBox 6"/>
          <p:cNvSpPr txBox="1"/>
          <p:nvPr/>
        </p:nvSpPr>
        <p:spPr>
          <a:xfrm>
            <a:off x="899314" y="0"/>
            <a:ext cx="6985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 smtClean="0">
                <a:solidFill>
                  <a:srgbClr val="FFFF00"/>
                </a:solidFill>
                <a:latin typeface="+mn-lt"/>
              </a:rPr>
              <a:t>POSITION OF FERMI LEVEL IN INTRINSIC SC</a:t>
            </a:r>
            <a:endParaRPr lang="en-IN" sz="2400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353" y="3770323"/>
            <a:ext cx="4414976" cy="227824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04248" y="4941168"/>
                <a:ext cx="1435906" cy="622286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accent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4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400" b="1" i="1" smtClean="0"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IN" sz="2400" b="1" i="1" smtClean="0">
                            <a:latin typeface="Cambria Math"/>
                          </a:rPr>
                          <m:t>𝑭</m:t>
                        </m:r>
                      </m:sub>
                    </m:sSub>
                  </m:oMath>
                </a14:m>
                <a:r>
                  <a:rPr lang="en-IN" sz="2400" b="1" dirty="0" smtClean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N" sz="2400" b="1" i="1" dirty="0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 dirty="0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400" b="1" i="1" dirty="0" smtClean="0">
                                <a:latin typeface="Cambria Math"/>
                              </a:rPr>
                              <m:t>𝑪</m:t>
                            </m:r>
                          </m:sub>
                        </m:sSub>
                        <m:r>
                          <a:rPr lang="en-IN" sz="2400" b="1" i="1" dirty="0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IN" sz="2400" b="1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400" b="1" i="1" dirty="0" smtClean="0"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400" b="1" i="1" dirty="0" smtClean="0">
                                <a:latin typeface="Cambria Math"/>
                              </a:rPr>
                              <m:t>𝑽</m:t>
                            </m:r>
                          </m:sub>
                        </m:sSub>
                      </m:num>
                      <m:den>
                        <m:r>
                          <a:rPr lang="en-IN" sz="2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4941168"/>
                <a:ext cx="1435906" cy="622286"/>
              </a:xfrm>
              <a:prstGeom prst="rect">
                <a:avLst/>
              </a:prstGeom>
              <a:blipFill rotWithShape="1">
                <a:blip r:embed="rId5"/>
                <a:stretch>
                  <a:fillRect b="-660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3596" y="1628801"/>
                <a:ext cx="3306316" cy="51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IN" sz="2600" b="1" i="1" smtClean="0">
                              <a:latin typeface="Cambria Math"/>
                            </a:rPr>
                            <m:t>𝒆</m:t>
                          </m:r>
                        </m:sub>
                      </m:sSub>
                      <m:r>
                        <a:rPr lang="en-IN" sz="2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IN" sz="2600" b="1" i="1" smtClean="0">
                              <a:latin typeface="Cambria Math"/>
                            </a:rPr>
                            <m:t>𝒄</m:t>
                          </m:r>
                        </m:sub>
                      </m:sSub>
                      <m:sSup>
                        <m:sSup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IN" sz="26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600" b="1" i="1" smtClean="0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𝒄</m:t>
                                  </m:r>
                                </m:sub>
                              </m:sSub>
                              <m:r>
                                <a:rPr lang="en-IN" sz="26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𝑭</m:t>
                                  </m:r>
                                </m:sub>
                              </m:sSub>
                              <m:r>
                                <a:rPr lang="en-IN" sz="26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600" b="1" i="1" smtClean="0">
                                  <a:latin typeface="Cambria Math"/>
                                </a:rPr>
                                <m:t>𝒌𝑻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sz="2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596" y="1628801"/>
                <a:ext cx="3306316" cy="51732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12433" y="1616495"/>
                <a:ext cx="3306316" cy="51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𝒏</m:t>
                          </m:r>
                        </m:e>
                        <m:sub>
                          <m:r>
                            <a:rPr lang="en-IN" sz="26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r>
                        <a:rPr lang="en-IN" sz="2600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𝑵</m:t>
                          </m:r>
                        </m:e>
                        <m:sub>
                          <m:r>
                            <a:rPr lang="en-IN" sz="2600" b="1" i="1" smtClean="0">
                              <a:latin typeface="Cambria Math"/>
                            </a:rPr>
                            <m:t>𝒗</m:t>
                          </m:r>
                        </m:sub>
                      </m:sSub>
                      <m:sSup>
                        <m:sSupPr>
                          <m:ctrlPr>
                            <a:rPr lang="en-IN" sz="2600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N" sz="2600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IN" sz="2600" b="1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600" b="1" i="1" smtClean="0">
                                  <a:latin typeface="Cambria Math"/>
                                </a:rPr>
                                <m:t>−(</m:t>
                              </m:r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𝑭</m:t>
                                  </m:r>
                                </m:sub>
                              </m:sSub>
                              <m:r>
                                <a:rPr lang="en-IN" sz="2600" b="1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IN" sz="2600" b="1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IN" sz="2600" b="1" i="1" smtClean="0">
                                      <a:latin typeface="Cambria Math"/>
                                    </a:rPr>
                                    <m:t>𝑽</m:t>
                                  </m:r>
                                </m:sub>
                              </m:sSub>
                              <m:r>
                                <a:rPr lang="en-IN" sz="2600" b="1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IN" sz="2600" b="1" i="1" smtClean="0">
                                  <a:latin typeface="Cambria Math"/>
                                </a:rPr>
                                <m:t>𝒌𝑻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IN" sz="2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2433" y="1616495"/>
                <a:ext cx="3306316" cy="51732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239" y="3337089"/>
                <a:ext cx="4990825" cy="517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600" b="1" i="1" smtClean="0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IN" sz="2600" b="1" i="1" smtClean="0">
                            <a:latin typeface="Cambria Math"/>
                          </a:rPr>
                          <m:t>𝒄</m:t>
                        </m:r>
                      </m:sub>
                    </m:sSub>
                    <m:sSup>
                      <m:sSupPr>
                        <m:ctrlPr>
                          <a:rPr lang="en-IN" sz="26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600" b="1" i="1" smtClean="0"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IN" sz="2600" b="1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600" b="1" i="1" smtClean="0">
                                <a:latin typeface="Cambria Math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IN" sz="2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𝒄</m:t>
                                </m:r>
                              </m:sub>
                            </m:sSub>
                            <m:r>
                              <a:rPr lang="en-IN" sz="2600" b="1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IN" sz="2600" b="1" i="1" smtClean="0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IN" sz="2600" b="1" i="1" smtClean="0">
                                <a:latin typeface="Cambria Math"/>
                              </a:rPr>
                              <m:t>𝒌𝑻</m:t>
                            </m:r>
                          </m:den>
                        </m:f>
                      </m:sup>
                    </m:sSup>
                  </m:oMath>
                </a14:m>
                <a:r>
                  <a:rPr lang="en-IN" sz="2600" b="1" dirty="0" smtClean="0">
                    <a:latin typeface="+mn-lt"/>
                  </a:rPr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6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IN" sz="2600" b="1" i="1">
                            <a:latin typeface="Cambria Math"/>
                          </a:rPr>
                          <m:t>𝑵</m:t>
                        </m:r>
                      </m:e>
                      <m:sub>
                        <m:r>
                          <a:rPr lang="en-IN" sz="2600" b="1" i="1">
                            <a:latin typeface="Cambria Math"/>
                          </a:rPr>
                          <m:t>𝒗</m:t>
                        </m:r>
                      </m:sub>
                    </m:sSub>
                    <m:sSup>
                      <m:sSupPr>
                        <m:ctrlPr>
                          <a:rPr lang="en-IN" sz="26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IN" sz="2600" b="1" i="1">
                            <a:latin typeface="Cambria Math"/>
                          </a:rPr>
                          <m:t>𝒆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IN" sz="26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IN" sz="2600" b="1" i="1">
                                <a:latin typeface="Cambria Math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IN" sz="2600" b="1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𝑭</m:t>
                                </m:r>
                              </m:sub>
                            </m:sSub>
                            <m:r>
                              <a:rPr lang="en-IN" sz="2600" b="1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IN" sz="2600" b="1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IN" sz="2600" b="1" i="1">
                                    <a:latin typeface="Cambria Math"/>
                                  </a:rPr>
                                  <m:t>𝑬</m:t>
                                </m:r>
                              </m:e>
                              <m:sub>
                                <m:r>
                                  <a:rPr lang="en-IN" sz="2600" b="1" i="1" smtClean="0">
                                    <a:latin typeface="Cambria Math"/>
                                  </a:rPr>
                                  <m:t>𝒗</m:t>
                                </m:r>
                              </m:sub>
                            </m:sSub>
                            <m:r>
                              <a:rPr lang="en-IN" sz="2600" b="1" i="1">
                                <a:latin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IN" sz="2600" b="1" i="1">
                                <a:latin typeface="Cambria Math"/>
                              </a:rPr>
                              <m:t>𝒌𝑻</m:t>
                            </m:r>
                          </m:den>
                        </m:f>
                      </m:sup>
                    </m:sSup>
                  </m:oMath>
                </a14:m>
                <a:endParaRPr lang="en-IN" sz="26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239" y="3337089"/>
                <a:ext cx="4990825" cy="517321"/>
              </a:xfrm>
              <a:prstGeom prst="rect">
                <a:avLst/>
              </a:prstGeom>
              <a:blipFill rotWithShape="1">
                <a:blip r:embed="rId15"/>
                <a:stretch>
                  <a:fillRect t="-5882" b="-2823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724128" y="3275692"/>
                <a:ext cx="2376264" cy="7127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IN" b="1" i="1" smtClean="0">
                                  <a:latin typeface="Cambria Math"/>
                                </a:rPr>
                                <m:t>𝑪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IN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b="1" i="1" smtClean="0">
                                  <a:latin typeface="Cambria Math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IN" b="1" i="1" smtClean="0">
                                  <a:latin typeface="Cambria Math"/>
                                </a:rPr>
                                <m:t>𝒗</m:t>
                              </m:r>
                            </m:sub>
                          </m:sSub>
                        </m:den>
                      </m:f>
                      <m:r>
                        <a:rPr lang="en-IN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IN" b="1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b="1" i="1">
                                      <a:latin typeface="Cambria Math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IN" b="1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IN" b="1" i="1" smtClean="0">
                                          <a:latin typeface="Cambria Math"/>
                                        </a:rPr>
                                        <m:t>𝑭</m:t>
                                      </m:r>
                                    </m:sub>
                                  </m:sSub>
                                  <m:r>
                                    <a:rPr lang="en-IN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IN" b="1" i="1" smtClean="0">
                                          <a:latin typeface="Cambria Math"/>
                                        </a:rPr>
                                        <m:t>𝑽</m:t>
                                      </m:r>
                                    </m:sub>
                                  </m:sSub>
                                  <m:r>
                                    <a:rPr lang="en-IN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b="1" i="1">
                                      <a:latin typeface="Cambria Math"/>
                                    </a:rPr>
                                    <m:t>𝒌𝑻</m:t>
                                  </m:r>
                                </m:den>
                              </m:f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IN" b="1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IN" b="1" i="1">
                                  <a:latin typeface="Cambria Math"/>
                                </a:rPr>
                                <m:t>𝒆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IN" b="1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IN" b="1" i="1">
                                      <a:latin typeface="Cambria Math"/>
                                    </a:rPr>
                                    <m:t>−(</m:t>
                                  </m:r>
                                  <m:sSub>
                                    <m:sSubPr>
                                      <m:ctrlPr>
                                        <a:rPr lang="en-I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𝒄</m:t>
                                      </m:r>
                                    </m:sub>
                                  </m:sSub>
                                  <m:r>
                                    <a:rPr lang="en-IN" b="1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IN" b="1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𝑬</m:t>
                                      </m:r>
                                    </m:e>
                                    <m:sub>
                                      <m:r>
                                        <a:rPr lang="en-IN" b="1" i="1">
                                          <a:latin typeface="Cambria Math"/>
                                        </a:rPr>
                                        <m:t>𝑭</m:t>
                                      </m:r>
                                    </m:sub>
                                  </m:sSub>
                                  <m:r>
                                    <a:rPr lang="en-IN" b="1" i="1">
                                      <a:latin typeface="Cambria Math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IN" b="1" i="1">
                                      <a:latin typeface="Cambria Math"/>
                                    </a:rPr>
                                    <m:t>𝒌𝑻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IN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3275692"/>
                <a:ext cx="2376264" cy="712759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61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/>
      <p:bldP spid="18" grpId="0"/>
      <p:bldP spid="19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014" y="332656"/>
            <a:ext cx="6184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FERMI LEVEL IN EXTRINSIC SC</a:t>
            </a:r>
            <a:endParaRPr lang="en-IN" sz="30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700808"/>
            <a:ext cx="3528392" cy="44204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00808"/>
            <a:ext cx="3633398" cy="442042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27585" y="908720"/>
            <a:ext cx="7488832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N-type SC- pentavalent impurity : electrons as majority charge carriers: donor impurities</a:t>
            </a:r>
            <a:endParaRPr lang="en-IN" sz="2200" b="1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6237312"/>
            <a:ext cx="946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https://sites.google.com/site/puenggphysics/home/unit-5/fermi-level-of-extrinsic-semiconductor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54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2014" y="332656"/>
            <a:ext cx="618432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FERMI LEVEL IN EXTRINSIC SC</a:t>
            </a:r>
            <a:endParaRPr lang="en-IN" sz="3000" b="1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836712"/>
            <a:ext cx="7694750" cy="76944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IN" sz="2200" b="1" dirty="0">
                <a:solidFill>
                  <a:srgbClr val="3333FF"/>
                </a:solidFill>
                <a:latin typeface="+mn-lt"/>
              </a:rPr>
              <a:t>P</a:t>
            </a:r>
            <a:r>
              <a:rPr lang="en-IN" sz="2200" b="1" dirty="0" smtClean="0">
                <a:solidFill>
                  <a:srgbClr val="3333FF"/>
                </a:solidFill>
                <a:latin typeface="+mn-lt"/>
              </a:rPr>
              <a:t>-type SC- trivalent impurity : holes as majority charge carriers: acceptor impurities</a:t>
            </a:r>
            <a:endParaRPr lang="en-IN" sz="2200" b="1" dirty="0">
              <a:solidFill>
                <a:srgbClr val="3333F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773690" cy="43204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6"/>
            <a:ext cx="3590294" cy="432048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-108520" y="6309320"/>
            <a:ext cx="946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https://sites.google.com/site/puenggphysics/home/unit-5/fermi-level-of-extrinsic-semiconductor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23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404664"/>
            <a:ext cx="6051144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DOPING IN SEMICONDUCTORS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052736"/>
            <a:ext cx="8496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Semiconducting materials are very sensitive to impurities in the crystal </a:t>
            </a:r>
            <a:r>
              <a:rPr lang="en-I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lattice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 addition of these impurities is known as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doping.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tuning of the electronic 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properties: technological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 </a:t>
            </a:r>
            <a:r>
              <a:rPr lang="en-IN" sz="2400" b="1" dirty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semiconductor are called </a:t>
            </a: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‘intrinsic’.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</a:t>
            </a:r>
            <a:r>
              <a:rPr lang="en-IN" sz="2400" b="1" dirty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dopants </a:t>
            </a: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’</a:t>
            </a: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semiconductors’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dopants </a:t>
            </a: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(</a:t>
            </a:r>
            <a:r>
              <a:rPr lang="en-IN" sz="2400" b="1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</a:t>
            </a: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) </a:t>
            </a: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intra-band, energy levels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(ii) Generation </a:t>
            </a: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IN" sz="24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or negative charge </a:t>
            </a:r>
            <a:r>
              <a:rPr lang="en-IN" sz="2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carriers</a:t>
            </a:r>
            <a:r>
              <a:rPr lang="en-IN" sz="2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127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413" y="2160803"/>
            <a:ext cx="93088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EFFECT OF TEMPERATURE ON THE </a:t>
            </a:r>
          </a:p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FERMI LEVEL OF N-TYPE </a:t>
            </a:r>
          </a:p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SEMICONDUCTOR</a:t>
            </a:r>
            <a:endParaRPr lang="en-IN" sz="40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318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25020" y="332656"/>
            <a:ext cx="9277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EFFECT OF TEMPERATURE ON E</a:t>
            </a:r>
            <a:r>
              <a:rPr lang="en-IN" sz="3000" b="1" baseline="-25000" dirty="0" smtClean="0">
                <a:latin typeface="+mn-lt"/>
              </a:rPr>
              <a:t>F</a:t>
            </a:r>
            <a:r>
              <a:rPr lang="en-IN" sz="3000" b="1" dirty="0" smtClean="0">
                <a:latin typeface="+mn-lt"/>
              </a:rPr>
              <a:t> OF N- TYPE SC</a:t>
            </a:r>
            <a:endParaRPr lang="en-IN" sz="3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4" r="10221" b="2614"/>
          <a:stretch/>
        </p:blipFill>
        <p:spPr>
          <a:xfrm>
            <a:off x="4927064" y="886654"/>
            <a:ext cx="3533368" cy="279520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51520" y="3931037"/>
                <a:ext cx="4824536" cy="219265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74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200" b="1" dirty="0">
                    <a:latin typeface="+mn-lt"/>
                  </a:rPr>
                  <a:t>Region I</a:t>
                </a:r>
                <a:r>
                  <a:rPr lang="en-IN" sz="2200" b="1" dirty="0" smtClean="0">
                    <a:latin typeface="+mn-lt"/>
                  </a:rPr>
                  <a:t>: </a:t>
                </a:r>
                <a:r>
                  <a:rPr lang="en-IN" sz="2200" b="1" dirty="0">
                    <a:latin typeface="+mn-lt"/>
                  </a:rPr>
                  <a:t>Ionization </a:t>
                </a:r>
                <a:r>
                  <a:rPr lang="en-IN" sz="2200" b="1" dirty="0" smtClean="0">
                    <a:latin typeface="+mn-lt"/>
                  </a:rPr>
                  <a:t>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b>
                    </m:sSub>
                    <m:r>
                      <a:rPr lang="en-IN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𝒄</m:t>
                            </m:r>
                          </m:sub>
                        </m:sSub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𝑫</m:t>
                            </m:r>
                          </m:sub>
                        </m:sSub>
                      </m:num>
                      <m:den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200" b="1" dirty="0">
                  <a:latin typeface="+mn-lt"/>
                </a:endParaRPr>
              </a:p>
              <a:p>
                <a:pPr algn="just"/>
                <a:r>
                  <a:rPr lang="en-IN" sz="2200" b="1" dirty="0" smtClean="0">
                    <a:latin typeface="+mn-lt"/>
                  </a:rPr>
                  <a:t>Region II: Depletion Region: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IN" sz="2200" b="1" dirty="0">
                            <a:solidFill>
                              <a:srgbClr val="FF0000"/>
                            </a:solidFill>
                            <a:latin typeface="+mn-lt"/>
                          </a:rPr>
                          <m:t> </m:t>
                        </m:r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𝒏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𝑫</m:t>
                        </m:r>
                      </m:sub>
                    </m:sSub>
                  </m:oMath>
                </a14:m>
                <a:endParaRPr lang="en-IN" sz="2200" b="1" dirty="0" smtClean="0">
                  <a:latin typeface="+mn-lt"/>
                </a:endParaRPr>
              </a:p>
              <a:p>
                <a:pPr algn="just"/>
                <a:r>
                  <a:rPr lang="en-IN" sz="2200" b="1" dirty="0" smtClean="0">
                    <a:latin typeface="+mn-lt"/>
                  </a:rPr>
                  <a:t>Region III: Intrinsic Region: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sub>
                        </m:sSub>
                      </m:sub>
                    </m:sSub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𝒈</m:t>
                            </m:r>
                          </m:sub>
                        </m:sSub>
                      </m:num>
                      <m:den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2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931037"/>
                <a:ext cx="4824536" cy="2192652"/>
              </a:xfrm>
              <a:prstGeom prst="rect">
                <a:avLst/>
              </a:prstGeom>
              <a:blipFill rotWithShape="1">
                <a:blip r:embed="rId3"/>
                <a:stretch>
                  <a:fillRect l="-1256" t="-1099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423657" y="908720"/>
            <a:ext cx="4174455" cy="2756370"/>
            <a:chOff x="423657" y="908720"/>
            <a:chExt cx="4220351" cy="275637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73"/>
            <a:stretch/>
          </p:blipFill>
          <p:spPr>
            <a:xfrm>
              <a:off x="423657" y="908720"/>
              <a:ext cx="4220351" cy="2756370"/>
            </a:xfrm>
            <a:prstGeom prst="rect">
              <a:avLst/>
            </a:prstGeom>
            <a:ln w="38100">
              <a:solidFill>
                <a:schemeClr val="accent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3347864" y="2298358"/>
              <a:ext cx="1075936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+mn-lt"/>
                </a:rPr>
                <a:t>Ionization</a:t>
              </a:r>
              <a:endParaRPr lang="en-IN" sz="1600" b="1" dirty="0">
                <a:latin typeface="+mn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15616" y="1794302"/>
              <a:ext cx="1029449" cy="338554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+mn-lt"/>
                </a:rPr>
                <a:t>Depletion</a:t>
              </a:r>
              <a:endParaRPr lang="en-IN" sz="1600" b="1" dirty="0">
                <a:latin typeface="+mn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7584" y="1340768"/>
              <a:ext cx="939681" cy="3385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IN" sz="1600" b="1" dirty="0" smtClean="0">
                  <a:latin typeface="+mn-lt"/>
                </a:rPr>
                <a:t>Intrinsic</a:t>
              </a:r>
              <a:endParaRPr lang="en-IN" sz="1600" b="1" dirty="0">
                <a:latin typeface="+mn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23528" y="6381328"/>
            <a:ext cx="6423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5"/>
              </a:rPr>
              <a:t>https://nptel.ac.in/content/storage2/courses/113106062/Lec7.pdf</a:t>
            </a:r>
            <a:endParaRPr lang="en-IN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20072" y="3933056"/>
                <a:ext cx="3531773" cy="214655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9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Fermi level position in n type semiconductor with respect to intrinsic Fermi level is given as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sub>
                          </m:sSub>
                        </m:sub>
                      </m:sSub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IN" sz="2400" b="1" i="1">
                          <a:solidFill>
                            <a:srgbClr val="FF0000"/>
                          </a:solidFill>
                          <a:latin typeface="Cambria Math"/>
                        </a:rPr>
                        <m:t>𝑻</m:t>
                      </m:r>
                      <m:func>
                        <m:funcPr>
                          <m:ctrlPr>
                            <a:rPr lang="en-IN" sz="24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IN" sz="24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𝒏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IN" sz="24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IN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933056"/>
                <a:ext cx="3531773" cy="2146550"/>
              </a:xfrm>
              <a:prstGeom prst="rect">
                <a:avLst/>
              </a:prstGeom>
              <a:blipFill rotWithShape="1">
                <a:blip r:embed="rId6"/>
                <a:stretch>
                  <a:fillRect l="-1712" t="-1124" r="-1884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26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1413" y="2160803"/>
            <a:ext cx="93088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EFFECT OF TEMPERATURE ON THE </a:t>
            </a:r>
          </a:p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FERMI LEVEL OF P-TYPE </a:t>
            </a:r>
          </a:p>
          <a:p>
            <a:pPr algn="ctr"/>
            <a:r>
              <a:rPr lang="en-IN" sz="4000" b="1" dirty="0" smtClean="0">
                <a:solidFill>
                  <a:srgbClr val="3333FF"/>
                </a:solidFill>
                <a:latin typeface="+mn-lt"/>
              </a:rPr>
              <a:t>SEMICONDUCTOR</a:t>
            </a:r>
            <a:endParaRPr lang="en-IN" sz="4000" b="1" dirty="0">
              <a:solidFill>
                <a:srgbClr val="3333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887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6512" y="332656"/>
            <a:ext cx="927754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+mn-lt"/>
              </a:rPr>
              <a:t>EFFECT OF TEMPERATURE ON E</a:t>
            </a:r>
            <a:r>
              <a:rPr lang="en-IN" sz="3000" b="1" baseline="-25000" dirty="0" smtClean="0">
                <a:latin typeface="+mn-lt"/>
              </a:rPr>
              <a:t>F</a:t>
            </a:r>
            <a:r>
              <a:rPr lang="en-IN" sz="3000" b="1" dirty="0" smtClean="0">
                <a:latin typeface="+mn-lt"/>
              </a:rPr>
              <a:t> OF P- TYPE SC</a:t>
            </a:r>
            <a:endParaRPr lang="en-IN" sz="300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16368" b="11309"/>
          <a:stretch/>
        </p:blipFill>
        <p:spPr>
          <a:xfrm>
            <a:off x="814434" y="1049119"/>
            <a:ext cx="3694612" cy="2758370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17782" y="3901510"/>
                <a:ext cx="4974298" cy="229537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  <a:alpha val="74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200" b="1" dirty="0" smtClean="0">
                    <a:latin typeface="+mn-lt"/>
                  </a:rPr>
                  <a:t>Region 1: Ionization </a:t>
                </a:r>
                <a:r>
                  <a:rPr lang="en-IN" sz="2200" b="1" dirty="0">
                    <a:latin typeface="+mn-lt"/>
                  </a:rPr>
                  <a:t>region</a:t>
                </a:r>
                <a:r>
                  <a:rPr lang="en-IN" sz="22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sub>
                    </m:sSub>
                    <m:r>
                      <a:rPr lang="en-IN" sz="2200" b="1" i="1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𝑽</m:t>
                            </m:r>
                          </m:sub>
                        </m:sSub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𝑨</m:t>
                            </m:r>
                          </m:sub>
                        </m:sSub>
                      </m:num>
                      <m:den>
                        <m:r>
                          <a:rPr lang="en-IN" sz="22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200" b="1" dirty="0" smtClean="0">
                  <a:latin typeface="+mn-lt"/>
                </a:endParaRPr>
              </a:p>
              <a:p>
                <a:pPr algn="just"/>
                <a:r>
                  <a:rPr lang="en-IN" sz="2200" b="1" dirty="0" smtClean="0">
                    <a:latin typeface="+mn-lt"/>
                  </a:rPr>
                  <a:t>Region 2: Depletion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𝒑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FF0000"/>
                    </a:solidFill>
                    <a:latin typeface="+mn-lt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𝑬</m:t>
                        </m:r>
                      </m:e>
                      <m:sub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𝑨</m:t>
                        </m:r>
                      </m:sub>
                    </m:sSub>
                  </m:oMath>
                </a14:m>
                <a:endParaRPr lang="en-IN" sz="2200" b="1" dirty="0" smtClean="0">
                  <a:latin typeface="+mn-lt"/>
                </a:endParaRPr>
              </a:p>
              <a:p>
                <a:r>
                  <a:rPr lang="en-IN" sz="2200" b="1" dirty="0" smtClean="0">
                    <a:latin typeface="+mn-lt"/>
                  </a:rPr>
                  <a:t>Region 3: Intrinsic Region </a:t>
                </a:r>
                <a14:m>
                  <m:oMath xmlns:m="http://schemas.openxmlformats.org/officeDocument/2006/math">
                    <m:r>
                      <a:rPr lang="en-IN" sz="22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: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sub>
                        </m:sSub>
                      </m:sub>
                    </m:sSub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𝑬</m:t>
                        </m:r>
                      </m:e>
                      <m:sub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𝑭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</m:sub>
                    </m:sSub>
                    <m:r>
                      <a:rPr lang="en-IN" sz="22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en-IN" sz="2200" b="1" i="1" dirty="0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𝒈</m:t>
                            </m:r>
                          </m:sub>
                        </m:sSub>
                      </m:num>
                      <m:den>
                        <m:r>
                          <a:rPr lang="en-IN" sz="22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den>
                    </m:f>
                  </m:oMath>
                </a14:m>
                <a:endParaRPr lang="en-IN" sz="2200" b="1" dirty="0">
                  <a:solidFill>
                    <a:srgbClr val="FF000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82" y="3901510"/>
                <a:ext cx="4974298" cy="2295372"/>
              </a:xfrm>
              <a:prstGeom prst="rect">
                <a:avLst/>
              </a:prstGeom>
              <a:blipFill rotWithShape="1">
                <a:blip r:embed="rId3"/>
                <a:stretch>
                  <a:fillRect l="-1220" t="-1050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2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93" t="6772" r="4276"/>
          <a:stretch/>
        </p:blipFill>
        <p:spPr>
          <a:xfrm>
            <a:off x="5402560" y="1057188"/>
            <a:ext cx="3378573" cy="2726037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17782" y="6237312"/>
            <a:ext cx="6630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b="1" dirty="0">
                <a:latin typeface="+mn-lt"/>
                <a:hlinkClick r:id="rId6"/>
              </a:rPr>
              <a:t>https://</a:t>
            </a:r>
            <a:r>
              <a:rPr lang="en-IN" b="1" dirty="0" smtClean="0">
                <a:latin typeface="+mn-lt"/>
                <a:hlinkClick r:id="rId6"/>
              </a:rPr>
              <a:t>nptel.ac.in/content/storage2/courses/113106062/Lec7.pdf</a:t>
            </a:r>
            <a:endParaRPr lang="en-IN" b="1" dirty="0">
              <a:solidFill>
                <a:srgbClr val="FF33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436096" y="4005096"/>
                <a:ext cx="3528392" cy="2088200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5400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IN" sz="2200" b="1" dirty="0" smtClean="0">
                    <a:solidFill>
                      <a:srgbClr val="3333FF"/>
                    </a:solidFill>
                    <a:latin typeface="+mn-lt"/>
                  </a:rPr>
                  <a:t>Fermi level position in p type semiconductor with respect to intrinsic Fermi level is given as  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2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𝑷</m:t>
                              </m:r>
                            </m:sub>
                          </m:sSub>
                        </m:sub>
                      </m:sSub>
                      <m:r>
                        <a:rPr lang="en-IN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𝑬</m:t>
                          </m:r>
                        </m:e>
                        <m:sub>
                          <m:sSub>
                            <m:sSubPr>
                              <m:ctrlP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</m:sub>
                      </m:sSub>
                      <m:r>
                        <a:rPr lang="en-IN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𝒌</m:t>
                          </m:r>
                        </m:e>
                        <m:sub>
                          <m: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𝑩</m:t>
                          </m:r>
                        </m:sub>
                      </m:sSub>
                      <m:r>
                        <a:rPr lang="en-IN" sz="2200" b="1" i="1">
                          <a:solidFill>
                            <a:srgbClr val="FF0000"/>
                          </a:solidFill>
                          <a:latin typeface="Cambria Math"/>
                        </a:rPr>
                        <m:t>𝑻</m:t>
                      </m:r>
                      <m:func>
                        <m:funcPr>
                          <m:ctrlPr>
                            <a:rPr lang="en-IN" sz="2200" b="1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IN" sz="2200" b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𝐥𝐧</m:t>
                          </m:r>
                        </m:fName>
                        <m:e>
                          <m:f>
                            <m:fPr>
                              <m:ctrlP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IN" sz="22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𝒑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IN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IN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IN" sz="2200" b="1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𝒊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en-IN" sz="2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05096"/>
                <a:ext cx="3528392" cy="2088200"/>
              </a:xfrm>
              <a:prstGeom prst="rect">
                <a:avLst/>
              </a:prstGeom>
              <a:blipFill rotWithShape="1">
                <a:blip r:embed="rId7"/>
                <a:stretch>
                  <a:fillRect l="-1887" t="-1153" r="-1887"/>
                </a:stretch>
              </a:blipFill>
              <a:ln w="254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57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9758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 smtClean="0">
                <a:latin typeface="+mn-lt"/>
              </a:rPr>
              <a:t>EFFECT OF IMPURITY CONCENTRATION ON E</a:t>
            </a:r>
            <a:r>
              <a:rPr lang="en-IN" sz="3000" b="1" baseline="-25000" dirty="0" smtClean="0">
                <a:latin typeface="+mn-lt"/>
              </a:rPr>
              <a:t>F</a:t>
            </a:r>
            <a:r>
              <a:rPr lang="en-IN" sz="3000" b="1" dirty="0" smtClean="0">
                <a:latin typeface="+mn-lt"/>
              </a:rPr>
              <a:t> OF N- TYPE SC</a:t>
            </a:r>
            <a:endParaRPr lang="en-IN" sz="3000" b="1" dirty="0">
              <a:latin typeface="+mn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85615" y="1628800"/>
            <a:ext cx="7918833" cy="4401780"/>
            <a:chOff x="685615" y="1628800"/>
            <a:chExt cx="7918833" cy="44017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3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60" r="10101" b="19778"/>
            <a:stretch/>
          </p:blipFill>
          <p:spPr>
            <a:xfrm>
              <a:off x="685615" y="1628800"/>
              <a:ext cx="7918833" cy="433842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1907704" y="5661248"/>
              <a:ext cx="4539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b="1" dirty="0" smtClean="0">
                  <a:latin typeface="+mn-lt"/>
                </a:rPr>
                <a:t>(a)</a:t>
              </a:r>
              <a:endParaRPr lang="en-IN" b="1" dirty="0">
                <a:latin typeface="+mn-l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85615" y="6309320"/>
            <a:ext cx="632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3300"/>
                </a:solidFill>
                <a:latin typeface="+mn-lt"/>
              </a:rPr>
              <a:t>A book of Engineering Physics by </a:t>
            </a:r>
            <a:r>
              <a:rPr lang="en-IN" b="1" dirty="0" err="1">
                <a:solidFill>
                  <a:srgbClr val="FF3300"/>
                </a:solidFill>
                <a:latin typeface="+mn-lt"/>
              </a:rPr>
              <a:t>Avadhanulu</a:t>
            </a:r>
            <a:r>
              <a:rPr lang="en-IN" b="1" dirty="0">
                <a:solidFill>
                  <a:srgbClr val="FF3300"/>
                </a:solidFill>
                <a:latin typeface="+mn-lt"/>
              </a:rPr>
              <a:t> and </a:t>
            </a:r>
            <a:r>
              <a:rPr lang="en-IN" b="1" dirty="0" err="1" smtClean="0">
                <a:solidFill>
                  <a:srgbClr val="FF3300"/>
                </a:solidFill>
                <a:latin typeface="+mn-lt"/>
              </a:rPr>
              <a:t>Kshirsagar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268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497583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000" b="1" dirty="0" smtClean="0">
                <a:latin typeface="+mn-lt"/>
              </a:rPr>
              <a:t>EFFECT OF IMPURITY CONCENTRATION ON E</a:t>
            </a:r>
            <a:r>
              <a:rPr lang="en-IN" sz="3000" b="1" baseline="-25000" dirty="0" smtClean="0">
                <a:latin typeface="+mn-lt"/>
              </a:rPr>
              <a:t>F</a:t>
            </a:r>
            <a:r>
              <a:rPr lang="en-IN" sz="3000" b="1" dirty="0" smtClean="0">
                <a:latin typeface="+mn-lt"/>
              </a:rPr>
              <a:t> OF P- TYPE SC</a:t>
            </a:r>
            <a:endParaRPr lang="en-IN" sz="3000" b="1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" t="3848" r="2063"/>
          <a:stretch/>
        </p:blipFill>
        <p:spPr>
          <a:xfrm>
            <a:off x="521950" y="1731839"/>
            <a:ext cx="8082498" cy="40014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96437" y="6296886"/>
            <a:ext cx="632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solidFill>
                  <a:srgbClr val="FF3300"/>
                </a:solidFill>
                <a:latin typeface="+mn-lt"/>
              </a:rPr>
              <a:t>A book of Engineering Physics by </a:t>
            </a:r>
            <a:r>
              <a:rPr lang="en-IN" b="1" dirty="0" err="1">
                <a:solidFill>
                  <a:srgbClr val="FF3300"/>
                </a:solidFill>
                <a:latin typeface="+mn-lt"/>
              </a:rPr>
              <a:t>Avadhanulu</a:t>
            </a:r>
            <a:r>
              <a:rPr lang="en-IN" b="1" dirty="0">
                <a:solidFill>
                  <a:srgbClr val="FF3300"/>
                </a:solidFill>
                <a:latin typeface="+mn-lt"/>
              </a:rPr>
              <a:t> and </a:t>
            </a:r>
            <a:r>
              <a:rPr lang="en-IN" b="1" dirty="0" err="1" smtClean="0">
                <a:solidFill>
                  <a:srgbClr val="FF3300"/>
                </a:solidFill>
                <a:latin typeface="+mn-lt"/>
              </a:rPr>
              <a:t>Kshirsagar</a:t>
            </a:r>
            <a:endParaRPr lang="en-IN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642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4084" y="1196752"/>
            <a:ext cx="7238072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DOUBTS IF ANY?????</a:t>
            </a:r>
          </a:p>
          <a:p>
            <a:pPr algn="ctr"/>
            <a:endParaRPr lang="en-IN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/>
            <a:endParaRPr lang="en-IN" sz="54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  <a:p>
            <a:pPr algn="ctr"/>
            <a:r>
              <a:rPr lang="en-IN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t>THANK YOU</a:t>
            </a:r>
            <a:endParaRPr lang="en-IN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24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764704"/>
            <a:ext cx="8714716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u="sng" dirty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Extrinsic Semiconductors-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6E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0" b="1" dirty="0" err="1">
                <a:solidFill>
                  <a:srgbClr val="6E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IN" sz="2200" b="1" dirty="0">
                <a:solidFill>
                  <a:srgbClr val="6E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IN" sz="2200" b="1" u="sng" dirty="0">
                <a:solidFill>
                  <a:srgbClr val="6E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n-type</a:t>
            </a:r>
            <a:r>
              <a:rPr lang="en-IN" sz="2200" b="1" dirty="0">
                <a:solidFill>
                  <a:srgbClr val="6E5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Pentavalent impurity- electrons as majority charge carriers (Donor Atoms)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>
                <a:solidFill>
                  <a:srgbClr val="E8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 </a:t>
            </a:r>
            <a:r>
              <a:rPr lang="en-IN" sz="2200" b="1" u="sng" dirty="0">
                <a:solidFill>
                  <a:srgbClr val="E8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p-type</a:t>
            </a:r>
            <a:r>
              <a:rPr lang="en-IN" sz="2200" b="1" dirty="0">
                <a:solidFill>
                  <a:srgbClr val="E84B0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Trivalent impurity- holes as majority charge carriers (Acceptor atoms)</a:t>
            </a:r>
          </a:p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90" y="2924944"/>
            <a:ext cx="5219706" cy="3200934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67544" y="6381328"/>
            <a:ext cx="693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3"/>
              </a:rPr>
              <a:t>https://www.quora.com/Why-is-doping-required-in-a-semiconductor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277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80648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IN" sz="2200" b="1" dirty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 can be seen as the "opposite" of an </a:t>
            </a:r>
            <a:r>
              <a:rPr lang="en-IN" sz="22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positive 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charge.</a:t>
            </a:r>
            <a:endParaRPr lang="en-IN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the </a:t>
            </a:r>
            <a:r>
              <a:rPr lang="en-IN" sz="2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absence</a:t>
            </a:r>
            <a:r>
              <a:rPr lang="en-IN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of an electron in an </a:t>
            </a:r>
            <a:r>
              <a:rPr lang="en-IN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 (not physical particles).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formed when electrons in atoms move out of the valence band to the conduction band. </a:t>
            </a:r>
            <a:endParaRPr lang="en-IN" sz="2200" b="1" dirty="0" smtClean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Holes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move from atom to atom in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semiconducting materials </a:t>
            </a:r>
            <a:r>
              <a:rPr lang="en-IN" sz="22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electrons leave their </a:t>
            </a:r>
            <a:r>
              <a:rPr lang="en-IN" sz="2200" b="1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74708" y="282714"/>
            <a:ext cx="4097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 OF HOLES</a:t>
            </a:r>
            <a:endParaRPr lang="en-IN" sz="3000" b="1" dirty="0">
              <a:solidFill>
                <a:srgbClr val="CC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16927"/>
            <a:ext cx="2371491" cy="1841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200"/>
          <a:stretch/>
        </p:blipFill>
        <p:spPr>
          <a:xfrm>
            <a:off x="1043608" y="4216928"/>
            <a:ext cx="3024337" cy="1841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6381328"/>
            <a:ext cx="5030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https://ecee.colorado.edu/~bart/book/eband4.htm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428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0721" y="332656"/>
            <a:ext cx="6917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 GAP IN SEMICONDUCTORS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3816424" cy="2254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35" y="3501008"/>
            <a:ext cx="4422937" cy="255169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4355976" y="1161326"/>
            <a:ext cx="46085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gap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important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optoelectronics as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 </a:t>
            </a:r>
            <a:r>
              <a:rPr lang="en-IN" sz="22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 gap materials </a:t>
            </a:r>
            <a:r>
              <a:rPr lang="en-IN" sz="22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efficient radiative absorption and emission, which is what makes LEDs and laser diodes 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9" y="3456870"/>
            <a:ext cx="396043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E-k diagram shows characteristics of a particular semiconductor material. </a:t>
            </a:r>
            <a:endParaRPr lang="en-IN" sz="2000" b="1" dirty="0" smtClean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0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000" b="1" dirty="0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IN" sz="20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shows the relationship between the energy and momentum of available quantum mechanical states for electrons in the material.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9" y="6165304"/>
            <a:ext cx="7723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>
                <a:latin typeface="+mn-lt"/>
                <a:hlinkClick r:id="rId4"/>
              </a:rPr>
              <a:t>http://</a:t>
            </a:r>
            <a:r>
              <a:rPr lang="en-IN" b="1" dirty="0" smtClean="0">
                <a:latin typeface="+mn-lt"/>
                <a:hlinkClick r:id="rId4"/>
              </a:rPr>
              <a:t>edetec106.blogspot.com/2016/01/differentiate-between-direct-and.html</a:t>
            </a:r>
            <a:endParaRPr lang="en-IN" b="1" dirty="0" smtClean="0">
              <a:latin typeface="+mn-lt"/>
            </a:endParaRPr>
          </a:p>
          <a:p>
            <a:r>
              <a:rPr lang="en-IN" b="1" dirty="0">
                <a:latin typeface="+mn-lt"/>
                <a:hlinkClick r:id="rId5"/>
              </a:rPr>
              <a:t>https://www.slideshare.net/chinkitkit/chapter-4a-36657201</a:t>
            </a:r>
            <a:endParaRPr lang="en-IN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88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4409" y="404664"/>
            <a:ext cx="37769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96752"/>
            <a:ext cx="849694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effective mass represents the effect of all the internal forces on the motion of the electron in the conduction band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en-I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Mass of electron in solid is same as the mass of a free electron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Experimentally: In some solids, electron mass is more while for some it is less than the free electron mass</a:t>
            </a: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Effective mass: Experimentally determined electron mass.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 smtClean="0">
                <a:solidFill>
                  <a:srgbClr val="6213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Reason: Interaction between the drifting electrons and the atoms in the solids.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N" sz="2400" b="1" dirty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 of effective mass: determined from the sign of curvature of the E-k curve</a:t>
            </a:r>
            <a:r>
              <a:rPr lang="en-IN" sz="2400" b="1" dirty="0" smtClean="0">
                <a:solidFill>
                  <a:srgbClr val="CC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b="1" dirty="0" smtClean="0">
              <a:solidFill>
                <a:srgbClr val="62139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1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3429688"/>
            <a:ext cx="2304256" cy="2663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030" y="672743"/>
                <a:ext cx="8340351" cy="38070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400" b="1" dirty="0" smtClean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The </a:t>
                </a:r>
                <a:r>
                  <a:rPr lang="en-IN" sz="2400" b="1" dirty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curvature of a graph at a minimum point is a positive quantity and </a:t>
                </a:r>
                <a:r>
                  <a:rPr lang="en-IN" sz="2400" b="1" dirty="0" smtClean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while the </a:t>
                </a:r>
                <a:r>
                  <a:rPr lang="en-IN" sz="2400" b="1" dirty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curvature </a:t>
                </a:r>
                <a:r>
                  <a:rPr lang="en-IN" sz="2400" b="1" dirty="0" smtClean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at </a:t>
                </a:r>
                <a:r>
                  <a:rPr lang="en-IN" sz="2400" b="1" dirty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a maximum point is a negative quantity.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400" b="1" dirty="0"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Particles (electrons) </a:t>
                </a:r>
                <a:r>
                  <a:rPr lang="en-IN" sz="2400" b="1" dirty="0" smtClean="0"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: </a:t>
                </a:r>
                <a:r>
                  <a:rPr lang="en-IN" sz="2400" b="1" dirty="0">
                    <a:solidFill>
                      <a:srgbClr val="00B050"/>
                    </a:solidFill>
                    <a:latin typeface="+mn-lt"/>
                    <a:cs typeface="Times New Roman" panose="02020603050405020304" pitchFamily="18" charset="0"/>
                  </a:rPr>
                  <a:t>near the minimum has a positive effective mass</a:t>
                </a:r>
                <a:r>
                  <a:rPr lang="en-IN" sz="2400" b="1" dirty="0">
                    <a:solidFill>
                      <a:srgbClr val="CC0099"/>
                    </a:solidFill>
                    <a:latin typeface="+mn-lt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4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Particles (holes) 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: </a:t>
                </a:r>
                <a:r>
                  <a:rPr lang="en-IN" sz="2400" b="1" dirty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near the valence band maximum has a negative effective mass</a:t>
                </a:r>
                <a:r>
                  <a:rPr lang="en-IN" sz="2400" b="1" dirty="0" smtClean="0">
                    <a:solidFill>
                      <a:srgbClr val="FF0000"/>
                    </a:solidFill>
                    <a:latin typeface="+mn-lt"/>
                    <a:cs typeface="Times New Roman" panose="02020603050405020304" pitchFamily="18" charset="0"/>
                  </a:rPr>
                  <a:t>.</a:t>
                </a:r>
              </a:p>
              <a:p>
                <a:pPr marL="285750" indent="-28575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IN" sz="2400" b="1" i="1" smtClean="0">
                            <a:solidFill>
                              <a:srgbClr val="BA000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N" sz="2400" b="1" i="1" smtClean="0">
                            <a:solidFill>
                              <a:srgbClr val="BA0003"/>
                            </a:solidFill>
                            <a:latin typeface="Cambria Math"/>
                          </a:rPr>
                          <m:t>𝒎</m:t>
                        </m:r>
                      </m:e>
                      <m:sup>
                        <m:r>
                          <a:rPr lang="en-IN" sz="2400" b="1" i="1" smtClean="0">
                            <a:solidFill>
                              <a:srgbClr val="BA0003"/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  <m:r>
                      <a:rPr lang="en-IN" sz="2400" b="1" i="1" smtClean="0">
                        <a:solidFill>
                          <a:srgbClr val="BA0003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IN" sz="2400" b="1" i="1" smtClean="0">
                            <a:solidFill>
                              <a:srgbClr val="BA0003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2400" b="1" i="1" smtClean="0">
                                <a:solidFill>
                                  <a:srgbClr val="BA0003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IN" sz="2400" b="1" i="1" smtClean="0">
                                <a:solidFill>
                                  <a:srgbClr val="BA0003"/>
                                </a:solidFill>
                                <a:latin typeface="Cambria Math"/>
                                <a:ea typeface="Cambria Math"/>
                              </a:rPr>
                              <m:t>ℏ</m:t>
                            </m:r>
                          </m:e>
                          <m:sup>
                            <m:r>
                              <a:rPr lang="en-IN" sz="2400" b="1" i="1" smtClean="0">
                                <a:solidFill>
                                  <a:srgbClr val="BA0003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type m:val="lin"/>
                            <m:ctrlPr>
                              <a:rPr lang="en-IN" sz="2400" b="1" i="1" smtClean="0">
                                <a:solidFill>
                                  <a:srgbClr val="BA0003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  <m:t>𝒅</m:t>
                                </m:r>
                              </m:e>
                              <m:sup>
                                <m: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IN" sz="2400" b="1" i="1" smtClean="0">
                                <a:solidFill>
                                  <a:srgbClr val="BA0003"/>
                                </a:solidFill>
                                <a:latin typeface="Cambria Math"/>
                              </a:rPr>
                              <m:t>𝑬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  <m:t>𝒅𝒌</m:t>
                                </m:r>
                              </m:e>
                              <m:sup>
                                <m:r>
                                  <a:rPr lang="en-IN" sz="2400" b="1" i="1" smtClean="0">
                                    <a:solidFill>
                                      <a:srgbClr val="BA0003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den>
                    </m:f>
                  </m:oMath>
                </a14:m>
                <a:endParaRPr lang="en-IN" sz="2400" b="1" dirty="0">
                  <a:solidFill>
                    <a:srgbClr val="BA0003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30" y="672743"/>
                <a:ext cx="8340351" cy="3807068"/>
              </a:xfrm>
              <a:prstGeom prst="rect">
                <a:avLst/>
              </a:prstGeom>
              <a:blipFill rotWithShape="1">
                <a:blip r:embed="rId3"/>
                <a:stretch>
                  <a:fillRect l="-1023" t="-1280" r="-109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4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9872" y="282714"/>
            <a:ext cx="21932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endParaRPr lang="en-I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4068" y="836712"/>
                <a:ext cx="9014436" cy="4924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an electric field is applied across a solid, it accelerates the electrons in the direction of applied field.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moving electrons undergo repeated collisions with the atoms and hence moves with a steady velocity known as Drift velocity represented as </a:t>
                </a:r>
                <a:r>
                  <a:rPr lang="el-GR" sz="2200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υ</a:t>
                </a:r>
                <a:r>
                  <a:rPr lang="en-IN" sz="2200" b="1" baseline="-25000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IN" sz="2200" b="1" dirty="0" smtClean="0">
                    <a:solidFill>
                      <a:srgbClr val="0099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IN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𝝑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  <m:r>
                      <a:rPr lang="en-IN" sz="2200" b="1" i="1" smtClean="0">
                        <a:solidFill>
                          <a:srgbClr val="3333FF"/>
                        </a:solidFill>
                        <a:latin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∝</m:t>
                    </m:r>
                    <m:r>
                      <a:rPr lang="en-IN" sz="2200" b="1" i="1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IN" sz="2200" b="1" i="1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→ </m:t>
                    </m:r>
                    <m:sSub>
                      <m:sSubPr>
                        <m:ctrlP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𝝑</m:t>
                        </m:r>
                      </m:e>
                      <m:sub>
                        <m:r>
                          <a:rPr lang="en-IN" sz="2200" b="1" i="1" smtClean="0">
                            <a:solidFill>
                              <a:srgbClr val="3333FF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IN" sz="2200" b="1" dirty="0" smtClean="0">
                    <a:solidFill>
                      <a:srgbClr val="3333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𝑬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𝒘𝒉𝒆𝒓𝒆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𝝁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𝒊𝒔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𝒕𝒉𝒆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𝒎𝒐𝒃𝒊𝒍𝒊𝒕𝒚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𝒐𝒇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𝒆𝒍𝒆𝒄𝒕𝒓𝒐𝒏𝒔</m:t>
                    </m:r>
                    <m:r>
                      <a:rPr lang="en-IN" sz="2200" b="1" i="1" dirty="0" smtClean="0">
                        <a:solidFill>
                          <a:srgbClr val="3333FF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IN" sz="2200" b="1" dirty="0" smtClean="0">
                  <a:solidFill>
                    <a:srgbClr val="3333FF"/>
                  </a:solidFill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Mobility: measure 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how quickly an electron can move through a metal or semiconductor in presence of electrical field. </a:t>
                </a:r>
                <a:endParaRPr lang="en-IN" sz="2200" b="1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Semiconductor </a:t>
                </a:r>
                <a:r>
                  <a:rPr lang="en-IN" sz="2200" b="1" dirty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mobility depends </a:t>
                </a:r>
                <a:endParaRPr lang="en-IN" sz="2200" b="1" dirty="0" smtClean="0">
                  <a:solidFill>
                    <a:srgbClr val="CC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:r>
                  <a:rPr lang="en-IN" sz="2200" b="1" dirty="0" err="1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IN" sz="2200" b="1" dirty="0" smtClean="0">
                    <a:solidFill>
                      <a:srgbClr val="CC0099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defect concentration (ii) temperature.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solidFill>
                              <a:srgbClr val="BA000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i="1" smtClean="0">
                            <a:solidFill>
                              <a:srgbClr val="BA0003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solidFill>
                              <a:srgbClr val="BA000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IN" sz="2200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(metals) 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</a:t>
                </a:r>
                <a:r>
                  <a:rPr lang="en-IN" sz="2200" baseline="300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IN" sz="2200" baseline="300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/Vs</a:t>
                </a:r>
              </a:p>
              <a:p>
                <a:pPr marL="342900" indent="-342900" algn="just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N" sz="2200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200" i="1" smtClean="0">
                            <a:solidFill>
                              <a:srgbClr val="BA000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IN" sz="2200" i="1" smtClean="0">
                            <a:solidFill>
                              <a:srgbClr val="BA0003"/>
                            </a:solidFill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en-IN" sz="2200" b="0" i="1" smtClean="0">
                            <a:solidFill>
                              <a:srgbClr val="BA000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𝑒</m:t>
                        </m:r>
                        <m:r>
                          <a:rPr lang="en-IN" sz="2200" b="0" i="1" smtClean="0">
                            <a:solidFill>
                              <a:srgbClr val="BA0003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IN" sz="2200" dirty="0" smtClean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(semiconductors) 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</a:t>
                </a:r>
                <a:r>
                  <a:rPr lang="en-IN" sz="2200" baseline="300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  <a:r>
                  <a:rPr lang="en-IN" sz="2200" baseline="300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IN" sz="2200" dirty="0">
                    <a:solidFill>
                      <a:srgbClr val="BA000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/Vs</a:t>
                </a:r>
                <a:r>
                  <a:rPr lang="en-IN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IN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68" y="836712"/>
                <a:ext cx="9014436" cy="4924425"/>
              </a:xfrm>
              <a:prstGeom prst="rect">
                <a:avLst/>
              </a:prstGeom>
              <a:blipFill rotWithShape="1">
                <a:blip r:embed="rId2"/>
                <a:stretch>
                  <a:fillRect l="-744" t="-743" r="-947" b="-148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838" y="4119208"/>
            <a:ext cx="3208634" cy="1974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729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8029</TotalTime>
  <Words>2256</Words>
  <Application>Microsoft Office PowerPoint</Application>
  <PresentationFormat>On-screen Show (4:3)</PresentationFormat>
  <Paragraphs>242</Paragraphs>
  <Slides>36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NewsPrint</vt:lpstr>
      <vt:lpstr>SEMICONDUCTORS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SEMICONDUCTORS</dc:title>
  <dc:creator>Admin</dc:creator>
  <cp:lastModifiedBy>Admin</cp:lastModifiedBy>
  <cp:revision>278</cp:revision>
  <cp:lastPrinted>1601-01-01T00:00:00Z</cp:lastPrinted>
  <dcterms:created xsi:type="dcterms:W3CDTF">2020-08-14T11:43:07Z</dcterms:created>
  <dcterms:modified xsi:type="dcterms:W3CDTF">2022-06-14T06:13:30Z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TC010721281033</vt:lpwstr>
  </property>
</Properties>
</file>